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599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4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599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9240" y="1268983"/>
            <a:ext cx="9113519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5028" y="2574289"/>
            <a:ext cx="9441942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535112"/>
            <a:ext cx="12192000" cy="3844925"/>
            <a:chOff x="0" y="1535112"/>
            <a:chExt cx="12192000" cy="3844925"/>
          </a:xfrm>
        </p:grpSpPr>
        <p:sp>
          <p:nvSpPr>
            <p:cNvPr id="4" name="object 4"/>
            <p:cNvSpPr/>
            <p:nvPr/>
          </p:nvSpPr>
          <p:spPr>
            <a:xfrm>
              <a:off x="2324099" y="1543050"/>
              <a:ext cx="7543800" cy="3829050"/>
            </a:xfrm>
            <a:custGeom>
              <a:avLst/>
              <a:gdLst/>
              <a:ahLst/>
              <a:cxnLst/>
              <a:rect l="l" t="t" r="r" b="b"/>
              <a:pathLst>
                <a:path w="7543800" h="3829050">
                  <a:moveTo>
                    <a:pt x="0" y="3829050"/>
                  </a:moveTo>
                  <a:lnTo>
                    <a:pt x="7543800" y="3829050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382905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43250"/>
              <a:ext cx="2457449" cy="6191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4550" y="3143250"/>
              <a:ext cx="2457450" cy="6191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95574" y="3524250"/>
              <a:ext cx="6816090" cy="0"/>
            </a:xfrm>
            <a:custGeom>
              <a:avLst/>
              <a:gdLst/>
              <a:ahLst/>
              <a:cxnLst/>
              <a:rect l="l" t="t" r="r" b="b"/>
              <a:pathLst>
                <a:path w="6816090">
                  <a:moveTo>
                    <a:pt x="0" y="0"/>
                  </a:moveTo>
                  <a:lnTo>
                    <a:pt x="6815708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92754" y="1848421"/>
            <a:ext cx="6201410" cy="14928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876935">
              <a:lnSpc>
                <a:spcPct val="100499"/>
              </a:lnSpc>
              <a:spcBef>
                <a:spcPts val="75"/>
              </a:spcBef>
            </a:pPr>
            <a:r>
              <a:rPr sz="4800" b="1" spc="20" dirty="0">
                <a:latin typeface="Times New Roman"/>
                <a:cs typeface="Times New Roman"/>
              </a:rPr>
              <a:t>Public </a:t>
            </a:r>
            <a:r>
              <a:rPr sz="4800" b="1" spc="-45" dirty="0">
                <a:latin typeface="Times New Roman"/>
                <a:cs typeface="Times New Roman"/>
              </a:rPr>
              <a:t>Transport </a:t>
            </a:r>
            <a:r>
              <a:rPr sz="4800" b="1" spc="-40" dirty="0">
                <a:latin typeface="Times New Roman"/>
                <a:cs typeface="Times New Roman"/>
              </a:rPr>
              <a:t> </a:t>
            </a:r>
            <a:r>
              <a:rPr sz="4800" b="1" spc="15" dirty="0">
                <a:latin typeface="Times New Roman"/>
                <a:cs typeface="Times New Roman"/>
              </a:rPr>
              <a:t>E</a:t>
            </a:r>
            <a:r>
              <a:rPr sz="4800" b="1" spc="40" dirty="0">
                <a:latin typeface="Times New Roman"/>
                <a:cs typeface="Times New Roman"/>
              </a:rPr>
              <a:t>ff</a:t>
            </a:r>
            <a:r>
              <a:rPr sz="4800" b="1" dirty="0">
                <a:latin typeface="Times New Roman"/>
                <a:cs typeface="Times New Roman"/>
              </a:rPr>
              <a:t>i</a:t>
            </a:r>
            <a:r>
              <a:rPr sz="4800" b="1" spc="-20" dirty="0">
                <a:latin typeface="Times New Roman"/>
                <a:cs typeface="Times New Roman"/>
              </a:rPr>
              <a:t>c</a:t>
            </a:r>
            <a:r>
              <a:rPr sz="4800" b="1" dirty="0">
                <a:latin typeface="Times New Roman"/>
                <a:cs typeface="Times New Roman"/>
              </a:rPr>
              <a:t>i</a:t>
            </a:r>
            <a:r>
              <a:rPr sz="4800" b="1" spc="-20" dirty="0">
                <a:latin typeface="Times New Roman"/>
                <a:cs typeface="Times New Roman"/>
              </a:rPr>
              <a:t>e</a:t>
            </a:r>
            <a:r>
              <a:rPr sz="4800" b="1" spc="20" dirty="0">
                <a:latin typeface="Times New Roman"/>
                <a:cs typeface="Times New Roman"/>
              </a:rPr>
              <a:t>n</a:t>
            </a:r>
            <a:r>
              <a:rPr sz="4800" b="1" spc="-35" dirty="0">
                <a:latin typeface="Times New Roman"/>
                <a:cs typeface="Times New Roman"/>
              </a:rPr>
              <a:t>c</a:t>
            </a:r>
            <a:r>
              <a:rPr sz="4800" b="1" dirty="0">
                <a:latin typeface="Times New Roman"/>
                <a:cs typeface="Times New Roman"/>
              </a:rPr>
              <a:t>y</a:t>
            </a:r>
            <a:r>
              <a:rPr sz="4800" b="1" spc="-385" dirty="0">
                <a:latin typeface="Times New Roman"/>
                <a:cs typeface="Times New Roman"/>
              </a:rPr>
              <a:t> </a:t>
            </a:r>
            <a:r>
              <a:rPr sz="4800" b="1" spc="-15" dirty="0">
                <a:latin typeface="Times New Roman"/>
                <a:cs typeface="Times New Roman"/>
              </a:rPr>
              <a:t>A</a:t>
            </a:r>
            <a:r>
              <a:rPr sz="4800" b="1" spc="20" dirty="0">
                <a:latin typeface="Times New Roman"/>
                <a:cs typeface="Times New Roman"/>
              </a:rPr>
              <a:t>n</a:t>
            </a:r>
            <a:r>
              <a:rPr sz="4800" b="1" dirty="0">
                <a:latin typeface="Times New Roman"/>
                <a:cs typeface="Times New Roman"/>
              </a:rPr>
              <a:t>d</a:t>
            </a:r>
            <a:r>
              <a:rPr sz="4800" b="1" spc="-280" dirty="0">
                <a:latin typeface="Times New Roman"/>
                <a:cs typeface="Times New Roman"/>
              </a:rPr>
              <a:t> </a:t>
            </a:r>
            <a:r>
              <a:rPr sz="4800" b="1" spc="-15" dirty="0">
                <a:latin typeface="Times New Roman"/>
                <a:cs typeface="Times New Roman"/>
              </a:rPr>
              <a:t>A</a:t>
            </a:r>
            <a:r>
              <a:rPr sz="4800" b="1" spc="20" dirty="0">
                <a:latin typeface="Times New Roman"/>
                <a:cs typeface="Times New Roman"/>
              </a:rPr>
              <a:t>n</a:t>
            </a:r>
            <a:r>
              <a:rPr sz="4800" b="1" dirty="0">
                <a:latin typeface="Times New Roman"/>
                <a:cs typeface="Times New Roman"/>
              </a:rPr>
              <a:t>al</a:t>
            </a:r>
            <a:r>
              <a:rPr sz="4800" b="1" spc="80" dirty="0">
                <a:latin typeface="Times New Roman"/>
                <a:cs typeface="Times New Roman"/>
              </a:rPr>
              <a:t>y</a:t>
            </a:r>
            <a:r>
              <a:rPr sz="4800" b="1" dirty="0">
                <a:latin typeface="Times New Roman"/>
                <a:cs typeface="Times New Roman"/>
              </a:rPr>
              <a:t>s</a:t>
            </a:r>
            <a:r>
              <a:rPr sz="4800" b="1" spc="10" dirty="0">
                <a:latin typeface="Times New Roman"/>
                <a:cs typeface="Times New Roman"/>
              </a:rPr>
              <a:t>i</a:t>
            </a:r>
            <a:r>
              <a:rPr sz="4800" b="1" dirty="0">
                <a:latin typeface="Times New Roman"/>
                <a:cs typeface="Times New Roman"/>
              </a:rPr>
              <a:t>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0991" y="3804030"/>
            <a:ext cx="1444625" cy="941069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sz="2100" spc="-10" dirty="0">
                <a:latin typeface="Times New Roman"/>
                <a:cs typeface="Times New Roman"/>
              </a:rPr>
              <a:t>Presented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By</a:t>
            </a:r>
            <a:endParaRPr sz="2100" dirty="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1085"/>
              </a:spcBef>
            </a:pPr>
            <a:r>
              <a:rPr lang="en-US" sz="2100" b="1" spc="5" dirty="0" err="1">
                <a:latin typeface="Times New Roman"/>
                <a:cs typeface="Times New Roman"/>
              </a:rPr>
              <a:t>Ebinesh.B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885825"/>
            <a:ext cx="9620250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558" y="1268983"/>
            <a:ext cx="63176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ENVIORNMENT</a:t>
            </a:r>
            <a:r>
              <a:rPr spc="-270" dirty="0"/>
              <a:t> </a:t>
            </a:r>
            <a:r>
              <a:rPr spc="-70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5028" y="2574289"/>
            <a:ext cx="8870315" cy="21590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8450" marR="5080" indent="-286385">
              <a:lnSpc>
                <a:spcPts val="3829"/>
              </a:lnSpc>
              <a:spcBef>
                <a:spcPts val="265"/>
              </a:spcBef>
              <a:buClr>
                <a:srgbClr val="83992A"/>
              </a:buClr>
              <a:buSzPct val="114062"/>
              <a:buFont typeface="Arial MT"/>
              <a:buChar char="•"/>
              <a:tabLst>
                <a:tab pos="299085" algn="l"/>
              </a:tabLst>
            </a:pPr>
            <a:r>
              <a:rPr sz="3200" spc="-25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sz="3200" spc="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32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how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252525"/>
                </a:solidFill>
                <a:latin typeface="Times New Roman"/>
                <a:cs typeface="Times New Roman"/>
              </a:rPr>
              <a:t>public</a:t>
            </a:r>
            <a:r>
              <a:rPr sz="3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transportation</a:t>
            </a:r>
            <a:r>
              <a:rPr sz="32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32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252525"/>
                </a:solidFill>
                <a:latin typeface="Times New Roman"/>
                <a:cs typeface="Times New Roman"/>
              </a:rPr>
              <a:t>reduce </a:t>
            </a:r>
            <a:r>
              <a:rPr sz="3200" spc="-7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carbon</a:t>
            </a:r>
            <a:r>
              <a:rPr sz="32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emissions</a:t>
            </a:r>
            <a:r>
              <a:rPr sz="32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promote</a:t>
            </a:r>
            <a:r>
              <a:rPr sz="3200" spc="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sustainability.</a:t>
            </a:r>
            <a:endParaRPr sz="3200">
              <a:latin typeface="Times New Roman"/>
              <a:cs typeface="Times New Roman"/>
            </a:endParaRPr>
          </a:p>
          <a:p>
            <a:pPr marL="298450" marR="283845" indent="-286385">
              <a:lnSpc>
                <a:spcPct val="100000"/>
              </a:lnSpc>
              <a:spcBef>
                <a:spcPts val="1290"/>
              </a:spcBef>
              <a:buClr>
                <a:srgbClr val="83992A"/>
              </a:buClr>
              <a:buSzPct val="114062"/>
              <a:buFont typeface="Arial MT"/>
              <a:buChar char="•"/>
              <a:tabLst>
                <a:tab pos="299085" algn="l"/>
              </a:tabLst>
            </a:pP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Use</a:t>
            </a:r>
            <a:r>
              <a:rPr sz="3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charts</a:t>
            </a:r>
            <a:r>
              <a:rPr sz="32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graphs</a:t>
            </a:r>
            <a:r>
              <a:rPr sz="32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illustrate</a:t>
            </a:r>
            <a:r>
              <a:rPr sz="32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252525"/>
                </a:solidFill>
                <a:latin typeface="Times New Roman"/>
                <a:cs typeface="Times New Roman"/>
              </a:rPr>
              <a:t>environmental </a:t>
            </a:r>
            <a:r>
              <a:rPr sz="3200" spc="-7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benefits.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ACCESSIBILITY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-20" dirty="0"/>
              <a:t>INCLUSIVITY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5028" y="2574289"/>
            <a:ext cx="9395460" cy="21590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8450" marR="905510" indent="-286385">
              <a:lnSpc>
                <a:spcPts val="3829"/>
              </a:lnSpc>
              <a:spcBef>
                <a:spcPts val="265"/>
              </a:spcBef>
              <a:buClr>
                <a:srgbClr val="83992A"/>
              </a:buClr>
              <a:buSzPct val="114062"/>
              <a:buFont typeface="Arial MT"/>
              <a:buChar char="•"/>
              <a:tabLst>
                <a:tab pos="299085" algn="l"/>
              </a:tabLst>
            </a:pP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Discuss</a:t>
            </a:r>
            <a:r>
              <a:rPr sz="32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252525"/>
                </a:solidFill>
                <a:latin typeface="Times New Roman"/>
                <a:cs typeface="Times New Roman"/>
              </a:rPr>
              <a:t>efforts</a:t>
            </a:r>
            <a:r>
              <a:rPr sz="3200" spc="2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52525"/>
                </a:solidFill>
                <a:latin typeface="Times New Roman"/>
                <a:cs typeface="Times New Roman"/>
              </a:rPr>
              <a:t>made</a:t>
            </a:r>
            <a:r>
              <a:rPr sz="3200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ensure</a:t>
            </a:r>
            <a:r>
              <a:rPr sz="3200" spc="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accessibility</a:t>
            </a:r>
            <a:r>
              <a:rPr sz="32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32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all </a:t>
            </a:r>
            <a:r>
              <a:rPr sz="3200" spc="-7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passengers,</a:t>
            </a:r>
            <a:r>
              <a:rPr sz="3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including</a:t>
            </a:r>
            <a:r>
              <a:rPr sz="3200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those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3200" spc="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disabilities.</a:t>
            </a:r>
            <a:endParaRPr sz="3200">
              <a:latin typeface="Times New Roman"/>
              <a:cs typeface="Times New Roman"/>
            </a:endParaRPr>
          </a:p>
          <a:p>
            <a:pPr marL="298450" marR="5080" indent="-286385">
              <a:lnSpc>
                <a:spcPct val="100000"/>
              </a:lnSpc>
              <a:spcBef>
                <a:spcPts val="1290"/>
              </a:spcBef>
              <a:buClr>
                <a:srgbClr val="83992A"/>
              </a:buClr>
              <a:buSzPct val="114062"/>
              <a:buFont typeface="Arial MT"/>
              <a:buChar char="•"/>
              <a:tabLst>
                <a:tab pos="299085" algn="l"/>
              </a:tabLst>
            </a:pP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Show</a:t>
            </a:r>
            <a:r>
              <a:rPr sz="3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52525"/>
                </a:solidFill>
                <a:latin typeface="Times New Roman"/>
                <a:cs typeface="Times New Roman"/>
              </a:rPr>
              <a:t>examples</a:t>
            </a:r>
            <a:r>
              <a:rPr sz="32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inclusive</a:t>
            </a:r>
            <a:r>
              <a:rPr sz="3200" spc="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252525"/>
                </a:solidFill>
                <a:latin typeface="Times New Roman"/>
                <a:cs typeface="Times New Roman"/>
              </a:rPr>
              <a:t>features</a:t>
            </a:r>
            <a:r>
              <a:rPr sz="3200" spc="2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(e.g.,</a:t>
            </a:r>
            <a:r>
              <a:rPr sz="3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ramps,</a:t>
            </a:r>
            <a:r>
              <a:rPr sz="32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audio </a:t>
            </a:r>
            <a:r>
              <a:rPr sz="3200" spc="-7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52525"/>
                </a:solidFill>
                <a:latin typeface="Times New Roman"/>
                <a:cs typeface="Times New Roman"/>
              </a:rPr>
              <a:t>announcements,</a:t>
            </a:r>
            <a:r>
              <a:rPr sz="3200" spc="3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52525"/>
                </a:solidFill>
                <a:latin typeface="Times New Roman"/>
                <a:cs typeface="Times New Roman"/>
              </a:rPr>
              <a:t>etc.).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6355" y="1268983"/>
            <a:ext cx="29495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5028" y="2504257"/>
            <a:ext cx="3210560" cy="30734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75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05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ob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2000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re</a:t>
            </a:r>
            <a:r>
              <a:rPr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nd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13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er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sz="2000" spc="-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ys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05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On-Time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05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2000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si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13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En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v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nt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al</a:t>
            </a:r>
            <a:r>
              <a:rPr sz="2000" spc="-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Im</a:t>
            </a:r>
            <a:r>
              <a:rPr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act</a:t>
            </a:r>
            <a:endParaRPr sz="20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05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Accessibility</a:t>
            </a:r>
            <a:r>
              <a:rPr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Inclusivity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0" y="1268983"/>
            <a:ext cx="42532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5028" y="2970911"/>
            <a:ext cx="8635365" cy="16833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8450" marR="5080" indent="-286385">
              <a:lnSpc>
                <a:spcPts val="3829"/>
              </a:lnSpc>
              <a:spcBef>
                <a:spcPts val="265"/>
              </a:spcBef>
              <a:buClr>
                <a:srgbClr val="83992A"/>
              </a:buClr>
              <a:buSzPct val="114062"/>
              <a:buFont typeface="Arial MT"/>
              <a:buChar char="•"/>
              <a:tabLst>
                <a:tab pos="299085" algn="l"/>
                <a:tab pos="1231900" algn="l"/>
                <a:tab pos="3261360" algn="l"/>
                <a:tab pos="6250940" algn="l"/>
              </a:tabLst>
            </a:pPr>
            <a:r>
              <a:rPr sz="3200" spc="-185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3200" spc="-14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3200" spc="-50" dirty="0">
                <a:solidFill>
                  <a:srgbClr val="252525"/>
                </a:solidFill>
                <a:latin typeface="Times New Roman"/>
                <a:cs typeface="Times New Roman"/>
              </a:rPr>
              <a:t>ef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3200" spc="-3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3200" spc="-180" dirty="0">
                <a:solidFill>
                  <a:srgbClr val="252525"/>
                </a:solidFill>
                <a:latin typeface="Times New Roman"/>
                <a:cs typeface="Times New Roman"/>
              </a:rPr>
              <a:t>v</a:t>
            </a:r>
            <a:r>
              <a:rPr sz="3200" spc="-4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3200" spc="9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3200" spc="-105" dirty="0">
                <a:solidFill>
                  <a:srgbClr val="252525"/>
                </a:solidFill>
                <a:latin typeface="Times New Roman"/>
                <a:cs typeface="Times New Roman"/>
              </a:rPr>
              <a:t>v</a:t>
            </a:r>
            <a:r>
              <a:rPr sz="3200" spc="-14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3200" spc="-120" dirty="0">
                <a:solidFill>
                  <a:srgbClr val="252525"/>
                </a:solidFill>
                <a:latin typeface="Times New Roman"/>
                <a:cs typeface="Times New Roman"/>
              </a:rPr>
              <a:t>ew</a:t>
            </a:r>
            <a:r>
              <a:rPr sz="32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3200" spc="8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32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4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sz="3200" spc="40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sz="3200" spc="50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3200" spc="8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3200" spc="-15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sz="3200" spc="-7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3200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3200" spc="-6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3200" spc="-3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sz="3200" spc="-9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sz="3200" spc="-7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3200" spc="-140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sz="3200" spc="-8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3200" spc="5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32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52525"/>
                </a:solidFill>
                <a:latin typeface="Times New Roman"/>
                <a:cs typeface="Times New Roman"/>
              </a:rPr>
              <a:t>pub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sz="3200" spc="-14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3200" spc="-55" dirty="0">
                <a:solidFill>
                  <a:srgbClr val="252525"/>
                </a:solidFill>
                <a:latin typeface="Times New Roman"/>
                <a:cs typeface="Times New Roman"/>
              </a:rPr>
              <a:t>c 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transportation</a:t>
            </a:r>
            <a:r>
              <a:rPr sz="32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urban</a:t>
            </a:r>
            <a:r>
              <a:rPr sz="3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14" dirty="0">
                <a:solidFill>
                  <a:srgbClr val="252525"/>
                </a:solidFill>
                <a:latin typeface="Times New Roman"/>
                <a:cs typeface="Times New Roman"/>
              </a:rPr>
              <a:t>areas.</a:t>
            </a:r>
            <a:endParaRPr sz="32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1290"/>
              </a:spcBef>
              <a:buClr>
                <a:srgbClr val="83992A"/>
              </a:buClr>
              <a:buSzPct val="114062"/>
              <a:buFont typeface="Arial MT"/>
              <a:buChar char="•"/>
              <a:tabLst>
                <a:tab pos="299085" algn="l"/>
              </a:tabLst>
            </a:pPr>
            <a:r>
              <a:rPr sz="3200" spc="-55" dirty="0">
                <a:solidFill>
                  <a:srgbClr val="252525"/>
                </a:solidFill>
                <a:latin typeface="Times New Roman"/>
                <a:cs typeface="Times New Roman"/>
              </a:rPr>
              <a:t>Highlight</a:t>
            </a:r>
            <a:r>
              <a:rPr sz="32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2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85" dirty="0">
                <a:solidFill>
                  <a:srgbClr val="252525"/>
                </a:solidFill>
                <a:latin typeface="Times New Roman"/>
                <a:cs typeface="Times New Roman"/>
              </a:rPr>
              <a:t>challenges</a:t>
            </a:r>
            <a:r>
              <a:rPr sz="3200" spc="-30" dirty="0">
                <a:solidFill>
                  <a:srgbClr val="252525"/>
                </a:solidFill>
                <a:latin typeface="Times New Roman"/>
                <a:cs typeface="Times New Roman"/>
              </a:rPr>
              <a:t> and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252525"/>
                </a:solidFill>
                <a:latin typeface="Times New Roman"/>
                <a:cs typeface="Times New Roman"/>
              </a:rPr>
              <a:t>benefits.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616" y="1539938"/>
            <a:ext cx="713930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URBAN</a:t>
            </a:r>
            <a:r>
              <a:rPr spc="-50" dirty="0"/>
              <a:t> </a:t>
            </a:r>
            <a:r>
              <a:rPr spc="-35" dirty="0"/>
              <a:t>MOBILITY</a:t>
            </a:r>
            <a:r>
              <a:rPr spc="-50" dirty="0"/>
              <a:t> </a:t>
            </a:r>
            <a:r>
              <a:rPr spc="5"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439" y="2979419"/>
            <a:ext cx="9436100" cy="2644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0" marR="459740" indent="-286385">
              <a:lnSpc>
                <a:spcPct val="100000"/>
              </a:lnSpc>
              <a:spcBef>
                <a:spcPts val="130"/>
              </a:spcBef>
              <a:buClr>
                <a:srgbClr val="83992A"/>
              </a:buClr>
              <a:buSzPct val="114062"/>
              <a:buFont typeface="Arial MT"/>
              <a:buChar char="•"/>
              <a:tabLst>
                <a:tab pos="299085" algn="l"/>
              </a:tabLst>
            </a:pP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Graphs</a:t>
            </a:r>
            <a:r>
              <a:rPr sz="32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charts</a:t>
            </a:r>
            <a:r>
              <a:rPr sz="32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showing</a:t>
            </a:r>
            <a:r>
              <a:rPr sz="32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increasing</a:t>
            </a:r>
            <a:r>
              <a:rPr sz="3200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urbanization </a:t>
            </a:r>
            <a:r>
              <a:rPr sz="3200" spc="-7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252525"/>
                </a:solidFill>
                <a:latin typeface="Times New Roman"/>
                <a:cs typeface="Times New Roman"/>
              </a:rPr>
              <a:t>need</a:t>
            </a:r>
            <a:r>
              <a:rPr sz="3200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3200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252525"/>
                </a:solidFill>
                <a:latin typeface="Times New Roman"/>
                <a:cs typeface="Times New Roman"/>
              </a:rPr>
              <a:t>efficient</a:t>
            </a:r>
            <a:r>
              <a:rPr sz="3200" spc="3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transportation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252525"/>
                </a:solidFill>
                <a:latin typeface="Times New Roman"/>
                <a:cs typeface="Times New Roman"/>
              </a:rPr>
              <a:t>systems.</a:t>
            </a:r>
            <a:endParaRPr sz="3200">
              <a:latin typeface="Times New Roman"/>
              <a:cs typeface="Times New Roman"/>
            </a:endParaRPr>
          </a:p>
          <a:p>
            <a:pPr marL="298450" marR="5080" indent="-286385">
              <a:lnSpc>
                <a:spcPts val="3829"/>
              </a:lnSpc>
              <a:spcBef>
                <a:spcPts val="1525"/>
              </a:spcBef>
              <a:buClr>
                <a:srgbClr val="83992A"/>
              </a:buClr>
              <a:buSzPct val="114062"/>
              <a:buFont typeface="Arial MT"/>
              <a:buChar char="•"/>
              <a:tabLst>
                <a:tab pos="299085" algn="l"/>
              </a:tabLst>
            </a:pP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Electrification.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extinction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3200" spc="-30" dirty="0">
                <a:solidFill>
                  <a:srgbClr val="252525"/>
                </a:solidFill>
                <a:latin typeface="Times New Roman"/>
                <a:cs typeface="Times New Roman"/>
              </a:rPr>
              <a:t>thermal vehicles</a:t>
            </a:r>
            <a:r>
              <a:rPr sz="32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restriction</a:t>
            </a:r>
            <a:r>
              <a:rPr sz="32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32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20" dirty="0">
                <a:solidFill>
                  <a:srgbClr val="252525"/>
                </a:solidFill>
                <a:latin typeface="Times New Roman"/>
                <a:cs typeface="Times New Roman"/>
              </a:rPr>
              <a:t>ban</a:t>
            </a:r>
            <a:r>
              <a:rPr sz="32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252525"/>
                </a:solidFill>
                <a:latin typeface="Times New Roman"/>
                <a:cs typeface="Times New Roman"/>
              </a:rPr>
              <a:t>access</a:t>
            </a:r>
            <a:r>
              <a:rPr sz="32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cities.</a:t>
            </a:r>
            <a:r>
              <a:rPr sz="3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52525"/>
                </a:solidFill>
                <a:latin typeface="Times New Roman"/>
                <a:cs typeface="Times New Roman"/>
              </a:rPr>
              <a:t>Redefining</a:t>
            </a:r>
            <a:r>
              <a:rPr sz="3200" spc="2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urban </a:t>
            </a:r>
            <a:r>
              <a:rPr sz="3200" spc="-7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spaces</a:t>
            </a:r>
            <a:r>
              <a:rPr sz="32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32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32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view</a:t>
            </a:r>
            <a:r>
              <a:rPr sz="3200" spc="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prioritizing</a:t>
            </a:r>
            <a:r>
              <a:rPr sz="32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walking</a:t>
            </a:r>
            <a:r>
              <a:rPr sz="3200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3200" spc="-50" dirty="0">
                <a:solidFill>
                  <a:srgbClr val="252525"/>
                </a:solidFill>
                <a:latin typeface="Times New Roman"/>
                <a:cs typeface="Times New Roman"/>
              </a:rPr>
              <a:t>cycling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049" y="933450"/>
            <a:ext cx="986790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740" y="1268983"/>
            <a:ext cx="56946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</a:t>
            </a:r>
            <a:r>
              <a:rPr spc="-40" dirty="0"/>
              <a:t>I</a:t>
            </a:r>
            <a:r>
              <a:rPr spc="45" dirty="0"/>
              <a:t>D</a:t>
            </a:r>
            <a:r>
              <a:rPr spc="15" dirty="0"/>
              <a:t>E</a:t>
            </a:r>
            <a:r>
              <a:rPr spc="-15" dirty="0"/>
              <a:t>R</a:t>
            </a:r>
            <a:r>
              <a:rPr spc="20" dirty="0"/>
              <a:t>S</a:t>
            </a:r>
            <a:r>
              <a:rPr spc="-25" dirty="0"/>
              <a:t>H</a:t>
            </a:r>
            <a:r>
              <a:rPr spc="-45" dirty="0"/>
              <a:t>I</a:t>
            </a:r>
            <a:r>
              <a:rPr spc="15" dirty="0"/>
              <a:t>P</a:t>
            </a:r>
            <a:r>
              <a:rPr spc="-415" dirty="0"/>
              <a:t> </a:t>
            </a:r>
            <a:r>
              <a:rPr spc="-25" dirty="0"/>
              <a:t>A</a:t>
            </a:r>
            <a:r>
              <a:rPr spc="45" dirty="0"/>
              <a:t>N</a:t>
            </a:r>
            <a:r>
              <a:rPr spc="-25" dirty="0"/>
              <a:t>A</a:t>
            </a:r>
            <a:r>
              <a:rPr spc="-590" dirty="0"/>
              <a:t>L</a:t>
            </a:r>
            <a:r>
              <a:rPr spc="45" dirty="0"/>
              <a:t>Y</a:t>
            </a:r>
            <a:r>
              <a:rPr spc="20" dirty="0"/>
              <a:t>S</a:t>
            </a:r>
            <a:r>
              <a:rPr spc="-45" dirty="0"/>
              <a:t>I</a:t>
            </a:r>
            <a:r>
              <a:rPr spc="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5028" y="2475062"/>
            <a:ext cx="9358630" cy="30835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285"/>
              </a:spcBef>
              <a:buClr>
                <a:srgbClr val="83992A"/>
              </a:buClr>
              <a:buSzPct val="112962"/>
              <a:buFont typeface="Arial MT"/>
              <a:buChar char="•"/>
              <a:tabLst>
                <a:tab pos="299085" algn="l"/>
              </a:tabLst>
            </a:pPr>
            <a:r>
              <a:rPr sz="2700" spc="-15" dirty="0">
                <a:solidFill>
                  <a:srgbClr val="252525"/>
                </a:solidFill>
                <a:latin typeface="Times New Roman"/>
                <a:cs typeface="Times New Roman"/>
              </a:rPr>
              <a:t>Graphs</a:t>
            </a:r>
            <a:r>
              <a:rPr sz="2700" spc="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35" dirty="0">
                <a:solidFill>
                  <a:srgbClr val="252525"/>
                </a:solidFill>
                <a:latin typeface="Times New Roman"/>
                <a:cs typeface="Times New Roman"/>
              </a:rPr>
              <a:t>depicting</a:t>
            </a:r>
            <a:r>
              <a:rPr sz="2700" spc="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252525"/>
                </a:solidFill>
                <a:latin typeface="Times New Roman"/>
                <a:cs typeface="Times New Roman"/>
              </a:rPr>
              <a:t>ridership</a:t>
            </a:r>
            <a:r>
              <a:rPr sz="2700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252525"/>
                </a:solidFill>
                <a:latin typeface="Times New Roman"/>
                <a:cs typeface="Times New Roman"/>
              </a:rPr>
              <a:t>trends</a:t>
            </a:r>
            <a:r>
              <a:rPr sz="2700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252525"/>
                </a:solidFill>
                <a:latin typeface="Times New Roman"/>
                <a:cs typeface="Times New Roman"/>
              </a:rPr>
              <a:t>over</a:t>
            </a:r>
            <a:r>
              <a:rPr sz="27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35" dirty="0">
                <a:solidFill>
                  <a:srgbClr val="252525"/>
                </a:solidFill>
                <a:latin typeface="Times New Roman"/>
                <a:cs typeface="Times New Roman"/>
              </a:rPr>
              <a:t>time.</a:t>
            </a:r>
            <a:endParaRPr sz="2700">
              <a:latin typeface="Times New Roman"/>
              <a:cs typeface="Times New Roman"/>
            </a:endParaRPr>
          </a:p>
          <a:p>
            <a:pPr marL="298450" marR="227329" indent="-286385">
              <a:lnSpc>
                <a:spcPts val="2630"/>
              </a:lnSpc>
              <a:spcBef>
                <a:spcPts val="1185"/>
              </a:spcBef>
              <a:buClr>
                <a:srgbClr val="83992A"/>
              </a:buClr>
              <a:buSzPct val="112962"/>
              <a:buFont typeface="Arial MT"/>
              <a:buChar char="•"/>
              <a:tabLst>
                <a:tab pos="299085" algn="l"/>
                <a:tab pos="3041650" algn="l"/>
              </a:tabLst>
            </a:pPr>
            <a:r>
              <a:rPr sz="2700" spc="-15" dirty="0">
                <a:solidFill>
                  <a:srgbClr val="252525"/>
                </a:solidFill>
                <a:latin typeface="Times New Roman"/>
                <a:cs typeface="Times New Roman"/>
              </a:rPr>
              <a:t>Factors</a:t>
            </a:r>
            <a:r>
              <a:rPr sz="2700" spc="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40" dirty="0">
                <a:solidFill>
                  <a:srgbClr val="252525"/>
                </a:solidFill>
                <a:latin typeface="Times New Roman"/>
                <a:cs typeface="Times New Roman"/>
              </a:rPr>
              <a:t>influencing	</a:t>
            </a:r>
            <a:r>
              <a:rPr sz="2700" spc="-20" dirty="0">
                <a:solidFill>
                  <a:srgbClr val="252525"/>
                </a:solidFill>
                <a:latin typeface="Times New Roman"/>
                <a:cs typeface="Times New Roman"/>
              </a:rPr>
              <a:t>ridership</a:t>
            </a:r>
            <a:r>
              <a:rPr sz="2700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252525"/>
                </a:solidFill>
                <a:latin typeface="Times New Roman"/>
                <a:cs typeface="Times New Roman"/>
              </a:rPr>
              <a:t>(e.g.,</a:t>
            </a:r>
            <a:r>
              <a:rPr sz="27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252525"/>
                </a:solidFill>
                <a:latin typeface="Times New Roman"/>
                <a:cs typeface="Times New Roman"/>
              </a:rPr>
              <a:t>population</a:t>
            </a:r>
            <a:r>
              <a:rPr sz="2700" spc="2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252525"/>
                </a:solidFill>
                <a:latin typeface="Times New Roman"/>
                <a:cs typeface="Times New Roman"/>
              </a:rPr>
              <a:t>growth, </a:t>
            </a:r>
            <a:r>
              <a:rPr sz="2700" spc="-40" dirty="0">
                <a:solidFill>
                  <a:srgbClr val="252525"/>
                </a:solidFill>
                <a:latin typeface="Times New Roman"/>
                <a:cs typeface="Times New Roman"/>
              </a:rPr>
              <a:t>economic </a:t>
            </a:r>
            <a:r>
              <a:rPr sz="2700" spc="-6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252525"/>
                </a:solidFill>
                <a:latin typeface="Times New Roman"/>
                <a:cs typeface="Times New Roman"/>
              </a:rPr>
              <a:t>factors,</a:t>
            </a:r>
            <a:r>
              <a:rPr sz="27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252525"/>
                </a:solidFill>
                <a:latin typeface="Times New Roman"/>
                <a:cs typeface="Times New Roman"/>
              </a:rPr>
              <a:t>etc.).</a:t>
            </a:r>
            <a:endParaRPr sz="2700">
              <a:latin typeface="Times New Roman"/>
              <a:cs typeface="Times New Roman"/>
            </a:endParaRPr>
          </a:p>
          <a:p>
            <a:pPr marL="298450" marR="5080" indent="-286385">
              <a:lnSpc>
                <a:spcPct val="80000"/>
              </a:lnSpc>
              <a:spcBef>
                <a:spcPts val="1250"/>
              </a:spcBef>
              <a:buClr>
                <a:srgbClr val="83992A"/>
              </a:buClr>
              <a:buSzPct val="112962"/>
              <a:buFont typeface="Arial MT"/>
              <a:buChar char="•"/>
              <a:tabLst>
                <a:tab pos="299085" algn="l"/>
                <a:tab pos="1584325" algn="l"/>
                <a:tab pos="4394200" algn="l"/>
              </a:tabLst>
            </a:pPr>
            <a:r>
              <a:rPr sz="2700" spc="-2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700" spc="-55" dirty="0">
                <a:solidFill>
                  <a:srgbClr val="252525"/>
                </a:solidFill>
                <a:latin typeface="Times New Roman"/>
                <a:cs typeface="Times New Roman"/>
              </a:rPr>
              <a:t>Public</a:t>
            </a:r>
            <a:r>
              <a:rPr sz="2700" spc="5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252525"/>
                </a:solidFill>
                <a:latin typeface="Times New Roman"/>
                <a:cs typeface="Times New Roman"/>
              </a:rPr>
              <a:t>Transportation</a:t>
            </a:r>
            <a:r>
              <a:rPr sz="2700" spc="6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252525"/>
                </a:solidFill>
                <a:latin typeface="Times New Roman"/>
                <a:cs typeface="Times New Roman"/>
              </a:rPr>
              <a:t>Ridership </a:t>
            </a:r>
            <a:r>
              <a:rPr sz="2700" dirty="0">
                <a:solidFill>
                  <a:srgbClr val="252525"/>
                </a:solidFill>
                <a:latin typeface="Times New Roman"/>
                <a:cs typeface="Times New Roman"/>
              </a:rPr>
              <a:t>Report </a:t>
            </a:r>
            <a:r>
              <a:rPr sz="2700" spc="-4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70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700" spc="-20" dirty="0">
                <a:solidFill>
                  <a:srgbClr val="252525"/>
                </a:solidFill>
                <a:latin typeface="Times New Roman"/>
                <a:cs typeface="Times New Roman"/>
              </a:rPr>
              <a:t>quarterly </a:t>
            </a:r>
            <a:r>
              <a:rPr sz="2700" dirty="0">
                <a:solidFill>
                  <a:srgbClr val="252525"/>
                </a:solidFill>
                <a:latin typeface="Times New Roman"/>
                <a:cs typeface="Times New Roman"/>
              </a:rPr>
              <a:t>report </a:t>
            </a:r>
            <a:r>
              <a:rPr sz="27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700" spc="-35" dirty="0">
                <a:solidFill>
                  <a:srgbClr val="252525"/>
                </a:solidFill>
                <a:latin typeface="Times New Roman"/>
                <a:cs typeface="Times New Roman"/>
              </a:rPr>
              <a:t>transit</a:t>
            </a:r>
            <a:r>
              <a:rPr sz="27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252525"/>
                </a:solidFill>
                <a:latin typeface="Times New Roman"/>
                <a:cs typeface="Times New Roman"/>
              </a:rPr>
              <a:t>passenger ridership </a:t>
            </a:r>
            <a:r>
              <a:rPr sz="27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700" spc="-20" dirty="0">
                <a:solidFill>
                  <a:srgbClr val="252525"/>
                </a:solidFill>
                <a:latin typeface="Times New Roman"/>
                <a:cs typeface="Times New Roman"/>
              </a:rPr>
              <a:t>U.S. </a:t>
            </a:r>
            <a:r>
              <a:rPr sz="2700" spc="-8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7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30" dirty="0">
                <a:solidFill>
                  <a:srgbClr val="252525"/>
                </a:solidFill>
                <a:latin typeface="Times New Roman"/>
                <a:cs typeface="Times New Roman"/>
              </a:rPr>
              <a:t>Canadian</a:t>
            </a:r>
            <a:r>
              <a:rPr sz="27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35" dirty="0">
                <a:solidFill>
                  <a:srgbClr val="252525"/>
                </a:solidFill>
                <a:latin typeface="Times New Roman"/>
                <a:cs typeface="Times New Roman"/>
              </a:rPr>
              <a:t>transit </a:t>
            </a:r>
            <a:r>
              <a:rPr sz="27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252525"/>
                </a:solidFill>
                <a:latin typeface="Times New Roman"/>
                <a:cs typeface="Times New Roman"/>
              </a:rPr>
              <a:t>agencies.</a:t>
            </a:r>
            <a:r>
              <a:rPr sz="2700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7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252525"/>
                </a:solidFill>
                <a:latin typeface="Times New Roman"/>
                <a:cs typeface="Times New Roman"/>
              </a:rPr>
              <a:t>report</a:t>
            </a:r>
            <a:r>
              <a:rPr sz="27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50" dirty="0">
                <a:solidFill>
                  <a:srgbClr val="252525"/>
                </a:solidFill>
                <a:latin typeface="Times New Roman"/>
                <a:cs typeface="Times New Roman"/>
              </a:rPr>
              <a:t>includes	</a:t>
            </a:r>
            <a:r>
              <a:rPr sz="2700" spc="-20" dirty="0">
                <a:solidFill>
                  <a:srgbClr val="252525"/>
                </a:solidFill>
                <a:latin typeface="Times New Roman"/>
                <a:cs typeface="Times New Roman"/>
              </a:rPr>
              <a:t>quarterly</a:t>
            </a:r>
            <a:r>
              <a:rPr sz="2700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5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700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252525"/>
                </a:solidFill>
                <a:latin typeface="Times New Roman"/>
                <a:cs typeface="Times New Roman"/>
              </a:rPr>
              <a:t>year-to-date</a:t>
            </a:r>
            <a:r>
              <a:rPr sz="2700" spc="3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252525"/>
                </a:solidFill>
                <a:latin typeface="Times New Roman"/>
                <a:cs typeface="Times New Roman"/>
              </a:rPr>
              <a:t>estimated </a:t>
            </a:r>
            <a:r>
              <a:rPr sz="2700" spc="-6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50" dirty="0">
                <a:solidFill>
                  <a:srgbClr val="252525"/>
                </a:solidFill>
                <a:latin typeface="Times New Roman"/>
                <a:cs typeface="Times New Roman"/>
              </a:rPr>
              <a:t>unlinked	</a:t>
            </a:r>
            <a:r>
              <a:rPr sz="2700" spc="-35" dirty="0">
                <a:solidFill>
                  <a:srgbClr val="252525"/>
                </a:solidFill>
                <a:latin typeface="Times New Roman"/>
                <a:cs typeface="Times New Roman"/>
              </a:rPr>
              <a:t>transit</a:t>
            </a:r>
            <a:r>
              <a:rPr sz="27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252525"/>
                </a:solidFill>
                <a:latin typeface="Times New Roman"/>
                <a:cs typeface="Times New Roman"/>
              </a:rPr>
              <a:t>passenger trips </a:t>
            </a:r>
            <a:r>
              <a:rPr sz="2700" dirty="0">
                <a:solidFill>
                  <a:srgbClr val="252525"/>
                </a:solidFill>
                <a:latin typeface="Times New Roman"/>
                <a:cs typeface="Times New Roman"/>
              </a:rPr>
              <a:t>for the </a:t>
            </a:r>
            <a:r>
              <a:rPr sz="2700" spc="-35" dirty="0">
                <a:solidFill>
                  <a:srgbClr val="252525"/>
                </a:solidFill>
                <a:latin typeface="Times New Roman"/>
                <a:cs typeface="Times New Roman"/>
              </a:rPr>
              <a:t>current</a:t>
            </a:r>
            <a:r>
              <a:rPr sz="27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5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700" spc="-30" dirty="0">
                <a:solidFill>
                  <a:srgbClr val="252525"/>
                </a:solidFill>
                <a:latin typeface="Times New Roman"/>
                <a:cs typeface="Times New Roman"/>
              </a:rPr>
              <a:t>previous</a:t>
            </a:r>
            <a:r>
              <a:rPr sz="2700" spc="6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252525"/>
                </a:solidFill>
                <a:latin typeface="Times New Roman"/>
                <a:cs typeface="Times New Roman"/>
              </a:rPr>
              <a:t>year </a:t>
            </a:r>
            <a:r>
              <a:rPr sz="27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40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sz="27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35" dirty="0">
                <a:solidFill>
                  <a:srgbClr val="252525"/>
                </a:solidFill>
                <a:latin typeface="Times New Roman"/>
                <a:cs typeface="Times New Roman"/>
              </a:rPr>
              <a:t>transit</a:t>
            </a:r>
            <a:r>
              <a:rPr sz="2700" spc="2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15" dirty="0">
                <a:solidFill>
                  <a:srgbClr val="252525"/>
                </a:solidFill>
                <a:latin typeface="Times New Roman"/>
                <a:cs typeface="Times New Roman"/>
              </a:rPr>
              <a:t>mode.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1123950"/>
            <a:ext cx="944880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108" y="1268983"/>
            <a:ext cx="66503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ON-TIME</a:t>
            </a:r>
            <a:r>
              <a:rPr spc="-50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5028" y="3102610"/>
            <a:ext cx="8776335" cy="21583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8450" marR="198755" indent="-286385">
              <a:lnSpc>
                <a:spcPts val="3829"/>
              </a:lnSpc>
              <a:spcBef>
                <a:spcPts val="265"/>
              </a:spcBef>
              <a:buClr>
                <a:srgbClr val="83992A"/>
              </a:buClr>
              <a:buSzPct val="114062"/>
              <a:buFont typeface="Arial MT"/>
              <a:buChar char="•"/>
              <a:tabLst>
                <a:tab pos="299085" algn="l"/>
              </a:tabLst>
            </a:pP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Graphs</a:t>
            </a:r>
            <a:r>
              <a:rPr sz="32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charts</a:t>
            </a:r>
            <a:r>
              <a:rPr sz="3200" spc="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showing</a:t>
            </a:r>
            <a:r>
              <a:rPr sz="32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punctuality</a:t>
            </a:r>
            <a:r>
              <a:rPr sz="32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3200" spc="15" dirty="0">
                <a:solidFill>
                  <a:srgbClr val="252525"/>
                </a:solidFill>
                <a:latin typeface="Times New Roman"/>
                <a:cs typeface="Times New Roman"/>
              </a:rPr>
              <a:t>public </a:t>
            </a:r>
            <a:r>
              <a:rPr sz="3200" spc="-7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transportation</a:t>
            </a:r>
            <a:r>
              <a:rPr sz="3200" spc="-25" dirty="0">
                <a:solidFill>
                  <a:srgbClr val="252525"/>
                </a:solidFill>
                <a:latin typeface="Times New Roman"/>
                <a:cs typeface="Times New Roman"/>
              </a:rPr>
              <a:t> services.</a:t>
            </a:r>
            <a:endParaRPr sz="3200">
              <a:latin typeface="Times New Roman"/>
              <a:cs typeface="Times New Roman"/>
            </a:endParaRPr>
          </a:p>
          <a:p>
            <a:pPr marL="298450" marR="5080" indent="-286385">
              <a:lnSpc>
                <a:spcPct val="100000"/>
              </a:lnSpc>
              <a:spcBef>
                <a:spcPts val="1290"/>
              </a:spcBef>
              <a:buClr>
                <a:srgbClr val="83992A"/>
              </a:buClr>
              <a:buSzPct val="114062"/>
              <a:buFont typeface="Arial MT"/>
              <a:buChar char="•"/>
              <a:tabLst>
                <a:tab pos="299085" algn="l"/>
              </a:tabLst>
            </a:pP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Discuss</a:t>
            </a:r>
            <a:r>
              <a:rPr sz="32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252525"/>
                </a:solidFill>
                <a:latin typeface="Times New Roman"/>
                <a:cs typeface="Times New Roman"/>
              </a:rPr>
              <a:t>factors</a:t>
            </a:r>
            <a:r>
              <a:rPr sz="32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45" dirty="0">
                <a:solidFill>
                  <a:srgbClr val="252525"/>
                </a:solidFill>
                <a:latin typeface="Times New Roman"/>
                <a:cs typeface="Times New Roman"/>
              </a:rPr>
              <a:t>affecting</a:t>
            </a:r>
            <a:r>
              <a:rPr sz="3200" spc="3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on-time</a:t>
            </a:r>
            <a:r>
              <a:rPr sz="3200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52525"/>
                </a:solidFill>
                <a:latin typeface="Times New Roman"/>
                <a:cs typeface="Times New Roman"/>
              </a:rPr>
              <a:t>performance</a:t>
            </a:r>
            <a:r>
              <a:rPr sz="3200" spc="3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(e.g., </a:t>
            </a:r>
            <a:r>
              <a:rPr sz="3200" spc="-7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252525"/>
                </a:solidFill>
                <a:latin typeface="Times New Roman"/>
                <a:cs typeface="Times New Roman"/>
              </a:rPr>
              <a:t>traffic</a:t>
            </a:r>
            <a:r>
              <a:rPr sz="3200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congestion,</a:t>
            </a:r>
            <a:r>
              <a:rPr sz="32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52525"/>
                </a:solidFill>
                <a:latin typeface="Times New Roman"/>
                <a:cs typeface="Times New Roman"/>
              </a:rPr>
              <a:t>maintenance</a:t>
            </a:r>
            <a:r>
              <a:rPr sz="3200" spc="3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issues,</a:t>
            </a:r>
            <a:r>
              <a:rPr sz="32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52525"/>
                </a:solidFill>
                <a:latin typeface="Times New Roman"/>
                <a:cs typeface="Times New Roman"/>
              </a:rPr>
              <a:t>etc.).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1821" y="1268983"/>
            <a:ext cx="438848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79575" algn="l"/>
              </a:tabLst>
            </a:pPr>
            <a:r>
              <a:rPr spc="-10" dirty="0"/>
              <a:t>C</a:t>
            </a:r>
            <a:r>
              <a:rPr spc="45" dirty="0"/>
              <a:t>O</a:t>
            </a:r>
            <a:r>
              <a:rPr spc="20" dirty="0"/>
              <a:t>S</a:t>
            </a:r>
            <a:r>
              <a:rPr spc="15" dirty="0"/>
              <a:t>T</a:t>
            </a:r>
            <a:r>
              <a:rPr dirty="0"/>
              <a:t>	</a:t>
            </a:r>
            <a:r>
              <a:rPr spc="-25" dirty="0"/>
              <a:t>A</a:t>
            </a:r>
            <a:r>
              <a:rPr spc="45" dirty="0"/>
              <a:t>N</a:t>
            </a:r>
            <a:r>
              <a:rPr spc="-25" dirty="0"/>
              <a:t>A</a:t>
            </a:r>
            <a:r>
              <a:rPr spc="-590" dirty="0"/>
              <a:t>L</a:t>
            </a:r>
            <a:r>
              <a:rPr spc="45" dirty="0"/>
              <a:t>Y</a:t>
            </a:r>
            <a:r>
              <a:rPr spc="20" dirty="0"/>
              <a:t>S</a:t>
            </a:r>
            <a:r>
              <a:rPr spc="-45" dirty="0"/>
              <a:t>I</a:t>
            </a:r>
            <a:r>
              <a:rPr spc="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5028" y="2536189"/>
            <a:ext cx="9323705" cy="328802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98450" marR="309245" indent="-286385">
              <a:lnSpc>
                <a:spcPts val="3229"/>
              </a:lnSpc>
              <a:spcBef>
                <a:spcPts val="52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</a:tabLst>
            </a:pPr>
            <a:r>
              <a:rPr sz="3000" spc="-25" dirty="0">
                <a:solidFill>
                  <a:srgbClr val="252525"/>
                </a:solidFill>
                <a:latin typeface="Times New Roman"/>
                <a:cs typeface="Times New Roman"/>
              </a:rPr>
              <a:t>Breakdown</a:t>
            </a:r>
            <a:r>
              <a:rPr sz="3000" spc="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3000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52525"/>
                </a:solidFill>
                <a:latin typeface="Times New Roman"/>
                <a:cs typeface="Times New Roman"/>
              </a:rPr>
              <a:t>costs</a:t>
            </a:r>
            <a:r>
              <a:rPr sz="3000" spc="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252525"/>
                </a:solidFill>
                <a:latin typeface="Times New Roman"/>
                <a:cs typeface="Times New Roman"/>
              </a:rPr>
              <a:t>associated</a:t>
            </a:r>
            <a:r>
              <a:rPr sz="30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30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public</a:t>
            </a:r>
            <a:r>
              <a:rPr sz="3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252525"/>
                </a:solidFill>
                <a:latin typeface="Times New Roman"/>
                <a:cs typeface="Times New Roman"/>
              </a:rPr>
              <a:t>transportation </a:t>
            </a:r>
            <a:r>
              <a:rPr sz="3000" spc="-7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252525"/>
                </a:solidFill>
                <a:latin typeface="Times New Roman"/>
                <a:cs typeface="Times New Roman"/>
              </a:rPr>
              <a:t>operations.</a:t>
            </a:r>
            <a:endParaRPr sz="3000">
              <a:latin typeface="Times New Roman"/>
              <a:cs typeface="Times New Roman"/>
            </a:endParaRPr>
          </a:p>
          <a:p>
            <a:pPr marL="298450" marR="442595" indent="-286385">
              <a:lnSpc>
                <a:spcPts val="3229"/>
              </a:lnSpc>
              <a:spcBef>
                <a:spcPts val="135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</a:tabLst>
            </a:pPr>
            <a:r>
              <a:rPr sz="3000" spc="-15" dirty="0">
                <a:solidFill>
                  <a:srgbClr val="252525"/>
                </a:solidFill>
                <a:latin typeface="Times New Roman"/>
                <a:cs typeface="Times New Roman"/>
              </a:rPr>
              <a:t>Comparison</a:t>
            </a:r>
            <a:r>
              <a:rPr sz="3000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30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252525"/>
                </a:solidFill>
                <a:latin typeface="Times New Roman"/>
                <a:cs typeface="Times New Roman"/>
              </a:rPr>
              <a:t>different</a:t>
            </a:r>
            <a:r>
              <a:rPr sz="3000" spc="3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30" dirty="0">
                <a:solidFill>
                  <a:srgbClr val="252525"/>
                </a:solidFill>
                <a:latin typeface="Times New Roman"/>
                <a:cs typeface="Times New Roman"/>
              </a:rPr>
              <a:t>modes</a:t>
            </a:r>
            <a:r>
              <a:rPr sz="30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252525"/>
                </a:solidFill>
                <a:latin typeface="Times New Roman"/>
                <a:cs typeface="Times New Roman"/>
              </a:rPr>
              <a:t>(e.g.,</a:t>
            </a:r>
            <a:r>
              <a:rPr sz="30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5" dirty="0">
                <a:solidFill>
                  <a:srgbClr val="252525"/>
                </a:solidFill>
                <a:latin typeface="Times New Roman"/>
                <a:cs typeface="Times New Roman"/>
              </a:rPr>
              <a:t>bus,</a:t>
            </a:r>
            <a:r>
              <a:rPr sz="30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252525"/>
                </a:solidFill>
                <a:latin typeface="Times New Roman"/>
                <a:cs typeface="Times New Roman"/>
              </a:rPr>
              <a:t>subway,</a:t>
            </a:r>
            <a:r>
              <a:rPr sz="3000" spc="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tram, </a:t>
            </a:r>
            <a:r>
              <a:rPr sz="3000" spc="-7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52525"/>
                </a:solidFill>
                <a:latin typeface="Times New Roman"/>
                <a:cs typeface="Times New Roman"/>
              </a:rPr>
              <a:t>etc.).</a:t>
            </a:r>
            <a:endParaRPr sz="3000">
              <a:latin typeface="Times New Roman"/>
              <a:cs typeface="Times New Roman"/>
            </a:endParaRPr>
          </a:p>
          <a:p>
            <a:pPr marL="298450" marR="5080" indent="-286385">
              <a:lnSpc>
                <a:spcPct val="89700"/>
              </a:lnSpc>
              <a:spcBef>
                <a:spcPts val="130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</a:tabLst>
            </a:pP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000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30" dirty="0">
                <a:solidFill>
                  <a:srgbClr val="252525"/>
                </a:solidFill>
                <a:latin typeface="Times New Roman"/>
                <a:cs typeface="Times New Roman"/>
              </a:rPr>
              <a:t>process</a:t>
            </a:r>
            <a:r>
              <a:rPr sz="30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30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252525"/>
                </a:solidFill>
                <a:latin typeface="Times New Roman"/>
                <a:cs typeface="Times New Roman"/>
              </a:rPr>
              <a:t>calculating</a:t>
            </a:r>
            <a:r>
              <a:rPr sz="3000" spc="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252525"/>
                </a:solidFill>
                <a:latin typeface="Times New Roman"/>
                <a:cs typeface="Times New Roman"/>
              </a:rPr>
              <a:t>potential</a:t>
            </a:r>
            <a:r>
              <a:rPr sz="3000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earnings</a:t>
            </a:r>
            <a:r>
              <a:rPr sz="3000" spc="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5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3000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3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situation</a:t>
            </a:r>
            <a:r>
              <a:rPr sz="30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3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35" dirty="0">
                <a:solidFill>
                  <a:srgbClr val="252525"/>
                </a:solidFill>
                <a:latin typeface="Times New Roman"/>
                <a:cs typeface="Times New Roman"/>
              </a:rPr>
              <a:t>project</a:t>
            </a:r>
            <a:r>
              <a:rPr sz="3000" spc="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3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subtracting</a:t>
            </a:r>
            <a:r>
              <a:rPr sz="30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252525"/>
                </a:solidFill>
                <a:latin typeface="Times New Roman"/>
                <a:cs typeface="Times New Roman"/>
              </a:rPr>
              <a:t>total</a:t>
            </a:r>
            <a:r>
              <a:rPr sz="3000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30" dirty="0">
                <a:solidFill>
                  <a:srgbClr val="252525"/>
                </a:solidFill>
                <a:latin typeface="Times New Roman"/>
                <a:cs typeface="Times New Roman"/>
              </a:rPr>
              <a:t>cost</a:t>
            </a:r>
            <a:r>
              <a:rPr sz="30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252525"/>
                </a:solidFill>
                <a:latin typeface="Times New Roman"/>
                <a:cs typeface="Times New Roman"/>
              </a:rPr>
              <a:t>associated </a:t>
            </a:r>
            <a:r>
              <a:rPr sz="3000" spc="-7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3000" spc="-25" dirty="0">
                <a:solidFill>
                  <a:srgbClr val="252525"/>
                </a:solidFill>
                <a:latin typeface="Times New Roman"/>
                <a:cs typeface="Times New Roman"/>
              </a:rPr>
              <a:t>completing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307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 MT</vt:lpstr>
      <vt:lpstr>Calibri</vt:lpstr>
      <vt:lpstr>Times New Roman</vt:lpstr>
      <vt:lpstr>Office Theme</vt:lpstr>
      <vt:lpstr>Public Transport  Efficiency And Analysis</vt:lpstr>
      <vt:lpstr>CONTENTS</vt:lpstr>
      <vt:lpstr>INTRODUCTION</vt:lpstr>
      <vt:lpstr>URBAN MOBILITY TRENDS</vt:lpstr>
      <vt:lpstr>PowerPoint Presentation</vt:lpstr>
      <vt:lpstr>RIDERSHIP ANALYSIS</vt:lpstr>
      <vt:lpstr>PowerPoint Presentation</vt:lpstr>
      <vt:lpstr>ON-TIME PERFORMANCE</vt:lpstr>
      <vt:lpstr>COST ANALYSIS</vt:lpstr>
      <vt:lpstr>PowerPoint Presentation</vt:lpstr>
      <vt:lpstr>ENVIORNMENT IMPACT</vt:lpstr>
      <vt:lpstr>ACCESSIBILITY AND INCLUSIVITY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 Efficiency And Analysis</dc:title>
  <dc:creator>lokesh d</dc:creator>
  <cp:lastModifiedBy>lokesh d</cp:lastModifiedBy>
  <cp:revision>1</cp:revision>
  <dcterms:created xsi:type="dcterms:W3CDTF">2023-11-26T08:10:44Z</dcterms:created>
  <dcterms:modified xsi:type="dcterms:W3CDTF">2023-11-26T08:16:48Z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2023-11-06T00:00:00Z</vt:filetime>
  </property>
  <property fmtid="{D5CDD505-2E9C-101B-9397-08002B2CF9AE}" pid="3" name="LastSaved">
    <vt:filetime>2023-11-26T00:00:00Z</vt:filetime>
  </property>
</Properties>
</file>