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4DA1DBC-103D-4303-A716-0C361E60DBDE}" type="datetimeFigureOut">
              <a:rPr lang="en-US" smtClean="0"/>
              <a:t>12-Aug-20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DAA968-65C5-4718-8F19-EE64B8CEC5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DAA968-65C5-4718-8F19-EE64B8CEC5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DAA968-65C5-4718-8F19-EE64B8CEC5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DAA968-65C5-4718-8F19-EE64B8CEC5C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DAA968-65C5-4718-8F19-EE64B8CEC5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DAA968-65C5-4718-8F19-EE64B8CEC5C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3DAA968-65C5-4718-8F19-EE64B8CEC5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3DAA968-65C5-4718-8F19-EE64B8CEC5C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4DA1DBC-103D-4303-A716-0C361E60DBDE}" type="datetimeFigureOut">
              <a:rPr lang="en-US" smtClean="0"/>
              <a:t>12-Aug-20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3DAA968-65C5-4718-8F19-EE64B8CEC5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4DA1DBC-103D-4303-A716-0C361E60DBDE}" type="datetimeFigureOut">
              <a:rPr lang="en-US" smtClean="0"/>
              <a:t>12-Aug-20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DAA968-65C5-4718-8F19-EE64B8CEC5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4DA1DBC-103D-4303-A716-0C361E60DBDE}" type="datetimeFigureOut">
              <a:rPr lang="en-US" smtClean="0"/>
              <a:t>12-Aug-20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DAA968-65C5-4718-8F19-EE64B8CEC5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DA1DBC-103D-4303-A716-0C361E60DBDE}" type="datetimeFigureOut">
              <a:rPr lang="en-US" smtClean="0"/>
              <a:t>12-Aug-20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DAA968-65C5-4718-8F19-EE64B8CEC5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Efficient Deployment of Police Forces in Vancouver Neighborhoods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6451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1712"/>
            <a:ext cx="8229600" cy="3244813"/>
          </a:xfrm>
        </p:spPr>
      </p:pic>
      <p:sp>
        <p:nvSpPr>
          <p:cNvPr id="2" name="Title 1"/>
          <p:cNvSpPr>
            <a:spLocks noGrp="1"/>
          </p:cNvSpPr>
          <p:nvPr>
            <p:ph type="title"/>
          </p:nvPr>
        </p:nvSpPr>
        <p:spPr/>
        <p:txBody>
          <a:bodyPr>
            <a:normAutofit fontScale="90000"/>
          </a:bodyPr>
          <a:lstStyle/>
          <a:p>
            <a:r>
              <a:rPr lang="en-US" dirty="0" smtClean="0"/>
              <a:t>Coordinates using </a:t>
            </a:r>
            <a:r>
              <a:rPr lang="en-US" dirty="0" err="1" smtClean="0"/>
              <a:t>OpenGeoCoder</a:t>
            </a:r>
            <a:endParaRPr lang="en-US" dirty="0"/>
          </a:p>
        </p:txBody>
      </p:sp>
    </p:spTree>
    <p:extLst>
      <p:ext uri="{BB962C8B-B14F-4D97-AF65-F5344CB8AC3E}">
        <p14:creationId xmlns:p14="http://schemas.microsoft.com/office/powerpoint/2010/main" val="427749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387" y="1481138"/>
            <a:ext cx="2751226" cy="4525962"/>
          </a:xfrm>
        </p:spPr>
      </p:pic>
      <p:sp>
        <p:nvSpPr>
          <p:cNvPr id="2" name="Title 1"/>
          <p:cNvSpPr>
            <a:spLocks noGrp="1"/>
          </p:cNvSpPr>
          <p:nvPr>
            <p:ph type="title"/>
          </p:nvPr>
        </p:nvSpPr>
        <p:spPr/>
        <p:txBody>
          <a:bodyPr>
            <a:normAutofit fontScale="90000"/>
          </a:bodyPr>
          <a:lstStyle/>
          <a:p>
            <a:r>
              <a:rPr lang="en-US" dirty="0" smtClean="0"/>
              <a:t>Coordinates attached to all the areas</a:t>
            </a:r>
            <a:endParaRPr lang="en-US" dirty="0"/>
          </a:p>
        </p:txBody>
      </p:sp>
    </p:spTree>
    <p:extLst>
      <p:ext uri="{BB962C8B-B14F-4D97-AF65-F5344CB8AC3E}">
        <p14:creationId xmlns:p14="http://schemas.microsoft.com/office/powerpoint/2010/main" val="383870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43000"/>
            <a:ext cx="7581900" cy="3183864"/>
          </a:xfrm>
        </p:spPr>
      </p:pic>
      <p:sp>
        <p:nvSpPr>
          <p:cNvPr id="2" name="Title 1"/>
          <p:cNvSpPr>
            <a:spLocks noGrp="1"/>
          </p:cNvSpPr>
          <p:nvPr>
            <p:ph type="title"/>
          </p:nvPr>
        </p:nvSpPr>
        <p:spPr/>
        <p:txBody>
          <a:bodyPr/>
          <a:lstStyle/>
          <a:p>
            <a:r>
              <a:rPr lang="en-US" dirty="0" smtClean="0"/>
              <a:t>Main Table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72000"/>
            <a:ext cx="8153400" cy="2209800"/>
          </a:xfrm>
          <a:prstGeom prst="rect">
            <a:avLst/>
          </a:prstGeom>
        </p:spPr>
      </p:pic>
    </p:spTree>
    <p:extLst>
      <p:ext uri="{BB962C8B-B14F-4D97-AF65-F5344CB8AC3E}">
        <p14:creationId xmlns:p14="http://schemas.microsoft.com/office/powerpoint/2010/main" val="215296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055" y="1481138"/>
            <a:ext cx="6895889" cy="4525962"/>
          </a:xfrm>
        </p:spPr>
      </p:pic>
      <p:sp>
        <p:nvSpPr>
          <p:cNvPr id="2" name="Title 1"/>
          <p:cNvSpPr>
            <a:spLocks noGrp="1"/>
          </p:cNvSpPr>
          <p:nvPr>
            <p:ph type="title"/>
          </p:nvPr>
        </p:nvSpPr>
        <p:spPr/>
        <p:txBody>
          <a:bodyPr/>
          <a:lstStyle/>
          <a:p>
            <a:r>
              <a:rPr lang="en-US" dirty="0" smtClean="0"/>
              <a:t>Most Committed Crimes</a:t>
            </a:r>
            <a:endParaRPr lang="en-US" dirty="0"/>
          </a:p>
        </p:txBody>
      </p:sp>
    </p:spTree>
    <p:extLst>
      <p:ext uri="{BB962C8B-B14F-4D97-AF65-F5344CB8AC3E}">
        <p14:creationId xmlns:p14="http://schemas.microsoft.com/office/powerpoint/2010/main" val="271167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549" y="1481138"/>
            <a:ext cx="6100901" cy="4525962"/>
          </a:xfrm>
        </p:spPr>
      </p:pic>
      <p:sp>
        <p:nvSpPr>
          <p:cNvPr id="2" name="Title 1"/>
          <p:cNvSpPr>
            <a:spLocks noGrp="1"/>
          </p:cNvSpPr>
          <p:nvPr>
            <p:ph type="title"/>
          </p:nvPr>
        </p:nvSpPr>
        <p:spPr/>
        <p:txBody>
          <a:bodyPr/>
          <a:lstStyle/>
          <a:p>
            <a:r>
              <a:rPr lang="en-US" dirty="0" smtClean="0"/>
              <a:t>Cluster formation</a:t>
            </a:r>
            <a:endParaRPr lang="en-US" dirty="0"/>
          </a:p>
        </p:txBody>
      </p:sp>
    </p:spTree>
    <p:extLst>
      <p:ext uri="{BB962C8B-B14F-4D97-AF65-F5344CB8AC3E}">
        <p14:creationId xmlns:p14="http://schemas.microsoft.com/office/powerpoint/2010/main" val="378111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90" y="1481138"/>
            <a:ext cx="7506019" cy="4525962"/>
          </a:xfrm>
        </p:spPr>
      </p:pic>
      <p:sp>
        <p:nvSpPr>
          <p:cNvPr id="2" name="Title 1"/>
          <p:cNvSpPr>
            <a:spLocks noGrp="1"/>
          </p:cNvSpPr>
          <p:nvPr>
            <p:ph type="title"/>
          </p:nvPr>
        </p:nvSpPr>
        <p:spPr/>
        <p:txBody>
          <a:bodyPr/>
          <a:lstStyle/>
          <a:p>
            <a:r>
              <a:rPr lang="en-US" dirty="0" smtClean="0"/>
              <a:t>Cluster Depiction</a:t>
            </a:r>
            <a:endParaRPr lang="en-US" dirty="0"/>
          </a:p>
        </p:txBody>
      </p:sp>
    </p:spTree>
    <p:extLst>
      <p:ext uri="{BB962C8B-B14F-4D97-AF65-F5344CB8AC3E}">
        <p14:creationId xmlns:p14="http://schemas.microsoft.com/office/powerpoint/2010/main" val="16915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28800"/>
            <a:ext cx="4148138" cy="2232837"/>
          </a:xfrm>
        </p:spPr>
      </p:pic>
      <p:sp>
        <p:nvSpPr>
          <p:cNvPr id="2" name="Title 1"/>
          <p:cNvSpPr>
            <a:spLocks noGrp="1"/>
          </p:cNvSpPr>
          <p:nvPr>
            <p:ph type="title"/>
          </p:nvPr>
        </p:nvSpPr>
        <p:spPr/>
        <p:txBody>
          <a:bodyPr/>
          <a:lstStyle/>
          <a:p>
            <a:r>
              <a:rPr lang="en-US" dirty="0" smtClean="0"/>
              <a:t>Analysis of different Clusters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43000"/>
            <a:ext cx="4319588" cy="31816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12" y="4114800"/>
            <a:ext cx="4160670" cy="222853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495800"/>
            <a:ext cx="4167188" cy="2053312"/>
          </a:xfrm>
          <a:prstGeom prst="rect">
            <a:avLst/>
          </a:prstGeom>
        </p:spPr>
      </p:pic>
    </p:spTree>
    <p:extLst>
      <p:ext uri="{BB962C8B-B14F-4D97-AF65-F5344CB8AC3E}">
        <p14:creationId xmlns:p14="http://schemas.microsoft.com/office/powerpoint/2010/main" val="356272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To choose the right areas/neighborhoods, clustering is required which is done using K- means clustering. It is form of unsupervised machine learning algorithm  that clusters predefined data. </a:t>
            </a:r>
          </a:p>
          <a:p>
            <a:pPr marL="0" indent="0">
              <a:buNone/>
            </a:pPr>
            <a:r>
              <a:rPr lang="en-US" sz="2000" dirty="0" smtClean="0"/>
              <a:t>This method will be used to address the problem of finding the areas with most frequent crimes as per 2019 data.</a:t>
            </a:r>
          </a:p>
          <a:p>
            <a:r>
              <a:rPr lang="en-US" sz="2000" dirty="0" smtClean="0"/>
              <a:t>Defining a function to fetch top crimes in the area</a:t>
            </a:r>
          </a:p>
          <a:p>
            <a:r>
              <a:rPr lang="en-US" sz="2000" dirty="0" smtClean="0"/>
              <a:t>Clustering neighborhoods</a:t>
            </a:r>
          </a:p>
          <a:p>
            <a:r>
              <a:rPr lang="en-US" sz="2000" dirty="0" smtClean="0"/>
              <a:t>Crime count per neighborhood</a:t>
            </a:r>
          </a:p>
          <a:p>
            <a:r>
              <a:rPr lang="en-US" sz="2000" dirty="0" smtClean="0"/>
              <a:t>Probability of the same crimes happening again</a:t>
            </a:r>
          </a:p>
          <a:p>
            <a:r>
              <a:rPr lang="en-US" sz="2000" dirty="0" smtClean="0"/>
              <a:t>Top 5 most frequent crimes</a:t>
            </a:r>
          </a:p>
        </p:txBody>
      </p:sp>
      <p:sp>
        <p:nvSpPr>
          <p:cNvPr id="2" name="Title 1"/>
          <p:cNvSpPr>
            <a:spLocks noGrp="1"/>
          </p:cNvSpPr>
          <p:nvPr>
            <p:ph type="title"/>
          </p:nvPr>
        </p:nvSpPr>
        <p:spPr/>
        <p:txBody>
          <a:bodyPr/>
          <a:lstStyle/>
          <a:p>
            <a:r>
              <a:rPr lang="en-US" dirty="0" smtClean="0"/>
              <a:t>Modeling</a:t>
            </a:r>
            <a:endParaRPr lang="en-US" dirty="0"/>
          </a:p>
        </p:txBody>
      </p:sp>
    </p:spTree>
    <p:extLst>
      <p:ext uri="{BB962C8B-B14F-4D97-AF65-F5344CB8AC3E}">
        <p14:creationId xmlns:p14="http://schemas.microsoft.com/office/powerpoint/2010/main" val="225435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smtClean="0"/>
              <a:t>Cluster 1 with West End , Central Business District  And </a:t>
            </a:r>
            <a:r>
              <a:rPr lang="en-US" sz="2000" dirty="0" err="1" smtClean="0"/>
              <a:t>Stanlrey</a:t>
            </a:r>
            <a:r>
              <a:rPr lang="en-US" sz="2000" dirty="0" smtClean="0"/>
              <a:t> Park  faces  the problem of Theft  from Vehicle , Other Theft , break  and enter Residential/Other. Police  deployment should be made accordingly</a:t>
            </a:r>
          </a:p>
          <a:p>
            <a:pPr marL="109728" indent="0">
              <a:buNone/>
            </a:pPr>
            <a:endParaRPr lang="en-US" sz="2000" dirty="0" smtClean="0"/>
          </a:p>
          <a:p>
            <a:r>
              <a:rPr lang="en-US" sz="2000" dirty="0" smtClean="0"/>
              <a:t>Cluster 2 has neighborhood such as  Hastings – Sunrise, Grandview-Woodland, </a:t>
            </a:r>
            <a:r>
              <a:rPr lang="en-US" sz="2000" dirty="0" err="1" smtClean="0"/>
              <a:t>Strathcona</a:t>
            </a:r>
            <a:r>
              <a:rPr lang="en-US" sz="2000" dirty="0" smtClean="0"/>
              <a:t>, Sunset, </a:t>
            </a:r>
            <a:r>
              <a:rPr lang="en-US" sz="2000" dirty="0" err="1" smtClean="0"/>
              <a:t>Marpole</a:t>
            </a:r>
            <a:r>
              <a:rPr lang="en-US" sz="2000" dirty="0" smtClean="0"/>
              <a:t>, Kensington-Cedar Cottage, </a:t>
            </a:r>
            <a:r>
              <a:rPr lang="en-US" sz="2000" dirty="0" err="1" smtClean="0"/>
              <a:t>Kitsilano</a:t>
            </a:r>
            <a:r>
              <a:rPr lang="en-US" sz="2000" dirty="0" smtClean="0"/>
              <a:t>, Victoria-</a:t>
            </a:r>
            <a:r>
              <a:rPr lang="en-US" sz="2000" dirty="0" err="1" smtClean="0"/>
              <a:t>Fraserview</a:t>
            </a:r>
            <a:r>
              <a:rPr lang="en-US" sz="2000" dirty="0" smtClean="0"/>
              <a:t>, </a:t>
            </a:r>
            <a:r>
              <a:rPr lang="en-US" sz="2000" dirty="0" err="1" smtClean="0"/>
              <a:t>RileyPark</a:t>
            </a:r>
            <a:r>
              <a:rPr lang="en-US" sz="2000" dirty="0" smtClean="0"/>
              <a:t> , Killarney, South </a:t>
            </a:r>
            <a:r>
              <a:rPr lang="en-US" sz="2000" dirty="0" err="1" smtClean="0"/>
              <a:t>Cambie</a:t>
            </a:r>
            <a:r>
              <a:rPr lang="en-US" sz="2000" dirty="0" smtClean="0"/>
              <a:t> and these areas mostly face the problems of Theft from Vehicle, Mischief and Break and Enter Residential/Other . Police  should work accordingly in this cluster. </a:t>
            </a:r>
            <a:endParaRPr lang="en-US" sz="2000" dirty="0"/>
          </a:p>
        </p:txBody>
      </p:sp>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2525996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Cluster 3 comprises of Shaughnessy ,</a:t>
            </a:r>
            <a:r>
              <a:rPr lang="en-US" sz="2000" dirty="0" err="1" smtClean="0"/>
              <a:t>Kerrisdale</a:t>
            </a:r>
            <a:r>
              <a:rPr lang="en-US" sz="2000" dirty="0" smtClean="0"/>
              <a:t>, Arbutus Ridge and  faces the crimes of  Vehicle  and Bicycle theft and also  Break and enter.</a:t>
            </a:r>
          </a:p>
          <a:p>
            <a:pPr marL="109728" indent="0">
              <a:buNone/>
            </a:pPr>
            <a:endParaRPr lang="en-US" sz="2000" dirty="0" smtClean="0"/>
          </a:p>
          <a:p>
            <a:r>
              <a:rPr lang="en-US" sz="2000" dirty="0" smtClean="0"/>
              <a:t>Cluster 4 comprises Sunset, </a:t>
            </a:r>
            <a:r>
              <a:rPr lang="en-US" sz="2000" dirty="0" err="1" smtClean="0"/>
              <a:t>Marpole</a:t>
            </a:r>
            <a:r>
              <a:rPr lang="en-US" sz="2000" dirty="0" smtClean="0"/>
              <a:t> , South </a:t>
            </a:r>
            <a:r>
              <a:rPr lang="en-US" sz="2000" smtClean="0"/>
              <a:t>Cambie, </a:t>
            </a:r>
            <a:r>
              <a:rPr lang="en-US" sz="2000" dirty="0" smtClean="0"/>
              <a:t>Mount  Pleasant,, Fairview , </a:t>
            </a:r>
            <a:r>
              <a:rPr lang="en-US" sz="2000" dirty="0" err="1" smtClean="0"/>
              <a:t>Renview</a:t>
            </a:r>
            <a:r>
              <a:rPr lang="en-US" sz="2000" dirty="0" smtClean="0"/>
              <a:t>- Collingwood. Theft from Vehicle , Mischiefs are common  issues here. This area requires continuous patrolling. </a:t>
            </a:r>
            <a:endParaRPr lang="en-US" sz="2000" dirty="0"/>
          </a:p>
        </p:txBody>
      </p:sp>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192982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smtClean="0"/>
              <a:t>Helps in faster </a:t>
            </a:r>
            <a:r>
              <a:rPr lang="en-US" sz="2500" dirty="0" smtClean="0"/>
              <a:t>response</a:t>
            </a:r>
          </a:p>
          <a:p>
            <a:pPr marL="109728" indent="0">
              <a:buNone/>
            </a:pPr>
            <a:endParaRPr lang="en-US" sz="2500" dirty="0" smtClean="0"/>
          </a:p>
          <a:p>
            <a:r>
              <a:rPr lang="en-US" sz="2500" dirty="0" smtClean="0"/>
              <a:t>Improves evidence collection  and investigation</a:t>
            </a:r>
          </a:p>
          <a:p>
            <a:endParaRPr lang="en-US" sz="2500" dirty="0" smtClean="0"/>
          </a:p>
          <a:p>
            <a:r>
              <a:rPr lang="en-US" sz="2500" dirty="0" smtClean="0"/>
              <a:t>Helps </a:t>
            </a:r>
            <a:r>
              <a:rPr lang="en-US" sz="2500" dirty="0" smtClean="0"/>
              <a:t>optimize public costs</a:t>
            </a:r>
          </a:p>
          <a:p>
            <a:endParaRPr lang="en-US" sz="2500" dirty="0" smtClean="0"/>
          </a:p>
          <a:p>
            <a:r>
              <a:rPr lang="en-US" sz="2500" dirty="0" smtClean="0"/>
              <a:t>Makes </a:t>
            </a:r>
            <a:r>
              <a:rPr lang="en-US" sz="2500" dirty="0" smtClean="0"/>
              <a:t>neighborhoods safe and secure.</a:t>
            </a:r>
            <a:endParaRPr lang="en-US" sz="2500" dirty="0"/>
          </a:p>
        </p:txBody>
      </p:sp>
      <p:sp>
        <p:nvSpPr>
          <p:cNvPr id="2" name="Title 1"/>
          <p:cNvSpPr>
            <a:spLocks noGrp="1"/>
          </p:cNvSpPr>
          <p:nvPr>
            <p:ph type="title"/>
          </p:nvPr>
        </p:nvSpPr>
        <p:spPr/>
        <p:txBody>
          <a:bodyPr>
            <a:normAutofit fontScale="90000"/>
          </a:bodyPr>
          <a:lstStyle/>
          <a:p>
            <a:r>
              <a:rPr lang="en-US" dirty="0" smtClean="0"/>
              <a:t>Importance of optimum Police allocation</a:t>
            </a:r>
            <a:endParaRPr lang="en-US" dirty="0"/>
          </a:p>
        </p:txBody>
      </p:sp>
    </p:spTree>
    <p:extLst>
      <p:ext uri="{BB962C8B-B14F-4D97-AF65-F5344CB8AC3E}">
        <p14:creationId xmlns:p14="http://schemas.microsoft.com/office/powerpoint/2010/main" val="411476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discussed all the major areas with their crime record. We have distributed the areas as clusters for the ease of mobilizing and arranging personnel in these areas as required depending upon  the frequency of  crimes in that particular cluster </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78209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D</a:t>
            </a:r>
            <a:r>
              <a:rPr lang="en-US" sz="2400" dirty="0" smtClean="0"/>
              <a:t>ata from </a:t>
            </a:r>
            <a:r>
              <a:rPr lang="en-US" sz="2400" dirty="0" err="1"/>
              <a:t>K</a:t>
            </a:r>
            <a:r>
              <a:rPr lang="en-US" sz="2400" dirty="0" err="1" smtClean="0"/>
              <a:t>aggle</a:t>
            </a:r>
            <a:r>
              <a:rPr lang="en-US" sz="2400" dirty="0" smtClean="0"/>
              <a:t> containing crime records from 2003-2019 used for the </a:t>
            </a:r>
            <a:r>
              <a:rPr lang="en-US" sz="2400" dirty="0" err="1" smtClean="0"/>
              <a:t>analsysis</a:t>
            </a:r>
            <a:r>
              <a:rPr lang="en-US" sz="2400" dirty="0" smtClean="0"/>
              <a:t>.  A dataset containing  the crime statistics  of each neighborhood  in Vancouver  along with type of crime. </a:t>
            </a:r>
          </a:p>
          <a:p>
            <a:r>
              <a:rPr lang="en-US" sz="2400" dirty="0" smtClean="0"/>
              <a:t>Creating  a new consolidated  dataset  of the Neighborhoods for the year 2019 crime records</a:t>
            </a:r>
          </a:p>
          <a:p>
            <a:r>
              <a:rPr lang="en-US" sz="2400" dirty="0" smtClean="0"/>
              <a:t>Neighborhood coordinates are fetched using </a:t>
            </a:r>
            <a:r>
              <a:rPr lang="en-US" sz="2400" dirty="0" err="1" smtClean="0"/>
              <a:t>OpenCage</a:t>
            </a:r>
            <a:r>
              <a:rPr lang="en-US" sz="2400" dirty="0" smtClean="0"/>
              <a:t> </a:t>
            </a:r>
            <a:r>
              <a:rPr lang="en-US" sz="2400" dirty="0" err="1" smtClean="0"/>
              <a:t>Geocoder</a:t>
            </a:r>
            <a:r>
              <a:rPr lang="en-US" sz="2400" dirty="0" smtClean="0"/>
              <a:t>.</a:t>
            </a:r>
          </a:p>
          <a:p>
            <a:r>
              <a:rPr lang="en-US" sz="2400" dirty="0" smtClean="0"/>
              <a:t>To explore the neighborhood crimes and applying Machine Learning algorithms to cluster the neighborhoods and portray the findings on Map using Folium. </a:t>
            </a:r>
            <a:endParaRPr lang="en-US" sz="2400" dirty="0"/>
          </a:p>
        </p:txBody>
      </p:sp>
      <p:sp>
        <p:nvSpPr>
          <p:cNvPr id="2" name="Title 1"/>
          <p:cNvSpPr>
            <a:spLocks noGrp="1"/>
          </p:cNvSpPr>
          <p:nvPr>
            <p:ph type="title"/>
          </p:nvPr>
        </p:nvSpPr>
        <p:spPr/>
        <p:txBody>
          <a:bodyPr/>
          <a:lstStyle/>
          <a:p>
            <a:r>
              <a:rPr lang="en-US" dirty="0" smtClean="0"/>
              <a:t>Data Management and Filtering</a:t>
            </a:r>
            <a:endParaRPr lang="en-US" dirty="0"/>
          </a:p>
        </p:txBody>
      </p:sp>
    </p:spTree>
    <p:extLst>
      <p:ext uri="{BB962C8B-B14F-4D97-AF65-F5344CB8AC3E}">
        <p14:creationId xmlns:p14="http://schemas.microsoft.com/office/powerpoint/2010/main" val="95266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062" y="1753394"/>
            <a:ext cx="2809875" cy="3981450"/>
          </a:xfrm>
        </p:spPr>
      </p:pic>
      <p:sp>
        <p:nvSpPr>
          <p:cNvPr id="2" name="Title 1"/>
          <p:cNvSpPr>
            <a:spLocks noGrp="1"/>
          </p:cNvSpPr>
          <p:nvPr>
            <p:ph type="title"/>
          </p:nvPr>
        </p:nvSpPr>
        <p:spPr/>
        <p:txBody>
          <a:bodyPr/>
          <a:lstStyle/>
          <a:p>
            <a:r>
              <a:rPr lang="en-US" dirty="0" smtClean="0"/>
              <a:t>Total Crime Count</a:t>
            </a:r>
            <a:endParaRPr lang="en-US" dirty="0"/>
          </a:p>
        </p:txBody>
      </p:sp>
    </p:spTree>
    <p:extLst>
      <p:ext uri="{BB962C8B-B14F-4D97-AF65-F5344CB8AC3E}">
        <p14:creationId xmlns:p14="http://schemas.microsoft.com/office/powerpoint/2010/main" val="414052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6451"/>
            <a:ext cx="8229600" cy="4095335"/>
          </a:xfrm>
        </p:spPr>
      </p:pic>
      <p:sp>
        <p:nvSpPr>
          <p:cNvPr id="2" name="Title 1"/>
          <p:cNvSpPr>
            <a:spLocks noGrp="1"/>
          </p:cNvSpPr>
          <p:nvPr>
            <p:ph type="title"/>
          </p:nvPr>
        </p:nvSpPr>
        <p:spPr/>
        <p:txBody>
          <a:bodyPr/>
          <a:lstStyle/>
          <a:p>
            <a:r>
              <a:rPr lang="en-US" dirty="0" smtClean="0"/>
              <a:t>Crimes in Boroughs</a:t>
            </a:r>
            <a:endParaRPr lang="en-US" dirty="0"/>
          </a:p>
        </p:txBody>
      </p:sp>
    </p:spTree>
    <p:extLst>
      <p:ext uri="{BB962C8B-B14F-4D97-AF65-F5344CB8AC3E}">
        <p14:creationId xmlns:p14="http://schemas.microsoft.com/office/powerpoint/2010/main" val="314940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18848"/>
            <a:ext cx="8229600" cy="4450542"/>
          </a:xfrm>
        </p:spPr>
      </p:pic>
      <p:sp>
        <p:nvSpPr>
          <p:cNvPr id="2" name="Title 1"/>
          <p:cNvSpPr>
            <a:spLocks noGrp="1"/>
          </p:cNvSpPr>
          <p:nvPr>
            <p:ph type="title"/>
          </p:nvPr>
        </p:nvSpPr>
        <p:spPr/>
        <p:txBody>
          <a:bodyPr/>
          <a:lstStyle/>
          <a:p>
            <a:r>
              <a:rPr lang="en-US" dirty="0" smtClean="0"/>
              <a:t>Crimes in Neighborhood</a:t>
            </a:r>
            <a:endParaRPr lang="en-US" dirty="0"/>
          </a:p>
        </p:txBody>
      </p:sp>
    </p:spTree>
    <p:extLst>
      <p:ext uri="{BB962C8B-B14F-4D97-AF65-F5344CB8AC3E}">
        <p14:creationId xmlns:p14="http://schemas.microsoft.com/office/powerpoint/2010/main" val="360201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2549"/>
            <a:ext cx="8229600" cy="3503140"/>
          </a:xfrm>
        </p:spPr>
      </p:pic>
      <p:sp>
        <p:nvSpPr>
          <p:cNvPr id="2" name="Title 1"/>
          <p:cNvSpPr>
            <a:spLocks noGrp="1"/>
          </p:cNvSpPr>
          <p:nvPr>
            <p:ph type="title"/>
          </p:nvPr>
        </p:nvSpPr>
        <p:spPr/>
        <p:txBody>
          <a:bodyPr/>
          <a:lstStyle/>
          <a:p>
            <a:r>
              <a:rPr lang="en-US" dirty="0" smtClean="0"/>
              <a:t>Crime prone Neighborhoods</a:t>
            </a:r>
            <a:endParaRPr lang="en-US" dirty="0"/>
          </a:p>
        </p:txBody>
      </p:sp>
    </p:spTree>
    <p:extLst>
      <p:ext uri="{BB962C8B-B14F-4D97-AF65-F5344CB8AC3E}">
        <p14:creationId xmlns:p14="http://schemas.microsoft.com/office/powerpoint/2010/main" val="392774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062" y="1920081"/>
            <a:ext cx="7381875" cy="3648075"/>
          </a:xfrm>
        </p:spPr>
      </p:pic>
      <p:sp>
        <p:nvSpPr>
          <p:cNvPr id="2" name="Title 1"/>
          <p:cNvSpPr>
            <a:spLocks noGrp="1"/>
          </p:cNvSpPr>
          <p:nvPr>
            <p:ph type="title"/>
          </p:nvPr>
        </p:nvSpPr>
        <p:spPr/>
        <p:txBody>
          <a:bodyPr>
            <a:normAutofit fontScale="90000"/>
          </a:bodyPr>
          <a:lstStyle/>
          <a:p>
            <a:r>
              <a:rPr lang="en-US" dirty="0" smtClean="0"/>
              <a:t>Crime prone Neighborhoods- Graph</a:t>
            </a:r>
            <a:endParaRPr lang="en-US" dirty="0"/>
          </a:p>
        </p:txBody>
      </p:sp>
    </p:spTree>
    <p:extLst>
      <p:ext uri="{BB962C8B-B14F-4D97-AF65-F5344CB8AC3E}">
        <p14:creationId xmlns:p14="http://schemas.microsoft.com/office/powerpoint/2010/main" val="129522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9426"/>
            <a:ext cx="8229600" cy="3249385"/>
          </a:xfrm>
        </p:spPr>
      </p:pic>
      <p:sp>
        <p:nvSpPr>
          <p:cNvPr id="2" name="Title 1"/>
          <p:cNvSpPr>
            <a:spLocks noGrp="1"/>
          </p:cNvSpPr>
          <p:nvPr>
            <p:ph type="title"/>
          </p:nvPr>
        </p:nvSpPr>
        <p:spPr/>
        <p:txBody>
          <a:bodyPr>
            <a:normAutofit fontScale="90000"/>
          </a:bodyPr>
          <a:lstStyle/>
          <a:p>
            <a:r>
              <a:rPr lang="en-US" dirty="0" err="1" smtClean="0"/>
              <a:t>Eg</a:t>
            </a:r>
            <a:r>
              <a:rPr lang="en-US" dirty="0" smtClean="0"/>
              <a:t>. of crime in a particular Borough</a:t>
            </a:r>
            <a:endParaRPr lang="en-US" dirty="0"/>
          </a:p>
        </p:txBody>
      </p:sp>
    </p:spTree>
    <p:extLst>
      <p:ext uri="{BB962C8B-B14F-4D97-AF65-F5344CB8AC3E}">
        <p14:creationId xmlns:p14="http://schemas.microsoft.com/office/powerpoint/2010/main" val="1072662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297</TotalTime>
  <Words>434</Words>
  <Application>Microsoft Office PowerPoint</Application>
  <PresentationFormat>On-screen Show (4:3)</PresentationFormat>
  <Paragraphs>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Efficient Deployment of Police Forces in Vancouver Neighborhoods</vt:lpstr>
      <vt:lpstr>Importance of optimum Police allocation</vt:lpstr>
      <vt:lpstr>Data Management and Filtering</vt:lpstr>
      <vt:lpstr>Total Crime Count</vt:lpstr>
      <vt:lpstr>Crimes in Boroughs</vt:lpstr>
      <vt:lpstr>Crimes in Neighborhood</vt:lpstr>
      <vt:lpstr>Crime prone Neighborhoods</vt:lpstr>
      <vt:lpstr>Crime prone Neighborhoods- Graph</vt:lpstr>
      <vt:lpstr>Eg. of crime in a particular Borough</vt:lpstr>
      <vt:lpstr>Coordinates using OpenGeoCoder</vt:lpstr>
      <vt:lpstr>Coordinates attached to all the areas</vt:lpstr>
      <vt:lpstr>Main Table</vt:lpstr>
      <vt:lpstr>Most Committed Crimes</vt:lpstr>
      <vt:lpstr>Cluster formation</vt:lpstr>
      <vt:lpstr>Cluster Depiction</vt:lpstr>
      <vt:lpstr>Analysis of different Clusters</vt:lpstr>
      <vt:lpstr>Modeling</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Deployment of Police Forces in Vancouver Neighborhoods</dc:title>
  <dc:creator>EBIN</dc:creator>
  <cp:lastModifiedBy>EBIN</cp:lastModifiedBy>
  <cp:revision>19</cp:revision>
  <dcterms:created xsi:type="dcterms:W3CDTF">2020-08-12T13:53:46Z</dcterms:created>
  <dcterms:modified xsi:type="dcterms:W3CDTF">2020-08-12T18:59:21Z</dcterms:modified>
</cp:coreProperties>
</file>