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642" autoAdjust="0"/>
  </p:normalViewPr>
  <p:slideViewPr>
    <p:cSldViewPr snapToGrid="0">
      <p:cViewPr varScale="1">
        <p:scale>
          <a:sx n="96" d="100"/>
          <a:sy n="96"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45CDB-6A9A-4DB4-B7C7-561211C288AC}" type="datetimeFigureOut">
              <a:rPr lang="en-US" smtClean="0"/>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1B292-E6C6-48A3-B671-C84CE64C7432}" type="slidenum">
              <a:rPr lang="en-US" smtClean="0"/>
              <a:t>‹#›</a:t>
            </a:fld>
            <a:endParaRPr lang="en-US"/>
          </a:p>
        </p:txBody>
      </p:sp>
    </p:spTree>
    <p:extLst>
      <p:ext uri="{BB962C8B-B14F-4D97-AF65-F5344CB8AC3E}">
        <p14:creationId xmlns:p14="http://schemas.microsoft.com/office/powerpoint/2010/main" val="34374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presenting an</a:t>
            </a:r>
            <a:r>
              <a:rPr lang="en-US" baseline="0" dirty="0" smtClean="0"/>
              <a:t> end to end system now.</a:t>
            </a:r>
          </a:p>
          <a:p>
            <a:r>
              <a:rPr lang="en-US" baseline="0" dirty="0" smtClean="0"/>
              <a:t>The vulnerabilities being studied is partially automated.</a:t>
            </a:r>
          </a:p>
          <a:p>
            <a:r>
              <a:rPr lang="en-US" baseline="0" dirty="0" smtClean="0"/>
              <a:t>We are able to analyze the apps code but generating heuristics is based on our studies and understanding of Android’s security.</a:t>
            </a:r>
          </a:p>
          <a:p>
            <a:r>
              <a:rPr lang="en-US" baseline="0" dirty="0" smtClean="0"/>
              <a:t>We have one heuristic feature right now and are developing more such heuristics.</a:t>
            </a:r>
          </a:p>
          <a:p>
            <a:r>
              <a:rPr lang="en-US" baseline="0" dirty="0" smtClean="0"/>
              <a:t>The reverse engineering module is for validation of heuristics we found.</a:t>
            </a:r>
          </a:p>
          <a:p>
            <a:r>
              <a:rPr lang="en-US" baseline="0" dirty="0" smtClean="0"/>
              <a:t>The mobile end of the app executes the rules “sent” by the </a:t>
            </a:r>
            <a:r>
              <a:rPr lang="en-US" baseline="0" smtClean="0"/>
              <a:t>admin server.</a:t>
            </a:r>
            <a:endParaRPr lang="en-US"/>
          </a:p>
        </p:txBody>
      </p:sp>
      <p:sp>
        <p:nvSpPr>
          <p:cNvPr id="4" name="Slide Number Placeholder 3"/>
          <p:cNvSpPr>
            <a:spLocks noGrp="1"/>
          </p:cNvSpPr>
          <p:nvPr>
            <p:ph type="sldNum" sz="quarter" idx="10"/>
          </p:nvPr>
        </p:nvSpPr>
        <p:spPr/>
        <p:txBody>
          <a:bodyPr/>
          <a:lstStyle/>
          <a:p>
            <a:fld id="{8031B292-E6C6-48A3-B671-C84CE64C7432}" type="slidenum">
              <a:rPr lang="en-US" smtClean="0"/>
              <a:t>1</a:t>
            </a:fld>
            <a:endParaRPr lang="en-US"/>
          </a:p>
        </p:txBody>
      </p:sp>
    </p:spTree>
    <p:extLst>
      <p:ext uri="{BB962C8B-B14F-4D97-AF65-F5344CB8AC3E}">
        <p14:creationId xmlns:p14="http://schemas.microsoft.com/office/powerpoint/2010/main" val="28481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was used</a:t>
            </a:r>
            <a:r>
              <a:rPr lang="en-US" baseline="0" dirty="0" smtClean="0"/>
              <a:t> to determine similarity to malware apps and if so maybe used as a strong indication of potential </a:t>
            </a:r>
            <a:r>
              <a:rPr lang="en-US" baseline="0" smtClean="0"/>
              <a:t>malicious behavior.</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2</a:t>
            </a:fld>
            <a:endParaRPr lang="en-US"/>
          </a:p>
        </p:txBody>
      </p:sp>
    </p:spTree>
    <p:extLst>
      <p:ext uri="{BB962C8B-B14F-4D97-AF65-F5344CB8AC3E}">
        <p14:creationId xmlns:p14="http://schemas.microsoft.com/office/powerpoint/2010/main" val="220903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3</a:t>
            </a:fld>
            <a:endParaRPr lang="en-US"/>
          </a:p>
        </p:txBody>
      </p:sp>
    </p:spTree>
    <p:extLst>
      <p:ext uri="{BB962C8B-B14F-4D97-AF65-F5344CB8AC3E}">
        <p14:creationId xmlns:p14="http://schemas.microsoft.com/office/powerpoint/2010/main" val="109291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custom </a:t>
            </a:r>
            <a:r>
              <a:rPr lang="en-US" smtClean="0"/>
              <a:t>security exists</a:t>
            </a:r>
            <a:r>
              <a:rPr lang="en-US" baseline="0" smtClean="0"/>
              <a:t> </a:t>
            </a:r>
            <a:r>
              <a:rPr lang="en-US" baseline="0" dirty="0" smtClean="0"/>
              <a:t>for content providers we want to change that</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4</a:t>
            </a:fld>
            <a:endParaRPr lang="en-US"/>
          </a:p>
        </p:txBody>
      </p:sp>
    </p:spTree>
    <p:extLst>
      <p:ext uri="{BB962C8B-B14F-4D97-AF65-F5344CB8AC3E}">
        <p14:creationId xmlns:p14="http://schemas.microsoft.com/office/powerpoint/2010/main" val="45713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rule</a:t>
            </a:r>
            <a:r>
              <a:rPr lang="en-US" baseline="0" dirty="0" smtClean="0"/>
              <a:t> execution module is partially part of the Android Framework as part of our “hook” coding.</a:t>
            </a:r>
          </a:p>
          <a:p>
            <a:r>
              <a:rPr lang="en-US" baseline="0" dirty="0" smtClean="0"/>
              <a:t>It can control the data flow because at least for the dangerous permissions the apps would have to go through the permission control as of Marshmallow and we are incorporating our Business Logic in that module to ensure that our policies are respected</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5</a:t>
            </a:fld>
            <a:endParaRPr lang="en-US"/>
          </a:p>
        </p:txBody>
      </p:sp>
    </p:spTree>
    <p:extLst>
      <p:ext uri="{BB962C8B-B14F-4D97-AF65-F5344CB8AC3E}">
        <p14:creationId xmlns:p14="http://schemas.microsoft.com/office/powerpoint/2010/main" val="271834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103241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33744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80491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62561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4119BD-3084-4ADA-94D7-8D29B7C40EB9}" type="datetimeFigureOut">
              <a:rPr lang="en-US" smtClean="0"/>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33680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4119BD-3084-4ADA-94D7-8D29B7C40EB9}" type="datetimeFigureOut">
              <a:rPr lang="en-US" smtClean="0"/>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94795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4119BD-3084-4ADA-94D7-8D29B7C40EB9}" type="datetimeFigureOut">
              <a:rPr lang="en-US" smtClean="0"/>
              <a:t>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66868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4119BD-3084-4ADA-94D7-8D29B7C40EB9}" type="datetimeFigureOut">
              <a:rPr lang="en-US" smtClean="0"/>
              <a:t>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78409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119BD-3084-4ADA-94D7-8D29B7C40EB9}" type="datetimeFigureOut">
              <a:rPr lang="en-US" smtClean="0"/>
              <a:t>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78472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119BD-3084-4ADA-94D7-8D29B7C40EB9}" type="datetimeFigureOut">
              <a:rPr lang="en-US" smtClean="0"/>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21518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119BD-3084-4ADA-94D7-8D29B7C40EB9}" type="datetimeFigureOut">
              <a:rPr lang="en-US" smtClean="0"/>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89856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119BD-3084-4ADA-94D7-8D29B7C40EB9}" type="datetimeFigureOut">
              <a:rPr lang="en-US" smtClean="0"/>
              <a:t>11/7/2015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53970-8FAC-4C5F-9BD3-FCFC3EC5850B}" type="slidenum">
              <a:rPr lang="en-US" smtClean="0"/>
              <a:t>‹#›</a:t>
            </a:fld>
            <a:endParaRPr lang="en-US"/>
          </a:p>
        </p:txBody>
      </p:sp>
    </p:spTree>
    <p:extLst>
      <p:ext uri="{BB962C8B-B14F-4D97-AF65-F5344CB8AC3E}">
        <p14:creationId xmlns:p14="http://schemas.microsoft.com/office/powerpoint/2010/main" val="246271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3759" y="744741"/>
            <a:ext cx="7044481" cy="6113259"/>
          </a:xfrm>
          <a:prstGeom prst="rect">
            <a:avLst/>
          </a:prstGeom>
        </p:spPr>
      </p:pic>
      <p:sp>
        <p:nvSpPr>
          <p:cNvPr id="5" name="Title 4"/>
          <p:cNvSpPr>
            <a:spLocks noGrp="1"/>
          </p:cNvSpPr>
          <p:nvPr>
            <p:ph type="title"/>
          </p:nvPr>
        </p:nvSpPr>
        <p:spPr>
          <a:xfrm>
            <a:off x="838200" y="0"/>
            <a:ext cx="10515600" cy="989901"/>
          </a:xfrm>
        </p:spPr>
        <p:txBody>
          <a:bodyPr/>
          <a:lstStyle/>
          <a:p>
            <a:r>
              <a:rPr lang="en-US" dirty="0" smtClean="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40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989901"/>
          </a:xfrm>
        </p:spPr>
        <p:txBody>
          <a:bodyPr>
            <a:normAutofit/>
          </a:bodyPr>
          <a:lstStyle/>
          <a:p>
            <a:r>
              <a:rPr lang="en-US" dirty="0" smtClean="0">
                <a:latin typeface="Times New Roman" panose="02020603050405020304" pitchFamily="18" charset="0"/>
                <a:cs typeface="Times New Roman" panose="02020603050405020304" pitchFamily="18" charset="0"/>
              </a:rPr>
              <a:t>Analytics and Visualization</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750" y="989901"/>
            <a:ext cx="8678500" cy="5835933"/>
          </a:xfrm>
          <a:prstGeom prst="rect">
            <a:avLst/>
          </a:prstGeom>
        </p:spPr>
      </p:pic>
    </p:spTree>
    <p:extLst>
      <p:ext uri="{BB962C8B-B14F-4D97-AF65-F5344CB8AC3E}">
        <p14:creationId xmlns:p14="http://schemas.microsoft.com/office/powerpoint/2010/main" val="381872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989901"/>
          </a:xfrm>
        </p:spPr>
        <p:txBody>
          <a:bodyPr>
            <a:normAutofit/>
          </a:bodyPr>
          <a:lstStyle/>
          <a:p>
            <a:r>
              <a:rPr lang="en-US" sz="3800" dirty="0" smtClean="0">
                <a:latin typeface="Times New Roman" panose="02020603050405020304" pitchFamily="18" charset="0"/>
                <a:cs typeface="Times New Roman" panose="02020603050405020304" pitchFamily="18" charset="0"/>
              </a:rPr>
              <a:t>Content Provider </a:t>
            </a:r>
            <a:r>
              <a:rPr lang="en-US" sz="3800" dirty="0" smtClean="0">
                <a:latin typeface="Times New Roman" panose="02020603050405020304" pitchFamily="18" charset="0"/>
                <a:cs typeface="Times New Roman" panose="02020603050405020304" pitchFamily="18" charset="0"/>
              </a:rPr>
              <a:t>Vulnerability: A Heuristics Based Approach</a:t>
            </a:r>
            <a:endParaRPr lang="en-US" sz="3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75547431"/>
              </p:ext>
            </p:extLst>
          </p:nvPr>
        </p:nvGraphicFramePr>
        <p:xfrm>
          <a:off x="1943652" y="989901"/>
          <a:ext cx="8304696" cy="1854200"/>
        </p:xfrm>
        <a:graphic>
          <a:graphicData uri="http://schemas.openxmlformats.org/drawingml/2006/table">
            <a:tbl>
              <a:tblPr firstRow="1" bandRow="1">
                <a:tableStyleId>{5C22544A-7EE6-4342-B048-85BDC9FD1C3A}</a:tableStyleId>
              </a:tblPr>
              <a:tblGrid>
                <a:gridCol w="3762513"/>
                <a:gridCol w="2325757"/>
                <a:gridCol w="2216426"/>
              </a:tblGrid>
              <a:tr h="370840">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Content Provider app </a:t>
                      </a:r>
                    </a:p>
                  </a:txBody>
                  <a:tcPr marL="9525" marR="9525" marT="9525" marB="0" anchor="ctr"/>
                </a:tc>
                <a:tc>
                  <a:txBody>
                    <a:bodyPr/>
                    <a:lstStyle/>
                    <a:p>
                      <a:pPr algn="l"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Content accessing app</a:t>
                      </a:r>
                    </a:p>
                  </a:txBody>
                  <a:tcPr marL="9525" marR="9525" marT="9525" marB="0" anchor="ctr"/>
                </a:tc>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Remark</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denied</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Ideal scenario</a:t>
                      </a:r>
                    </a:p>
                  </a:txBody>
                  <a:tcPr marL="9525" marR="9525" marT="9525" marB="0" anchor="ct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4036" y="2844101"/>
            <a:ext cx="2257818" cy="40138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7163" y="2844100"/>
            <a:ext cx="2257818" cy="401389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0909" y="2844099"/>
            <a:ext cx="2257818" cy="40138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290" y="2844101"/>
            <a:ext cx="2257818" cy="4013899"/>
          </a:xfrm>
          <a:prstGeom prst="rect">
            <a:avLst/>
          </a:prstGeom>
        </p:spPr>
      </p:pic>
      <p:sp>
        <p:nvSpPr>
          <p:cNvPr id="9" name="TextBox 8"/>
          <p:cNvSpPr txBox="1"/>
          <p:nvPr/>
        </p:nvSpPr>
        <p:spPr>
          <a:xfrm>
            <a:off x="330290" y="5178286"/>
            <a:ext cx="2257818"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Android </a:t>
            </a:r>
            <a:r>
              <a:rPr lang="en-US" sz="2000" dirty="0" smtClean="0">
                <a:latin typeface="Times New Roman" panose="02020603050405020304" pitchFamily="18" charset="0"/>
                <a:cs typeface="Times New Roman" panose="02020603050405020304" pitchFamily="18" charset="0"/>
              </a:rPr>
              <a:t>content </a:t>
            </a:r>
            <a:r>
              <a:rPr lang="en-US" sz="2000" dirty="0">
                <a:latin typeface="Times New Roman" panose="02020603050405020304" pitchFamily="18" charset="0"/>
                <a:cs typeface="Times New Roman" panose="02020603050405020304" pitchFamily="18" charset="0"/>
              </a:rPr>
              <a:t>provider accessed</a:t>
            </a:r>
          </a:p>
          <a:p>
            <a:pPr algn="ctr"/>
            <a:r>
              <a:rPr lang="en-US" sz="2000" dirty="0">
                <a:latin typeface="Times New Roman" panose="02020603050405020304" pitchFamily="18" charset="0"/>
                <a:cs typeface="Times New Roman" panose="02020603050405020304" pitchFamily="18" charset="0"/>
              </a:rPr>
              <a:t>with permission</a:t>
            </a:r>
          </a:p>
        </p:txBody>
      </p:sp>
      <p:sp>
        <p:nvSpPr>
          <p:cNvPr id="10" name="TextBox 9"/>
          <p:cNvSpPr txBox="1"/>
          <p:nvPr/>
        </p:nvSpPr>
        <p:spPr>
          <a:xfrm>
            <a:off x="3427163" y="5178286"/>
            <a:ext cx="2257818"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Android </a:t>
            </a:r>
            <a:r>
              <a:rPr lang="en-US" sz="2000" dirty="0" smtClean="0">
                <a:latin typeface="Times New Roman" panose="02020603050405020304" pitchFamily="18" charset="0"/>
                <a:cs typeface="Times New Roman" panose="02020603050405020304" pitchFamily="18" charset="0"/>
              </a:rPr>
              <a:t>content </a:t>
            </a:r>
            <a:r>
              <a:rPr lang="en-US" sz="2000" dirty="0">
                <a:latin typeface="Times New Roman" panose="02020603050405020304" pitchFamily="18" charset="0"/>
                <a:cs typeface="Times New Roman" panose="02020603050405020304" pitchFamily="18" charset="0"/>
              </a:rPr>
              <a:t>provider accessed</a:t>
            </a:r>
          </a:p>
          <a:p>
            <a:pPr algn="ctr"/>
            <a:r>
              <a:rPr lang="en-US" sz="2000" dirty="0" smtClean="0">
                <a:latin typeface="Times New Roman" panose="02020603050405020304" pitchFamily="18" charset="0"/>
                <a:cs typeface="Times New Roman" panose="02020603050405020304" pitchFamily="18" charset="0"/>
              </a:rPr>
              <a:t>without </a:t>
            </a:r>
            <a:r>
              <a:rPr lang="en-US" sz="2000" dirty="0">
                <a:latin typeface="Times New Roman" panose="02020603050405020304" pitchFamily="18" charset="0"/>
                <a:cs typeface="Times New Roman" panose="02020603050405020304" pitchFamily="18" charset="0"/>
              </a:rPr>
              <a:t>permission</a:t>
            </a:r>
          </a:p>
        </p:txBody>
      </p:sp>
      <p:sp>
        <p:nvSpPr>
          <p:cNvPr id="11" name="TextBox 10"/>
          <p:cNvSpPr txBox="1"/>
          <p:nvPr/>
        </p:nvSpPr>
        <p:spPr>
          <a:xfrm>
            <a:off x="6524036" y="6205471"/>
            <a:ext cx="2257818" cy="400110"/>
          </a:xfrm>
          <a:prstGeom prst="rect">
            <a:avLst/>
          </a:prstGeom>
          <a:noFill/>
        </p:spPr>
        <p:txBody>
          <a:bodyPr wrap="square" rtlCol="0">
            <a:spAutoFit/>
          </a:bodyPr>
          <a:lstStyle/>
          <a:p>
            <a:pPr algn="ctr"/>
            <a:r>
              <a:rPr lang="fr-FR" sz="2000" dirty="0" smtClean="0">
                <a:latin typeface="Times New Roman" panose="02020603050405020304" pitchFamily="18" charset="0"/>
                <a:cs typeface="Times New Roman" panose="02020603050405020304" pitchFamily="18" charset="0"/>
              </a:rPr>
              <a:t>Permission </a:t>
            </a:r>
            <a:r>
              <a:rPr lang="fr-FR" sz="2000" dirty="0" err="1" smtClean="0">
                <a:latin typeface="Times New Roman" panose="02020603050405020304" pitchFamily="18" charset="0"/>
                <a:cs typeface="Times New Roman" panose="02020603050405020304" pitchFamily="18" charset="0"/>
              </a:rPr>
              <a:t>denial</a:t>
            </a:r>
            <a:endParaRPr lang="en-US"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9620909" y="5178286"/>
            <a:ext cx="2257818"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No check points were found on a less </a:t>
            </a:r>
            <a:r>
              <a:rPr lang="en-US" sz="2000" dirty="0" smtClean="0">
                <a:latin typeface="Times New Roman" panose="02020603050405020304" pitchFamily="18" charset="0"/>
                <a:cs typeface="Times New Roman" panose="02020603050405020304" pitchFamily="18" charset="0"/>
              </a:rPr>
              <a:t>popular </a:t>
            </a:r>
            <a:r>
              <a:rPr lang="en-US" sz="2000" dirty="0">
                <a:latin typeface="Times New Roman" panose="02020603050405020304" pitchFamily="18" charset="0"/>
                <a:cs typeface="Times New Roman" panose="02020603050405020304" pitchFamily="18" charset="0"/>
              </a:rPr>
              <a:t>app</a:t>
            </a:r>
          </a:p>
        </p:txBody>
      </p:sp>
    </p:spTree>
    <p:extLst>
      <p:ext uri="{BB962C8B-B14F-4D97-AF65-F5344CB8AC3E}">
        <p14:creationId xmlns:p14="http://schemas.microsoft.com/office/powerpoint/2010/main" val="10761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30833"/>
            <a:ext cx="10515600" cy="926962"/>
          </a:xfrm>
        </p:spPr>
        <p:txBody>
          <a:bodyPr>
            <a:normAutofit/>
          </a:bodyPr>
          <a:lstStyle/>
          <a:p>
            <a:r>
              <a:rPr lang="en-US" dirty="0" smtClean="0">
                <a:latin typeface="Times New Roman" panose="02020603050405020304" pitchFamily="18" charset="0"/>
                <a:cs typeface="Times New Roman" panose="02020603050405020304" pitchFamily="18" charset="0"/>
              </a:rPr>
              <a:t>What security? “Custom security”</a:t>
            </a:r>
            <a:endParaRPr lang="en-US" dirty="0">
              <a:latin typeface="Times New Roman" panose="02020603050405020304" pitchFamily="18" charset="0"/>
              <a:cs typeface="Times New Roman" panose="02020603050405020304" pitchFamily="18" charset="0"/>
            </a:endParaRPr>
          </a:p>
        </p:txBody>
      </p:sp>
      <p:sp>
        <p:nvSpPr>
          <p:cNvPr id="15" name="Text Placeholder 14"/>
          <p:cNvSpPr>
            <a:spLocks noGrp="1"/>
          </p:cNvSpPr>
          <p:nvPr>
            <p:ph type="body" idx="1"/>
          </p:nvPr>
        </p:nvSpPr>
        <p:spPr>
          <a:xfrm>
            <a:off x="839788" y="1033670"/>
            <a:ext cx="5157787" cy="477492"/>
          </a:xfrm>
        </p:spPr>
        <p:txBody>
          <a:bodyPr/>
          <a:lstStyle/>
          <a:p>
            <a:r>
              <a:rPr lang="en-US" dirty="0" smtClean="0">
                <a:latin typeface="Times New Roman" panose="02020603050405020304" pitchFamily="18" charset="0"/>
                <a:cs typeface="Times New Roman" panose="02020603050405020304" pitchFamily="18" charset="0"/>
              </a:rPr>
              <a:t>Standard Protection</a:t>
            </a:r>
            <a:endParaRPr lang="en-US" dirty="0">
              <a:latin typeface="Times New Roman" panose="02020603050405020304" pitchFamily="18" charset="0"/>
              <a:cs typeface="Times New Roman" panose="02020603050405020304" pitchFamily="18" charset="0"/>
            </a:endParaRPr>
          </a:p>
        </p:txBody>
      </p:sp>
      <p:pic>
        <p:nvPicPr>
          <p:cNvPr id="19" name="Content Placeholder 1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1511162"/>
            <a:ext cx="5132757" cy="1798568"/>
          </a:xfrm>
        </p:spPr>
      </p:pic>
      <p:sp>
        <p:nvSpPr>
          <p:cNvPr id="17" name="Text Placeholder 16"/>
          <p:cNvSpPr>
            <a:spLocks noGrp="1"/>
          </p:cNvSpPr>
          <p:nvPr>
            <p:ph type="body" sz="quarter" idx="3"/>
          </p:nvPr>
        </p:nvSpPr>
        <p:spPr>
          <a:xfrm>
            <a:off x="6172200" y="1033670"/>
            <a:ext cx="5183188" cy="477492"/>
          </a:xfrm>
        </p:spPr>
        <p:txBody>
          <a:bodyPr/>
          <a:lstStyle/>
          <a:p>
            <a:r>
              <a:rPr lang="en-US" dirty="0" smtClean="0">
                <a:latin typeface="Times New Roman" panose="02020603050405020304" pitchFamily="18" charset="0"/>
                <a:cs typeface="Times New Roman" panose="02020603050405020304" pitchFamily="18" charset="0"/>
              </a:rPr>
              <a:t>Hacky protections: Facebook</a:t>
            </a:r>
          </a:p>
        </p:txBody>
      </p:sp>
      <p:pic>
        <p:nvPicPr>
          <p:cNvPr id="20" name="Content Placeholder 1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1511161"/>
            <a:ext cx="5575852" cy="3019289"/>
          </a:xfrm>
        </p:spPr>
      </p:pic>
      <p:sp>
        <p:nvSpPr>
          <p:cNvPr id="21" name="Text Placeholder 16"/>
          <p:cNvSpPr txBox="1">
            <a:spLocks/>
          </p:cNvSpPr>
          <p:nvPr/>
        </p:nvSpPr>
        <p:spPr>
          <a:xfrm>
            <a:off x="789357" y="3464893"/>
            <a:ext cx="5183188" cy="477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Hacky protections: Google</a:t>
            </a:r>
          </a:p>
        </p:txBody>
      </p:sp>
      <p:pic>
        <p:nvPicPr>
          <p:cNvPr id="22" name="Content Placeholder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88" y="3942384"/>
            <a:ext cx="5310496" cy="2299389"/>
          </a:xfrm>
          <a:prstGeom prst="rect">
            <a:avLst/>
          </a:prstGeom>
        </p:spPr>
      </p:pic>
      <p:sp>
        <p:nvSpPr>
          <p:cNvPr id="23" name="Rectangle 22"/>
          <p:cNvSpPr/>
          <p:nvPr/>
        </p:nvSpPr>
        <p:spPr>
          <a:xfrm>
            <a:off x="752475" y="2698474"/>
            <a:ext cx="5141429" cy="61125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6116" y="4097548"/>
            <a:ext cx="5321784" cy="61125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84888" y="1453273"/>
            <a:ext cx="5756592" cy="6905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008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989901"/>
          </a:xfrm>
        </p:spPr>
        <p:txBody>
          <a:bodyPr>
            <a:normAutofit/>
          </a:bodyPr>
          <a:lstStyle/>
          <a:p>
            <a:r>
              <a:rPr lang="en-US" dirty="0" smtClean="0">
                <a:latin typeface="Times New Roman" panose="02020603050405020304" pitchFamily="18" charset="0"/>
                <a:cs typeface="Times New Roman" panose="02020603050405020304" pitchFamily="18" charset="0"/>
              </a:rPr>
              <a:t>Access Control Policies</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26" y="821788"/>
            <a:ext cx="4747947" cy="6036212"/>
          </a:xfrm>
          <a:prstGeom prst="rect">
            <a:avLst/>
          </a:prstGeom>
        </p:spPr>
      </p:pic>
      <p:sp>
        <p:nvSpPr>
          <p:cNvPr id="13" name="TextBox 12"/>
          <p:cNvSpPr txBox="1"/>
          <p:nvPr/>
        </p:nvSpPr>
        <p:spPr>
          <a:xfrm>
            <a:off x="5905500" y="1117600"/>
            <a:ext cx="5638800"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Rule </a:t>
            </a:r>
            <a:r>
              <a:rPr lang="en-US" sz="2200" dirty="0">
                <a:latin typeface="Times New Roman" panose="02020603050405020304" pitchFamily="18" charset="0"/>
                <a:cs typeface="Times New Roman" panose="02020603050405020304" pitchFamily="18" charset="0"/>
              </a:rPr>
              <a:t>execution module </a:t>
            </a:r>
            <a:r>
              <a:rPr lang="en-US" sz="2200" dirty="0" smtClean="0">
                <a:latin typeface="Times New Roman" panose="02020603050405020304" pitchFamily="18" charset="0"/>
                <a:cs typeface="Times New Roman" panose="02020603050405020304" pitchFamily="18" charset="0"/>
              </a:rPr>
              <a:t>is our “</a:t>
            </a:r>
            <a:r>
              <a:rPr lang="en-US" sz="2200" dirty="0">
                <a:latin typeface="Times New Roman" panose="02020603050405020304" pitchFamily="18" charset="0"/>
                <a:cs typeface="Times New Roman" panose="02020603050405020304" pitchFamily="18" charset="0"/>
              </a:rPr>
              <a:t>hook</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in the </a:t>
            </a:r>
            <a:r>
              <a:rPr lang="en-US" sz="2200" dirty="0" smtClean="0">
                <a:latin typeface="Times New Roman" panose="02020603050405020304" pitchFamily="18" charset="0"/>
                <a:cs typeface="Times New Roman" panose="02020603050405020304" pitchFamily="18" charset="0"/>
              </a:rPr>
              <a:t>Framework</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Business logic or Access Control policy is handled by Sys Admin</a:t>
            </a:r>
          </a:p>
          <a:p>
            <a:pPr marL="285750" indent="-285750">
              <a:buFont typeface="Arial" panose="020B0604020202020204" pitchFamily="34" charset="0"/>
              <a:buChar char="•"/>
            </a:pPr>
            <a:r>
              <a:rPr lang="en-US" sz="2200" dirty="0" err="1" smtClean="0">
                <a:latin typeface="Times New Roman" panose="02020603050405020304" pitchFamily="18" charset="0"/>
                <a:cs typeface="Times New Roman" panose="02020603050405020304" pitchFamily="18" charset="0"/>
              </a:rPr>
              <a:t>Heimdall</a:t>
            </a:r>
            <a:r>
              <a:rPr lang="en-US" sz="2200" dirty="0" smtClean="0">
                <a:latin typeface="Times New Roman" panose="02020603050405020304" pitchFamily="18" charset="0"/>
                <a:cs typeface="Times New Roman" panose="02020603050405020304" pitchFamily="18" charset="0"/>
              </a:rPr>
              <a:t> server controls data security and privacy on “</a:t>
            </a:r>
            <a:r>
              <a:rPr lang="en-US" sz="2200" dirty="0" err="1" smtClean="0">
                <a:latin typeface="Times New Roman" panose="02020603050405020304" pitchFamily="18" charset="0"/>
                <a:cs typeface="Times New Roman" panose="02020603050405020304" pitchFamily="18" charset="0"/>
              </a:rPr>
              <a:t>Hemidall</a:t>
            </a:r>
            <a:r>
              <a:rPr lang="en-US" sz="2200" dirty="0" smtClean="0">
                <a:latin typeface="Times New Roman" panose="02020603050405020304" pitchFamily="18" charset="0"/>
                <a:cs typeface="Times New Roman" panose="02020603050405020304" pitchFamily="18" charset="0"/>
              </a:rPr>
              <a:t> enabled phones”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080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323</Words>
  <Application>Microsoft Office PowerPoint</Application>
  <PresentationFormat>Widescreen</PresentationFormat>
  <Paragraphs>47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System Architecture</vt:lpstr>
      <vt:lpstr>Analytics and Visualization</vt:lpstr>
      <vt:lpstr>Content Provider Vulnerability: A Heuristics Based Approach</vt:lpstr>
      <vt:lpstr>What security? “Custom security”</vt:lpstr>
      <vt:lpstr>Access Control Policies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dc:title>
  <dc:creator>Prajit Das</dc:creator>
  <cp:lastModifiedBy>Prajit Das</cp:lastModifiedBy>
  <cp:revision>11</cp:revision>
  <dcterms:created xsi:type="dcterms:W3CDTF">2015-11-07T21:39:14Z</dcterms:created>
  <dcterms:modified xsi:type="dcterms:W3CDTF">2015-11-07T23:11:12Z</dcterms:modified>
</cp:coreProperties>
</file>