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7" r:id="rId5"/>
    <p:sldId id="260" r:id="rId6"/>
    <p:sldId id="257" r:id="rId7"/>
    <p:sldId id="273" r:id="rId8"/>
    <p:sldId id="261" r:id="rId9"/>
    <p:sldId id="262" r:id="rId10"/>
    <p:sldId id="263" r:id="rId11"/>
    <p:sldId id="271" r:id="rId12"/>
    <p:sldId id="272" r:id="rId13"/>
    <p:sldId id="264" r:id="rId14"/>
    <p:sldId id="267" r:id="rId15"/>
    <p:sldId id="268" r:id="rId16"/>
    <p:sldId id="265" r:id="rId17"/>
    <p:sldId id="269" r:id="rId18"/>
    <p:sldId id="270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r>
              <a:rPr lang="en-US" dirty="0" smtClean="0"/>
              <a:t>evaluation - </a:t>
            </a:r>
            <a:r>
              <a:rPr lang="en-US" dirty="0" err="1" smtClean="0"/>
              <a:t>KMeans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49814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is not the right </a:t>
            </a:r>
            <a:r>
              <a:rPr lang="en-US" dirty="0" smtClean="0"/>
              <a:t>way? </a:t>
            </a:r>
            <a:r>
              <a:rPr lang="en-US" dirty="0"/>
              <a:t>- </a:t>
            </a:r>
            <a:r>
              <a:rPr lang="en-US" dirty="0" err="1" smtClean="0"/>
              <a:t>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60752"/>
          </a:xfrm>
        </p:spPr>
      </p:pic>
    </p:spTree>
    <p:extLst>
      <p:ext uri="{BB962C8B-B14F-4D97-AF65-F5344CB8AC3E}">
        <p14:creationId xmlns:p14="http://schemas.microsoft.com/office/powerpoint/2010/main" val="32206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</a:t>
            </a:r>
            <a:r>
              <a:rPr lang="en-US" dirty="0"/>
              <a:t>distance -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60752"/>
          </a:xfrm>
        </p:spPr>
      </p:pic>
    </p:spTree>
    <p:extLst>
      <p:ext uri="{BB962C8B-B14F-4D97-AF65-F5344CB8AC3E}">
        <p14:creationId xmlns:p14="http://schemas.microsoft.com/office/powerpoint/2010/main" val="369707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Medical &amp; Healthcare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47440"/>
              </p:ext>
            </p:extLst>
          </p:nvPr>
        </p:nvGraphicFramePr>
        <p:xfrm>
          <a:off x="1213804" y="1737360"/>
          <a:ext cx="9941875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470"/>
                <a:gridCol w="3013470"/>
                <a:gridCol w="3914935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air.com.peppapig.paintbox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com.t11.skyviewfree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gov.nasa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com.google.android.stardroid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 &amp; Reference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com.turner.cnvideoapp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&amp; Video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com.nextradioapp.nextradio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&amp; Audio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com.camerasideas.instashot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com.foxsports.videogo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com.theopen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com.tregware.radar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All Medical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937765"/>
              </p:ext>
            </p:extLst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com.jardogs.fmhmobile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com.goodrx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com.microphone.earspy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com.hp.pregnancy.lite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com.carezone.caredroid.careapp.medications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com.smsrobot.period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epic.mychart.android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</a:t>
            </a:r>
            <a:r>
              <a:rPr lang="en-US" dirty="0"/>
              <a:t>A</a:t>
            </a:r>
            <a:r>
              <a:rPr lang="en-US" dirty="0" smtClean="0"/>
              <a:t>ll Health &amp; Fitness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93187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9173"/>
                <a:gridCol w="2435703"/>
                <a:gridCol w="3006999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com.period.tracker.lite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com.popularapp.periodcalendar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com.cvs.launchers.cvs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com.babycenter.pregnancytracker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com.fitbit.FitbitMobile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com.myfitnesspal.android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com.tayu.tau.pedometer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6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Apps seem like the best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58784"/>
              </p:ext>
            </p:extLst>
          </p:nvPr>
        </p:nvGraphicFramePr>
        <p:xfrm>
          <a:off x="1213804" y="1737360"/>
          <a:ext cx="9941875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861"/>
                <a:gridCol w="1977651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com.aviary.android.feather.plugins.borders.free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com.aviary.android.feather.plugins.filters.original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com.aviary.android.feather.plugins.stickers.free_stickers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com.estrongs.chromecast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com.foxfi.addon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com.mxtech.ffmpeg.v7_neon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com.mxtech.ffmpeg.v7_vfpv3d16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com.google.samples.apps.cardboarddemo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com.google.vr.cardboard.apps.designlab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com.ivona.tts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Libraries &amp; Demo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8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apps seem to pretty uniform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3804" y="1737360"/>
          <a:ext cx="9941875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2256"/>
                <a:gridCol w="3752256"/>
                <a:gridCol w="2437363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Assignment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com.google.android.apps.walletnfcrel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com.infonow.bofa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com.paypal.android.p2pmobile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com.geico.mobile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com.creditkarma.mobile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com.acorns.android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com.chase.sig.android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com.venmo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com.wf.wellsfargomobile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4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see in cluster 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read phone status and </a:t>
            </a:r>
            <a:r>
              <a:rPr lang="en-US" dirty="0" smtClean="0"/>
              <a:t>identity,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read sensitive log </a:t>
            </a:r>
            <a:r>
              <a:rPr lang="en-US" dirty="0" smtClean="0"/>
              <a:t>data,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find accounts on the </a:t>
            </a:r>
            <a:r>
              <a:rPr lang="en-US" dirty="0" smtClean="0"/>
              <a:t>device, control vibration, run </a:t>
            </a:r>
            <a:r>
              <a:rPr lang="en-US" dirty="0"/>
              <a:t>at </a:t>
            </a:r>
            <a:r>
              <a:rPr lang="en-US" dirty="0" smtClean="0"/>
              <a:t>startup, read </a:t>
            </a:r>
            <a:r>
              <a:rPr lang="en-US" dirty="0"/>
              <a:t>Google service </a:t>
            </a:r>
            <a:r>
              <a:rPr lang="en-US" dirty="0" smtClean="0"/>
              <a:t>configuration, full </a:t>
            </a:r>
            <a:r>
              <a:rPr lang="en-US" dirty="0"/>
              <a:t>network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modify or delete the contents of your USB </a:t>
            </a:r>
            <a:r>
              <a:rPr lang="en-US" dirty="0" smtClean="0"/>
              <a:t>storage, read </a:t>
            </a:r>
            <a:r>
              <a:rPr lang="en-US" dirty="0"/>
              <a:t>the contents of your USB </a:t>
            </a:r>
            <a:r>
              <a:rPr lang="en-US" dirty="0" smtClean="0"/>
              <a:t>storage, Wi-Fi </a:t>
            </a:r>
            <a:r>
              <a:rPr lang="en-US" dirty="0"/>
              <a:t>connection </a:t>
            </a:r>
            <a:r>
              <a:rPr lang="en-US" dirty="0" smtClean="0"/>
              <a:t>information, view </a:t>
            </a:r>
            <a:r>
              <a:rPr lang="en-US" dirty="0"/>
              <a:t>Wi-Fi </a:t>
            </a:r>
            <a:r>
              <a:rPr lang="en-US" dirty="0" smtClean="0"/>
              <a:t>connections, Google </a:t>
            </a:r>
            <a:r>
              <a:rPr lang="en-US" dirty="0"/>
              <a:t>Play license </a:t>
            </a:r>
            <a:r>
              <a:rPr lang="en-US" dirty="0" smtClean="0"/>
              <a:t>check, full </a:t>
            </a:r>
            <a:r>
              <a:rPr lang="en-US" dirty="0"/>
              <a:t>network </a:t>
            </a:r>
            <a:r>
              <a:rPr lang="en-US" dirty="0" smtClean="0"/>
              <a:t>access, prevent </a:t>
            </a:r>
            <a:r>
              <a:rPr lang="en-US" dirty="0"/>
              <a:t>device from </a:t>
            </a:r>
            <a:r>
              <a:rPr lang="en-US" dirty="0" smtClean="0"/>
              <a:t>sleeping, view </a:t>
            </a:r>
            <a:r>
              <a:rPr lang="en-US" dirty="0"/>
              <a:t>network connections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precise location (GPS and network-based</a:t>
            </a:r>
            <a:r>
              <a:rPr lang="en-US" dirty="0" smtClean="0"/>
              <a:t>), draw </a:t>
            </a:r>
            <a:r>
              <a:rPr lang="en-US" dirty="0"/>
              <a:t>over other apps</a:t>
            </a:r>
          </a:p>
        </p:txBody>
      </p:sp>
    </p:spTree>
    <p:extLst>
      <p:ext uri="{BB962C8B-B14F-4D97-AF65-F5344CB8AC3E}">
        <p14:creationId xmlns:p14="http://schemas.microsoft.com/office/powerpoint/2010/main" val="280118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US" dirty="0" smtClean="0"/>
              <a:t>Weighted </a:t>
            </a:r>
            <a:r>
              <a:rPr lang="en-US" dirty="0" err="1" smtClean="0"/>
              <a:t>Jaccard</a:t>
            </a:r>
            <a:r>
              <a:rPr lang="en-US" dirty="0" smtClean="0"/>
              <a:t> Similarity – Spectral Clustering</a:t>
            </a:r>
            <a:r>
              <a:rPr lang="en-US" dirty="0"/>
              <a:t>, </a:t>
            </a:r>
            <a:r>
              <a:rPr lang="en-US" dirty="0" smtClean="0"/>
              <a:t>True Value comparison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192000" cy="4600918"/>
          </a:xfrm>
        </p:spPr>
      </p:pic>
    </p:spTree>
    <p:extLst>
      <p:ext uri="{BB962C8B-B14F-4D97-AF65-F5344CB8AC3E}">
        <p14:creationId xmlns:p14="http://schemas.microsoft.com/office/powerpoint/2010/main" val="74272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US" dirty="0" smtClean="0"/>
              <a:t>Weighted </a:t>
            </a:r>
            <a:r>
              <a:rPr lang="en-US" dirty="0" err="1" smtClean="0"/>
              <a:t>Jaccard</a:t>
            </a:r>
            <a:r>
              <a:rPr lang="en-US" dirty="0" smtClean="0"/>
              <a:t> Similarity – Spectral Clustering</a:t>
            </a:r>
            <a:r>
              <a:rPr lang="en-US" dirty="0"/>
              <a:t>, </a:t>
            </a:r>
            <a:r>
              <a:rPr lang="en-US" dirty="0" smtClean="0"/>
              <a:t>Silhouette </a:t>
            </a:r>
            <a:r>
              <a:rPr lang="en-US" dirty="0"/>
              <a:t>Measures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" y="1846263"/>
            <a:ext cx="11402647" cy="4484199"/>
          </a:xfrm>
        </p:spPr>
      </p:pic>
    </p:spTree>
    <p:extLst>
      <p:ext uri="{BB962C8B-B14F-4D97-AF65-F5344CB8AC3E}">
        <p14:creationId xmlns:p14="http://schemas.microsoft.com/office/powerpoint/2010/main" val="38128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551"/>
          </a:xfrm>
        </p:spPr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474720" cy="4023359"/>
          </a:xfrm>
        </p:spPr>
        <p:txBody>
          <a:bodyPr/>
          <a:lstStyle/>
          <a:p>
            <a:r>
              <a:rPr lang="en-US" dirty="0" smtClean="0"/>
              <a:t>Apps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235,869 unique </a:t>
            </a:r>
            <a:r>
              <a:rPr lang="en-US" dirty="0" smtClean="0"/>
              <a:t>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06120"/>
              </p:ext>
            </p:extLst>
          </p:nvPr>
        </p:nvGraphicFramePr>
        <p:xfrm>
          <a:off x="5775569" y="771157"/>
          <a:ext cx="5728677" cy="5608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364"/>
                <a:gridCol w="3985313"/>
              </a:tblGrid>
              <a:tr h="332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 of apps requesting permission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Permission Name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13484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11198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android.permission.ACCESS_NETWORK_STATE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android.permission.WRITE_EXTERNAL_STORAGE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4477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android.permission.READ_PHONE_STATE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4191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android.permission.ACCESS_FINE_LOCATION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4164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com.google.android.c2dm.permission.RECEIVE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4036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android.permission.GET_ACCOUNTS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3930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android.permission.WAKE_LOCK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3821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android.permission.ACCESS_COARSE_LOCATION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3694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android.permission.VIBRATE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2765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android.permission.ACCESS_WIFI_STATE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2688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android.permission.CAMERA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2436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android.permission.CALL_PHONE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1551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android.permission.RECEIVE_BOOT_COMPLETED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1545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android.permission.RECORD_AUDIO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13484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11198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android.permission.ACCESS_NETWORK_STATE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8367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android.permission.WRITE_EXTERNAL_STORAGE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551"/>
          </a:xfrm>
        </p:spPr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474720" cy="4023359"/>
          </a:xfrm>
        </p:spPr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235,869 unique </a:t>
            </a:r>
            <a:r>
              <a:rPr lang="en-US" dirty="0" smtClean="0"/>
              <a:t>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75569" y="771157"/>
          <a:ext cx="5728677" cy="5608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364"/>
                <a:gridCol w="3985313"/>
              </a:tblGrid>
              <a:tr h="332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 of apps requesting permission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Permission Name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13484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11198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android.permission.ACCESS_NETWORK_STATE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android.permission.WRITE_EXTERNAL_STORAGE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4477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android.permission.READ_PHONE_STATE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4191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android.permission.ACCESS_FINE_LOCATION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4164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com.google.android.c2dm.permission.RECEIVE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4036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android.permission.GET_ACCOUNTS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3930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android.permission.WAKE_LOCK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3821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android.permission.ACCESS_COARSE_LOCATION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3694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android.permission.VIBRATE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2765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android.permission.ACCESS_WIFI_STATE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2688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android.permission.CAMERA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2436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android.permission.CALL_PHONE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1551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android.permission.RECEIVE_BOOT_COMPLETED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1545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android.permission.RECORD_AUDIO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13484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android.permission.INTERNET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11198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android.permission.ACCESS_NETWORK_STATE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8393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android.permission.READ_EXTERNAL_STORAGE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1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8367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android.permission.WRITE_EXTERNAL_STORAGE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5120"/>
          </a:xfrm>
        </p:spPr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1191566"/>
            <a:ext cx="8190524" cy="5138896"/>
          </a:xfr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6455"/>
              </p:ext>
            </p:extLst>
          </p:nvPr>
        </p:nvGraphicFramePr>
        <p:xfrm>
          <a:off x="8260863" y="1191565"/>
          <a:ext cx="3921758" cy="5138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814"/>
                <a:gridCol w="865944"/>
              </a:tblGrid>
              <a:tr h="245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rebuchet MS" panose="020B0603020202020204" pitchFamily="34" charset="0"/>
                        </a:rPr>
                        <a:t>App Package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rebuchet MS" panose="020B0603020202020204" pitchFamily="34" charset="0"/>
                        </a:rPr>
                        <a:t>Permissions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com.blinkbuddies.musicalbabymobile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com.marthogames.muffinbutton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com.jakkarrlgames.mathguru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com.marthogames.starlander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com.fuengfahsoft.grabtiles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com.mwm.theball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com.brainandheart.brainheart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com.flyingcat.retroracing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com.mwm.thequest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com.cloudgames.snake2d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com.jtwtw.god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com.posstream.Monitor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com.mls.updater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83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com.luiseduardohd.nid.miqueridosanta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com.team.angryballs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com.team.halloweenslicer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com.aqh.medways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jp.ryosuke.matsuuchi.testpermissions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com.webkey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com.cloudshell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com.eurotronik.inurse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com.suspectsregistry.realbox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net.altnetwork.accountability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youten.redo.allpermission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2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Trebuchet MS" panose="020B0603020202020204" pitchFamily="34" charset="0"/>
                        </a:rPr>
                        <a:t>com.teco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120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4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Top requested permissions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863"/>
            <a:ext cx="8108220" cy="5321784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23206"/>
              </p:ext>
            </p:extLst>
          </p:nvPr>
        </p:nvGraphicFramePr>
        <p:xfrm>
          <a:off x="8108220" y="1000862"/>
          <a:ext cx="4083780" cy="5321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318"/>
                <a:gridCol w="3282462"/>
              </a:tblGrid>
              <a:tr h="190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App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Permission 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859199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android.permission.INTERNET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726725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android.permission.ACCESS_NETWORK_STATE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560329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android.permission.READ_EXTERNAL_STORAGE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557428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android.permission.WRITE_EXTERNAL_STORAGE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346285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android.permission.READ_PHONE_STATE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294205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android.permission.WAKE_LOCK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263031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android.permission.ACCESS_FINE_LOCATION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247873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android.permission.ACCESS_WIFI_STATE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237815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android.permission.ACCESS_COARSE_LOCATION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234052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android.permission.VIBRATE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194944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android.permission.GET_ACCOUNTS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193073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com.google.android.c2dm.permission.RECEIVE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152209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android.permission.CAMERA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103478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android.permission.CALL_PHONE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93749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android.permission.RECEIVE_BOOT_COMPLETED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77515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android.permission.RECORD_AUDIO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76072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com.android.vending.BILLING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37349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70459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  <a:latin typeface="Trebuchet MS" panose="020B0603020202020204" pitchFamily="34" charset="0"/>
                        </a:rPr>
                        <a:t>com.google.android.providers.gsf.permission.READ_GSERVICES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66856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android.permission.READ_CONTACTS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60587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android.permission.GET_TASKS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48008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android.permission.SEND_SMS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40795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com.android.vending.CHECK_LICENSE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38237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android.permission.READ_CALL_LOG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37349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35931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android.permission.ACCESS_LOCATION_EXTRA_COMMANDS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  <a:tr h="190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Trebuchet MS" panose="020B0603020202020204" pitchFamily="34" charset="0"/>
                        </a:rPr>
                        <a:t>35250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Trebuchet MS" panose="020B0603020202020204" pitchFamily="34" charset="0"/>
                        </a:rPr>
                        <a:t>android.permission.WRITE_CONTACTS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736" marR="7736" marT="77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evaluation measures:</a:t>
            </a:r>
          </a:p>
          <a:p>
            <a:pPr lvl="1"/>
            <a:r>
              <a:rPr lang="en-US" dirty="0" smtClean="0"/>
              <a:t>Homogeneity Score: </a:t>
            </a:r>
            <a:r>
              <a:rPr lang="en-US" dirty="0"/>
              <a:t>A clustering result satisfies homogeneity if all of its clusters contain only data points which are members of a single class.</a:t>
            </a:r>
            <a:endParaRPr lang="en-US" dirty="0" smtClean="0"/>
          </a:p>
          <a:p>
            <a:pPr lvl="1"/>
            <a:r>
              <a:rPr lang="en-US" dirty="0" smtClean="0"/>
              <a:t>Completeness Score: </a:t>
            </a:r>
            <a:r>
              <a:rPr lang="en-US" dirty="0"/>
              <a:t>A clustering result satisfies completeness if all the data points that are members of a given class are elements of the same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 on other measures and K-</a:t>
            </a:r>
            <a:r>
              <a:rPr lang="en-US" dirty="0" err="1" smtClean="0"/>
              <a:t>Medoid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940</Words>
  <Application>Microsoft Office PowerPoint</Application>
  <PresentationFormat>Widescreen</PresentationFormat>
  <Paragraphs>458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Trebuchet MS</vt:lpstr>
      <vt:lpstr>Retrospect</vt:lpstr>
      <vt:lpstr>Google Play Store: App Permission Analytics</vt:lpstr>
      <vt:lpstr>Data collection stats</vt:lpstr>
      <vt:lpstr>A bit more stats</vt:lpstr>
      <vt:lpstr>A bit more stats</vt:lpstr>
      <vt:lpstr>A bit more stats</vt:lpstr>
      <vt:lpstr>App frequency vs Permissions requested</vt:lpstr>
      <vt:lpstr>Top requested permissions</vt:lpstr>
      <vt:lpstr>Algorithm working on</vt:lpstr>
      <vt:lpstr>Cluster evaluation</vt:lpstr>
      <vt:lpstr>Cluster evaluation - KMeans</vt:lpstr>
      <vt:lpstr>Clustering is not the right way? - KMeans</vt:lpstr>
      <vt:lpstr>Manhattan distance - KMeans</vt:lpstr>
      <vt:lpstr>Results for Medical &amp; Healthcare Apps</vt:lpstr>
      <vt:lpstr>Results for All Medical Apps</vt:lpstr>
      <vt:lpstr>Results for All Health &amp; Fitness Apps</vt:lpstr>
      <vt:lpstr>Library Apps seem like the best</vt:lpstr>
      <vt:lpstr>Finance apps seem to pretty uniform</vt:lpstr>
      <vt:lpstr>What did we see in cluster 5?</vt:lpstr>
      <vt:lpstr>Weighted Jaccard Similarity – Spectral Clustering, True Value comparison</vt:lpstr>
      <vt:lpstr>Weighted Jaccard Similarity – Spectral Clustering, Silhouette Measures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32</cp:revision>
  <dcterms:created xsi:type="dcterms:W3CDTF">2015-07-06T12:55:11Z</dcterms:created>
  <dcterms:modified xsi:type="dcterms:W3CDTF">2015-08-24T17:03:14Z</dcterms:modified>
</cp:coreProperties>
</file>