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0099FF"/>
    <a:srgbClr val="00FF00"/>
    <a:srgbClr val="BAD0FC"/>
    <a:srgbClr val="DDF6FF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13" autoAdjust="0"/>
    <p:restoredTop sz="94660"/>
  </p:normalViewPr>
  <p:slideViewPr>
    <p:cSldViewPr snapToGrid="0">
      <p:cViewPr>
        <p:scale>
          <a:sx n="33" d="100"/>
          <a:sy n="33" d="100"/>
        </p:scale>
        <p:origin x="828" y="-264"/>
      </p:cViewPr>
      <p:guideLst>
        <p:guide orient="horz" pos="8082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0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5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4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28C4-98CE-46E2-91F4-BE933B3E29A8}" type="datetimeFigureOut">
              <a:rPr lang="en-US" smtClean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E0FC-8AD5-42F9-8BF3-2A037B0C46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tm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20" Type="http://schemas.openxmlformats.org/officeDocument/2006/relationships/image" Target="../media/image19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3891200" cy="3897261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2787927" y="462236"/>
            <a:ext cx="38285917" cy="1785104"/>
          </a:xfrm>
          <a:prstGeom prst="rect">
            <a:avLst/>
          </a:prstGeom>
          <a:noFill/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 smtClean="0">
                <a:ln w="317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Heimdall: Protecting Users’ Health and Medical Data on Android</a:t>
            </a:r>
            <a:endParaRPr lang="en-US" sz="11000" b="1" dirty="0">
              <a:ln w="317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" name="5 CuadroTexto"/>
          <p:cNvSpPr txBox="1"/>
          <p:nvPr/>
        </p:nvSpPr>
        <p:spPr>
          <a:xfrm>
            <a:off x="0" y="2580317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P. K. Das, S. Narayanan, A.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Kashyap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S.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Bobovych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, N. Banerjee, </a:t>
            </a:r>
            <a:r>
              <a:rPr lang="en-US" sz="80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A. Joshi, R</a:t>
            </a:r>
            <a:r>
              <a:rPr lang="en-US" sz="8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. Robucci, T. Zhu, T. Finin</a:t>
            </a:r>
            <a:endParaRPr lang="en-US" sz="80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0" y="3913508"/>
            <a:ext cx="438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Heimdall informs mobile users and </a:t>
            </a:r>
            <a:r>
              <a:rPr lang="en-US" sz="8000" dirty="0" err="1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sysadmins</a:t>
            </a:r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 on potentially dangerous apps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89532" y="31931630"/>
            <a:ext cx="211121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upported by MITRE and NSF Grants #0910838 </a:t>
            </a:r>
            <a:r>
              <a:rPr lang="en-US" sz="65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and </a:t>
            </a:r>
            <a:r>
              <a:rPr lang="en-US" sz="65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#1228198</a:t>
            </a:r>
            <a:endParaRPr lang="en-US" sz="6500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120" y="31209809"/>
            <a:ext cx="1666928" cy="1666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9" y="229215"/>
            <a:ext cx="2539682" cy="25396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649" y="411403"/>
            <a:ext cx="2355380" cy="2175305"/>
          </a:xfrm>
          <a:prstGeom prst="rect">
            <a:avLst/>
          </a:prstGeom>
        </p:spPr>
      </p:pic>
      <p:sp>
        <p:nvSpPr>
          <p:cNvPr id="49" name="8 CuadroTexto"/>
          <p:cNvSpPr txBox="1"/>
          <p:nvPr/>
        </p:nvSpPr>
        <p:spPr>
          <a:xfrm>
            <a:off x="29518238" y="17892490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Procedural Details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0" name="8 CuadroTexto"/>
          <p:cNvSpPr txBox="1"/>
          <p:nvPr/>
        </p:nvSpPr>
        <p:spPr>
          <a:xfrm>
            <a:off x="26058100" y="30866357"/>
            <a:ext cx="1363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Admin Dashboard Visualization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2156438" y="19111847"/>
            <a:ext cx="21561591" cy="11631168"/>
          </a:xfrm>
          <a:prstGeom prst="roundRect">
            <a:avLst>
              <a:gd name="adj" fmla="val 4778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466" y="19399009"/>
            <a:ext cx="21036282" cy="11112484"/>
          </a:xfrm>
          <a:prstGeom prst="rect">
            <a:avLst/>
          </a:prstGeom>
        </p:spPr>
      </p:pic>
      <p:sp>
        <p:nvSpPr>
          <p:cNvPr id="61" name="8 CuadroTexto"/>
          <p:cNvSpPr txBox="1"/>
          <p:nvPr/>
        </p:nvSpPr>
        <p:spPr>
          <a:xfrm>
            <a:off x="6191496" y="17887770"/>
            <a:ext cx="8924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System Architecture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43233" y="5033760"/>
            <a:ext cx="21535306" cy="12903071"/>
          </a:xfrm>
          <a:prstGeom prst="roundRect">
            <a:avLst>
              <a:gd name="adj" fmla="val 510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05" y="7157169"/>
            <a:ext cx="2761975" cy="27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11" y="7745504"/>
            <a:ext cx="2446555" cy="2446555"/>
          </a:xfrm>
          <a:prstGeom prst="rect">
            <a:avLst/>
          </a:prstGeom>
        </p:spPr>
      </p:pic>
      <p:sp>
        <p:nvSpPr>
          <p:cNvPr id="41" name="Oval Callout 40"/>
          <p:cNvSpPr/>
          <p:nvPr/>
        </p:nvSpPr>
        <p:spPr>
          <a:xfrm>
            <a:off x="6914629" y="6248363"/>
            <a:ext cx="4924932" cy="2171963"/>
          </a:xfrm>
          <a:prstGeom prst="wedgeEllipseCallout">
            <a:avLst>
              <a:gd name="adj1" fmla="val 60878"/>
              <a:gd name="adj2" fmla="val 550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Hi! I am Heimdall!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here to protect you!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80986" y="10988147"/>
            <a:ext cx="21259799" cy="6691994"/>
            <a:chOff x="385769" y="9897831"/>
            <a:chExt cx="21259799" cy="6691994"/>
          </a:xfrm>
        </p:grpSpPr>
        <p:sp>
          <p:nvSpPr>
            <p:cNvPr id="15" name="Rounded Rectangle 14"/>
            <p:cNvSpPr/>
            <p:nvPr/>
          </p:nvSpPr>
          <p:spPr>
            <a:xfrm>
              <a:off x="385769" y="9897831"/>
              <a:ext cx="6571114" cy="6691994"/>
            </a:xfrm>
            <a:prstGeom prst="roundRect">
              <a:avLst>
                <a:gd name="adj" fmla="val 737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3044" y="13429176"/>
              <a:ext cx="2639060" cy="2996348"/>
            </a:xfrm>
            <a:prstGeom prst="rect">
              <a:avLst/>
            </a:prstGeom>
          </p:spPr>
        </p:pic>
        <p:sp>
          <p:nvSpPr>
            <p:cNvPr id="42" name="Rounded Rectangle 41"/>
            <p:cNvSpPr/>
            <p:nvPr/>
          </p:nvSpPr>
          <p:spPr>
            <a:xfrm>
              <a:off x="6988762" y="9897831"/>
              <a:ext cx="7330012" cy="6691994"/>
            </a:xfrm>
            <a:prstGeom prst="roundRect">
              <a:avLst>
                <a:gd name="adj" fmla="val 47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4383649" y="9897831"/>
              <a:ext cx="7261919" cy="6691994"/>
            </a:xfrm>
            <a:prstGeom prst="roundRect">
              <a:avLst>
                <a:gd name="adj" fmla="val 614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98657" y="9925198"/>
              <a:ext cx="21056095" cy="6172151"/>
              <a:chOff x="498657" y="9925198"/>
              <a:chExt cx="21056095" cy="6172151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509" y="12280877"/>
                <a:ext cx="2907798" cy="2414021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533" y="10521003"/>
                <a:ext cx="2903350" cy="3217009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657" y="14571055"/>
                <a:ext cx="4253835" cy="1526294"/>
              </a:xfrm>
              <a:prstGeom prst="rect">
                <a:avLst/>
              </a:prstGeom>
            </p:spPr>
          </p:pic>
          <p:sp>
            <p:nvSpPr>
              <p:cNvPr id="7" name="Bent Arrow 6"/>
              <p:cNvSpPr/>
              <p:nvPr/>
            </p:nvSpPr>
            <p:spPr>
              <a:xfrm>
                <a:off x="1233493" y="11046385"/>
                <a:ext cx="2820039" cy="1085101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314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Bent Arrow 7"/>
              <p:cNvSpPr/>
              <p:nvPr/>
            </p:nvSpPr>
            <p:spPr>
              <a:xfrm rot="10800000" flipH="1">
                <a:off x="5601681" y="13609161"/>
                <a:ext cx="1371600" cy="2218663"/>
              </a:xfrm>
              <a:prstGeom prst="bentArrow">
                <a:avLst>
                  <a:gd name="adj1" fmla="val 21081"/>
                  <a:gd name="adj2" fmla="val 21021"/>
                  <a:gd name="adj3" fmla="val 25000"/>
                  <a:gd name="adj4" fmla="val 214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ent Arrow 32"/>
              <p:cNvSpPr/>
              <p:nvPr/>
            </p:nvSpPr>
            <p:spPr>
              <a:xfrm rot="5400000" flipH="1">
                <a:off x="10581171" y="13806368"/>
                <a:ext cx="1371600" cy="3078935"/>
              </a:xfrm>
              <a:prstGeom prst="bentArrow">
                <a:avLst>
                  <a:gd name="adj1" fmla="val 21408"/>
                  <a:gd name="adj2" fmla="val 21021"/>
                  <a:gd name="adj3" fmla="val 25000"/>
                  <a:gd name="adj4" fmla="val 3177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4183" y="11046385"/>
                <a:ext cx="4134591" cy="3702050"/>
              </a:xfrm>
              <a:prstGeom prst="rect">
                <a:avLst/>
              </a:prstGeom>
            </p:spPr>
          </p:pic>
          <p:sp>
            <p:nvSpPr>
              <p:cNvPr id="37" name="Bent Arrow 36"/>
              <p:cNvSpPr/>
              <p:nvPr/>
            </p:nvSpPr>
            <p:spPr>
              <a:xfrm rot="5400000">
                <a:off x="15212263" y="11816998"/>
                <a:ext cx="1371600" cy="2830808"/>
              </a:xfrm>
              <a:prstGeom prst="bentArrow">
                <a:avLst>
                  <a:gd name="adj1" fmla="val 25000"/>
                  <a:gd name="adj2" fmla="val 24725"/>
                  <a:gd name="adj3" fmla="val 25000"/>
                  <a:gd name="adj4" fmla="val 2986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2872" y="14069910"/>
                <a:ext cx="3708471" cy="2006222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92123" y="10958092"/>
                <a:ext cx="2162629" cy="1800755"/>
              </a:xfrm>
              <a:prstGeom prst="rect">
                <a:avLst/>
              </a:prstGeom>
            </p:spPr>
          </p:pic>
          <p:sp>
            <p:nvSpPr>
              <p:cNvPr id="40" name="Bent Arrow 39"/>
              <p:cNvSpPr/>
              <p:nvPr/>
            </p:nvSpPr>
            <p:spPr>
              <a:xfrm rot="5400000" flipH="1">
                <a:off x="19377192" y="12258159"/>
                <a:ext cx="1371600" cy="2603367"/>
              </a:xfrm>
              <a:prstGeom prst="bentArrow">
                <a:avLst>
                  <a:gd name="adj1" fmla="val 24054"/>
                  <a:gd name="adj2" fmla="val 26397"/>
                  <a:gd name="adj3" fmla="val 24440"/>
                  <a:gd name="adj4" fmla="val 211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22744" y="9925198"/>
                <a:ext cx="42100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1: Data Collection</a:t>
                </a:r>
                <a:endParaRPr lang="en-US" sz="3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880525" y="9936228"/>
                <a:ext cx="5546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2: Unsupervised Learning</a:t>
                </a:r>
                <a:endParaRPr lang="en-US" sz="3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4708305" y="9984924"/>
                <a:ext cx="65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Stage 3: Code Analytics and Prediction</a:t>
                </a:r>
                <a:endParaRPr lang="en-US" sz="3200" dirty="0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99" y="7077610"/>
            <a:ext cx="2797611" cy="2797611"/>
          </a:xfrm>
          <a:prstGeom prst="rect">
            <a:avLst/>
          </a:prstGeom>
        </p:spPr>
      </p:pic>
      <p:sp>
        <p:nvSpPr>
          <p:cNvPr id="39" name="Curved Down Arrow 38"/>
          <p:cNvSpPr/>
          <p:nvPr/>
        </p:nvSpPr>
        <p:spPr>
          <a:xfrm>
            <a:off x="3188283" y="5743451"/>
            <a:ext cx="16407817" cy="1495549"/>
          </a:xfrm>
          <a:prstGeom prst="curvedDownArrow">
            <a:avLst>
              <a:gd name="adj1" fmla="val 41633"/>
              <a:gd name="adj2" fmla="val 105489"/>
              <a:gd name="adj3" fmla="val 43114"/>
            </a:avLst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8 CuadroTexto"/>
          <p:cNvSpPr txBox="1"/>
          <p:nvPr/>
        </p:nvSpPr>
        <p:spPr>
          <a:xfrm>
            <a:off x="4728867" y="30866357"/>
            <a:ext cx="12564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Times New Roman" panose="02020603050405020304" pitchFamily="18" charset="0"/>
              </a:rPr>
              <a:t>Mobile App Visualizations</a:t>
            </a:r>
            <a:endParaRPr lang="en-US" sz="80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-509319" y="19072860"/>
            <a:ext cx="23040410" cy="11631168"/>
            <a:chOff x="-509319" y="18100907"/>
            <a:chExt cx="23040410" cy="11631168"/>
          </a:xfrm>
        </p:grpSpPr>
        <p:sp>
          <p:nvSpPr>
            <p:cNvPr id="56" name="Rounded Rectangle 55"/>
            <p:cNvSpPr/>
            <p:nvPr/>
          </p:nvSpPr>
          <p:spPr>
            <a:xfrm>
              <a:off x="280752" y="18100907"/>
              <a:ext cx="21535306" cy="11631168"/>
            </a:xfrm>
            <a:prstGeom prst="roundRect">
              <a:avLst>
                <a:gd name="adj" fmla="val 446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9319" y="18519356"/>
              <a:ext cx="6928523" cy="879740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1485" y="18516483"/>
              <a:ext cx="7049606" cy="878279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7283" y="18519356"/>
              <a:ext cx="7049606" cy="877991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363" y="18519356"/>
              <a:ext cx="7049606" cy="877991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84074" y="27499543"/>
              <a:ext cx="3941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List of installed apps</a:t>
              </a:r>
              <a:endParaRPr lang="en-US" sz="36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051858" y="27470005"/>
              <a:ext cx="43766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notification</a:t>
              </a:r>
              <a:endParaRPr lang="en-US" sz="3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538044" y="27501477"/>
              <a:ext cx="40880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details</a:t>
              </a:r>
              <a:endParaRPr lang="en-US" sz="3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035420" y="27470005"/>
              <a:ext cx="39417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New app installed privacy and security details</a:t>
              </a:r>
              <a:endParaRPr lang="en-US" sz="3600" dirty="0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21998504" y="5103703"/>
            <a:ext cx="21719525" cy="12833127"/>
          </a:xfrm>
          <a:prstGeom prst="roundRect">
            <a:avLst>
              <a:gd name="adj" fmla="val 572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299125" y="13740869"/>
            <a:ext cx="121813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Few permissions requested by  lot of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lot of permissions = Lot of feature vectors (with not equally relevant information)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Dimensionality reduction algorithms like SVD have been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EXTERNAL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99FF"/>
                </a:solidFill>
              </a:rPr>
              <a:t>INTERNAL</a:t>
            </a:r>
            <a:r>
              <a:rPr lang="en-US" sz="3200" dirty="0" smtClean="0"/>
              <a:t> cluster </a:t>
            </a:r>
            <a:r>
              <a:rPr lang="en-US" sz="3200" dirty="0"/>
              <a:t>evaluation metrics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Silhouette Score</a:t>
            </a:r>
            <a:r>
              <a:rPr lang="en-US" sz="3200" dirty="0"/>
              <a:t> = (b - a) / max(a, b</a:t>
            </a:r>
            <a:r>
              <a:rPr lang="en-US" sz="3200" dirty="0" smtClean="0"/>
              <a:t>) where, a</a:t>
            </a:r>
            <a:r>
              <a:rPr lang="en-US" sz="3200" dirty="0"/>
              <a:t>: Mean intra-cluster </a:t>
            </a:r>
            <a:r>
              <a:rPr lang="en-US" sz="3200" dirty="0" smtClean="0"/>
              <a:t>distance and b</a:t>
            </a:r>
            <a:r>
              <a:rPr lang="en-US" sz="3200" dirty="0"/>
              <a:t>: mean nearest-cluster distance between sample and nearest cluster that </a:t>
            </a:r>
            <a:r>
              <a:rPr lang="en-US" sz="3200" dirty="0" smtClean="0"/>
              <a:t>sample does not belong to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34480500" y="10738711"/>
            <a:ext cx="89566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Homogeneity</a:t>
            </a:r>
            <a:r>
              <a:rPr lang="en-US" sz="3200" dirty="0" smtClean="0"/>
              <a:t>: </a:t>
            </a:r>
            <a:r>
              <a:rPr lang="en-US" sz="3200" dirty="0"/>
              <a:t>clusters contain </a:t>
            </a:r>
            <a:r>
              <a:rPr lang="en-US" sz="3200" dirty="0" smtClean="0"/>
              <a:t>points </a:t>
            </a:r>
            <a:r>
              <a:rPr lang="en-US" sz="3200" dirty="0"/>
              <a:t>which are members of a single </a:t>
            </a:r>
            <a:r>
              <a:rPr lang="en-US" sz="3200" dirty="0" smtClean="0"/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Completeness</a:t>
            </a:r>
            <a:r>
              <a:rPr lang="en-US" sz="3200" dirty="0" smtClean="0"/>
              <a:t>: points of a </a:t>
            </a:r>
            <a:r>
              <a:rPr lang="en-US" sz="3200" dirty="0"/>
              <a:t>given class are elements of the same cluster.</a:t>
            </a:r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0" y="12781595"/>
            <a:ext cx="8956676" cy="4879373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0" y="5391077"/>
            <a:ext cx="8968735" cy="5235859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466" y="5388633"/>
            <a:ext cx="12068033" cy="84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197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Prajit Kumar Das</dc:creator>
  <cp:lastModifiedBy>Prajit Kumar Das</cp:lastModifiedBy>
  <cp:revision>70</cp:revision>
  <cp:lastPrinted>2014-12-19T16:20:50Z</cp:lastPrinted>
  <dcterms:created xsi:type="dcterms:W3CDTF">2014-12-18T18:43:36Z</dcterms:created>
  <dcterms:modified xsi:type="dcterms:W3CDTF">2015-08-31T10:23:11Z</dcterms:modified>
</cp:coreProperties>
</file>