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"/>
  </p:notesMasterIdLst>
  <p:sldIdLst>
    <p:sldId id="2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7E00"/>
    <a:srgbClr val="FFA7A7"/>
    <a:srgbClr val="2E643D"/>
    <a:srgbClr val="6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22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5F441-8030-4293-853B-DFE33D3C4504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98AD1-DF0E-4743-B2F6-1BE1C592A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06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89A5-7685-4704-A0D0-C66A66E22F89}" type="datetime2">
              <a:rPr lang="en-US" smtClean="0"/>
              <a:t>Sunday, October 18,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UMBC Ebiquity Research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3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2C4C-098C-485B-AF05-42B125A55613}" type="datetime2">
              <a:rPr lang="en-US" smtClean="0"/>
              <a:t>Sunday, October 18,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UMBC Ebiquity Research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0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1859-47B3-429F-9B1F-B4FEEE26BCEE}" type="datetime2">
              <a:rPr lang="en-US" smtClean="0"/>
              <a:t>Sunday, October 18,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UMBC Ebiquity Research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6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3780-8CCD-4E7C-8A7D-BD7BD5F966E8}" type="datetime2">
              <a:rPr lang="en-US" smtClean="0"/>
              <a:t>Sunday, October 18,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UMBC Ebiquity Research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9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7955-8524-436B-9696-046672768196}" type="datetime2">
              <a:rPr lang="en-US" smtClean="0"/>
              <a:t>Sunday, October 18,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UMBC Ebiquity Research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2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2487-7D38-4FBE-B4AC-3ADB02312DA7}" type="datetime2">
              <a:rPr lang="en-US" smtClean="0"/>
              <a:t>Sunday, October 18,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UMBC Ebiquity Research Group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3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6F02-DFA2-4C8E-AF78-CAE70FD84EF9}" type="datetime2">
              <a:rPr lang="en-US" smtClean="0"/>
              <a:t>Sunday, October 18,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UMBC Ebiquity Research Group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494E-603B-4594-B30B-719E8561E69D}" type="datetime2">
              <a:rPr lang="en-US" smtClean="0"/>
              <a:t>Sunday, October 18,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UMBC Ebiquity Research Group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8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72D7-E617-4F8D-A572-D26B60A9B077}" type="datetime2">
              <a:rPr lang="en-US" smtClean="0"/>
              <a:t>Sunday, October 18,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UMBC Ebiquity Research Group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5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A4C0-2464-4B4F-AB5D-EE48B613F86E}" type="datetime2">
              <a:rPr lang="en-US" smtClean="0"/>
              <a:t>Sunday, October 18,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UMBC Ebiquity Research Group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4F6E-0E65-4E46-9719-DC8FDBC837BA}" type="datetime2">
              <a:rPr lang="en-US" smtClean="0"/>
              <a:t>Sunday, October 18,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UMBC Ebiquity Research Group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6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16EDA-1F51-4E50-B616-1679399A3693}" type="datetime2">
              <a:rPr lang="en-US" smtClean="0"/>
              <a:t>Sunday, October 18,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UMBC Ebiquity Research 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://andradar.hosting.necst.it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jpg"/><Relationship Id="rId4" Type="http://schemas.openxmlformats.org/officeDocument/2006/relationships/image" Target="../media/image2.tm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22804" cy="365125"/>
          </a:xfrm>
        </p:spPr>
        <p:txBody>
          <a:bodyPr/>
          <a:lstStyle/>
          <a:p>
            <a:pPr algn="l"/>
            <a:r>
              <a:rPr lang="en-US" sz="1200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UMBC Ebiquity Research Group</a:t>
            </a:r>
            <a:endParaRPr lang="en-US" sz="1200" cap="none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69867" cy="3498087"/>
          </a:xfrm>
        </p:spPr>
      </p:pic>
      <p:sp>
        <p:nvSpPr>
          <p:cNvPr id="7" name="TextBox 6"/>
          <p:cNvSpPr txBox="1"/>
          <p:nvPr/>
        </p:nvSpPr>
        <p:spPr>
          <a:xfrm>
            <a:off x="9192127" y="6581001"/>
            <a:ext cx="2999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Cambria" panose="02040503050406030204" pitchFamily="18" charset="0"/>
              </a:rPr>
              <a:t>Image credit </a:t>
            </a:r>
            <a:r>
              <a:rPr lang="en-US" sz="1200" dirty="0" smtClean="0">
                <a:latin typeface="Cambria" panose="02040503050406030204" pitchFamily="18" charset="0"/>
                <a:hlinkClick r:id="rId3"/>
              </a:rPr>
              <a:t>ADMIRE</a:t>
            </a:r>
            <a:r>
              <a:rPr lang="en-US" sz="1200" dirty="0" smtClean="0">
                <a:latin typeface="Cambria" panose="02040503050406030204" pitchFamily="18" charset="0"/>
              </a:rPr>
              <a:t> and STATISTA</a:t>
            </a:r>
            <a:endParaRPr lang="en-US" sz="1200" dirty="0">
              <a:latin typeface="Cambria" panose="020405030504060302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867" y="-8027"/>
            <a:ext cx="4279459" cy="3024723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5577316" y="3104574"/>
            <a:ext cx="3864560" cy="32321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App data collected for 1,305,103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2189" y="3695242"/>
            <a:ext cx="9817769" cy="2797633"/>
            <a:chOff x="385766" y="9897831"/>
            <a:chExt cx="21259802" cy="6691994"/>
          </a:xfrm>
        </p:grpSpPr>
        <p:sp>
          <p:nvSpPr>
            <p:cNvPr id="34" name="Rounded Rectangle 33"/>
            <p:cNvSpPr/>
            <p:nvPr/>
          </p:nvSpPr>
          <p:spPr>
            <a:xfrm>
              <a:off x="385769" y="9897831"/>
              <a:ext cx="6571114" cy="6691994"/>
            </a:xfrm>
            <a:prstGeom prst="roundRect">
              <a:avLst>
                <a:gd name="adj" fmla="val 737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3044" y="13429176"/>
              <a:ext cx="2639060" cy="2996348"/>
            </a:xfrm>
            <a:prstGeom prst="rect">
              <a:avLst/>
            </a:prstGeom>
          </p:spPr>
        </p:pic>
        <p:sp>
          <p:nvSpPr>
            <p:cNvPr id="36" name="Rounded Rectangle 35"/>
            <p:cNvSpPr/>
            <p:nvPr/>
          </p:nvSpPr>
          <p:spPr>
            <a:xfrm>
              <a:off x="6988762" y="9897831"/>
              <a:ext cx="7330012" cy="6691994"/>
            </a:xfrm>
            <a:prstGeom prst="roundRect">
              <a:avLst>
                <a:gd name="adj" fmla="val 471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4383649" y="9897831"/>
              <a:ext cx="7261919" cy="6691994"/>
            </a:xfrm>
            <a:prstGeom prst="roundRect">
              <a:avLst>
                <a:gd name="adj" fmla="val 614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85766" y="9925198"/>
              <a:ext cx="21259802" cy="6172151"/>
              <a:chOff x="385766" y="9925198"/>
              <a:chExt cx="21259802" cy="6172151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509" y="12280877"/>
                <a:ext cx="2907798" cy="2414021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3533" y="10521003"/>
                <a:ext cx="2903350" cy="3217009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657" y="14571055"/>
                <a:ext cx="4253835" cy="1526294"/>
              </a:xfrm>
              <a:prstGeom prst="rect">
                <a:avLst/>
              </a:prstGeom>
            </p:spPr>
          </p:pic>
          <p:sp>
            <p:nvSpPr>
              <p:cNvPr id="42" name="Bent Arrow 41"/>
              <p:cNvSpPr/>
              <p:nvPr/>
            </p:nvSpPr>
            <p:spPr>
              <a:xfrm>
                <a:off x="1233493" y="11046385"/>
                <a:ext cx="2820039" cy="1085101"/>
              </a:xfrm>
              <a:prstGeom prst="bentArrow">
                <a:avLst>
                  <a:gd name="adj1" fmla="val 25000"/>
                  <a:gd name="adj2" fmla="val 25000"/>
                  <a:gd name="adj3" fmla="val 25000"/>
                  <a:gd name="adj4" fmla="val 31461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43" name="Bent Arrow 42"/>
              <p:cNvSpPr/>
              <p:nvPr/>
            </p:nvSpPr>
            <p:spPr>
              <a:xfrm rot="10800000" flipH="1">
                <a:off x="5601681" y="13609161"/>
                <a:ext cx="1371600" cy="2218663"/>
              </a:xfrm>
              <a:prstGeom prst="bentArrow">
                <a:avLst>
                  <a:gd name="adj1" fmla="val 21081"/>
                  <a:gd name="adj2" fmla="val 21021"/>
                  <a:gd name="adj3" fmla="val 25000"/>
                  <a:gd name="adj4" fmla="val 2142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44" name="Bent Arrow 43"/>
              <p:cNvSpPr/>
              <p:nvPr/>
            </p:nvSpPr>
            <p:spPr>
              <a:xfrm rot="5400000" flipH="1">
                <a:off x="10581171" y="13806368"/>
                <a:ext cx="1371600" cy="3078935"/>
              </a:xfrm>
              <a:prstGeom prst="bentArrow">
                <a:avLst>
                  <a:gd name="adj1" fmla="val 21408"/>
                  <a:gd name="adj2" fmla="val 21021"/>
                  <a:gd name="adj3" fmla="val 25000"/>
                  <a:gd name="adj4" fmla="val 3177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07792" y="11598779"/>
                <a:ext cx="3319552" cy="2972275"/>
              </a:xfrm>
              <a:prstGeom prst="rect">
                <a:avLst/>
              </a:prstGeom>
            </p:spPr>
          </p:pic>
          <p:sp>
            <p:nvSpPr>
              <p:cNvPr id="46" name="Bent Arrow 45"/>
              <p:cNvSpPr/>
              <p:nvPr/>
            </p:nvSpPr>
            <p:spPr>
              <a:xfrm rot="5400000">
                <a:off x="15212263" y="11816998"/>
                <a:ext cx="1371600" cy="2830808"/>
              </a:xfrm>
              <a:prstGeom prst="bentArrow">
                <a:avLst>
                  <a:gd name="adj1" fmla="val 25000"/>
                  <a:gd name="adj2" fmla="val 24725"/>
                  <a:gd name="adj3" fmla="val 25000"/>
                  <a:gd name="adj4" fmla="val 2986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74643" y="14039911"/>
                <a:ext cx="3304932" cy="1787914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15888" y="11403405"/>
                <a:ext cx="1748788" cy="1456162"/>
              </a:xfrm>
              <a:prstGeom prst="rect">
                <a:avLst/>
              </a:prstGeom>
            </p:spPr>
          </p:pic>
          <p:sp>
            <p:nvSpPr>
              <p:cNvPr id="49" name="Bent Arrow 48"/>
              <p:cNvSpPr/>
              <p:nvPr/>
            </p:nvSpPr>
            <p:spPr>
              <a:xfrm rot="5400000" flipH="1">
                <a:off x="18703624" y="12874188"/>
                <a:ext cx="2040779" cy="2430068"/>
              </a:xfrm>
              <a:prstGeom prst="bentArrow">
                <a:avLst>
                  <a:gd name="adj1" fmla="val 17265"/>
                  <a:gd name="adj2" fmla="val 23427"/>
                  <a:gd name="adj3" fmla="val 25288"/>
                  <a:gd name="adj4" fmla="val 184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85766" y="9925198"/>
                <a:ext cx="6512181" cy="736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ambria" panose="02040503050406030204" pitchFamily="18" charset="0"/>
                  </a:rPr>
                  <a:t>Stage 1: Data Collection</a:t>
                </a:r>
                <a:endParaRPr lang="en-US" sz="14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988762" y="9936228"/>
                <a:ext cx="7304070" cy="1766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ambria" panose="02040503050406030204" pitchFamily="18" charset="0"/>
                  </a:rPr>
                  <a:t>Stage 2: Feature generation from app descriptions, metadata and permission information</a:t>
                </a:r>
                <a:endParaRPr lang="en-US" sz="14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4383648" y="9984924"/>
                <a:ext cx="7261920" cy="1766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ambria" panose="02040503050406030204" pitchFamily="18" charset="0"/>
                  </a:rPr>
                  <a:t>Stage 3: Using topic modeling and sys call analysis, detect potentially malicious apps</a:t>
                </a:r>
                <a:endParaRPr lang="en-US" sz="1400" dirty="0">
                  <a:latin typeface="Cambria" panose="02040503050406030204" pitchFamily="18" charset="0"/>
                </a:endParaRPr>
              </a:p>
            </p:txBody>
          </p:sp>
        </p:grpSp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918" y="1627845"/>
            <a:ext cx="2969988" cy="148499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482" y="2718904"/>
            <a:ext cx="2145328" cy="381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1646</TotalTime>
  <Words>47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</dc:title>
  <dc:creator>Prajit Kumar Das</dc:creator>
  <cp:lastModifiedBy>Prajit Kumar Das</cp:lastModifiedBy>
  <cp:revision>166</cp:revision>
  <dcterms:created xsi:type="dcterms:W3CDTF">2015-07-06T12:55:11Z</dcterms:created>
  <dcterms:modified xsi:type="dcterms:W3CDTF">2015-10-18T09:01:37Z</dcterms:modified>
</cp:coreProperties>
</file>