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0099FF"/>
    <a:srgbClr val="00FF00"/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25" d="100"/>
          <a:sy n="25" d="100"/>
        </p:scale>
        <p:origin x="1836" y="-36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3891200" cy="389726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787927" y="462236"/>
            <a:ext cx="38285917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580317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98898" y="3913508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532" y="32002856"/>
            <a:ext cx="2111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MITRE and NSF Grants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20" y="31209809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9" y="22921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49" y="411403"/>
            <a:ext cx="2355380" cy="2175305"/>
          </a:xfrm>
          <a:prstGeom prst="rect">
            <a:avLst/>
          </a:prstGeom>
        </p:spPr>
      </p:pic>
      <p:sp>
        <p:nvSpPr>
          <p:cNvPr id="49" name="8 CuadroTexto"/>
          <p:cNvSpPr txBox="1"/>
          <p:nvPr/>
        </p:nvSpPr>
        <p:spPr>
          <a:xfrm>
            <a:off x="29518238" y="1789249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866357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2156438" y="19111847"/>
            <a:ext cx="21561591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66" y="19399009"/>
            <a:ext cx="21036282" cy="11112484"/>
          </a:xfrm>
          <a:prstGeom prst="rect">
            <a:avLst/>
          </a:prstGeom>
        </p:spPr>
      </p:pic>
      <p:sp>
        <p:nvSpPr>
          <p:cNvPr id="61" name="8 CuadroTexto"/>
          <p:cNvSpPr txBox="1"/>
          <p:nvPr/>
        </p:nvSpPr>
        <p:spPr>
          <a:xfrm>
            <a:off x="6191496" y="1788777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233" y="5033760"/>
            <a:ext cx="21535306" cy="12903071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5" y="7157169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11" y="7745504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914629" y="6248363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0986" y="10988147"/>
            <a:ext cx="21259799" cy="6691994"/>
            <a:chOff x="385769" y="9897831"/>
            <a:chExt cx="21259799" cy="6691994"/>
          </a:xfrm>
        </p:grpSpPr>
        <p:sp>
          <p:nvSpPr>
            <p:cNvPr id="15" name="Rounded Rectangle 14"/>
            <p:cNvSpPr/>
            <p:nvPr/>
          </p:nvSpPr>
          <p:spPr>
            <a:xfrm>
              <a:off x="385769" y="9897831"/>
              <a:ext cx="6571114" cy="6691994"/>
            </a:xfrm>
            <a:prstGeom prst="roundRect">
              <a:avLst>
                <a:gd name="adj" fmla="val 73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044" y="13429176"/>
              <a:ext cx="2639060" cy="2996348"/>
            </a:xfrm>
            <a:prstGeom prst="rect">
              <a:avLst/>
            </a:prstGeom>
          </p:spPr>
        </p:pic>
        <p:sp>
          <p:nvSpPr>
            <p:cNvPr id="42" name="Rounded Rectangle 41"/>
            <p:cNvSpPr/>
            <p:nvPr/>
          </p:nvSpPr>
          <p:spPr>
            <a:xfrm>
              <a:off x="6988762" y="9897831"/>
              <a:ext cx="7330012" cy="6691994"/>
            </a:xfrm>
            <a:prstGeom prst="roundRect">
              <a:avLst>
                <a:gd name="adj" fmla="val 47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4383649" y="9897831"/>
              <a:ext cx="7261919" cy="6691994"/>
            </a:xfrm>
            <a:prstGeom prst="roundRect">
              <a:avLst>
                <a:gd name="adj" fmla="val 61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8657" y="9925198"/>
              <a:ext cx="21056095" cy="6172151"/>
              <a:chOff x="498657" y="9925198"/>
              <a:chExt cx="21056095" cy="6172151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09" y="12280877"/>
                <a:ext cx="2907798" cy="2414021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533" y="10521003"/>
                <a:ext cx="2903350" cy="321700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57" y="14571055"/>
                <a:ext cx="4253835" cy="1526294"/>
              </a:xfrm>
              <a:prstGeom prst="rect">
                <a:avLst/>
              </a:prstGeom>
            </p:spPr>
          </p:pic>
          <p:sp>
            <p:nvSpPr>
              <p:cNvPr id="7" name="Bent Arrow 6"/>
              <p:cNvSpPr/>
              <p:nvPr/>
            </p:nvSpPr>
            <p:spPr>
              <a:xfrm>
                <a:off x="1233493" y="11046385"/>
                <a:ext cx="2820039" cy="1085101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314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ent Arrow 7"/>
              <p:cNvSpPr/>
              <p:nvPr/>
            </p:nvSpPr>
            <p:spPr>
              <a:xfrm rot="10800000" flipH="1">
                <a:off x="5601681" y="13609161"/>
                <a:ext cx="1371600" cy="2218663"/>
              </a:xfrm>
              <a:prstGeom prst="bentArrow">
                <a:avLst>
                  <a:gd name="adj1" fmla="val 21081"/>
                  <a:gd name="adj2" fmla="val 21021"/>
                  <a:gd name="adj3" fmla="val 25000"/>
                  <a:gd name="adj4" fmla="val 214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ent Arrow 32"/>
              <p:cNvSpPr/>
              <p:nvPr/>
            </p:nvSpPr>
            <p:spPr>
              <a:xfrm rot="5400000" flipH="1">
                <a:off x="10581171" y="13806368"/>
                <a:ext cx="1371600" cy="3078935"/>
              </a:xfrm>
              <a:prstGeom prst="bentArrow">
                <a:avLst>
                  <a:gd name="adj1" fmla="val 21408"/>
                  <a:gd name="adj2" fmla="val 21021"/>
                  <a:gd name="adj3" fmla="val 25000"/>
                  <a:gd name="adj4" fmla="val 3177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183" y="11046385"/>
                <a:ext cx="4134591" cy="3702050"/>
              </a:xfrm>
              <a:prstGeom prst="rect">
                <a:avLst/>
              </a:prstGeom>
            </p:spPr>
          </p:pic>
          <p:sp>
            <p:nvSpPr>
              <p:cNvPr id="37" name="Bent Arrow 36"/>
              <p:cNvSpPr/>
              <p:nvPr/>
            </p:nvSpPr>
            <p:spPr>
              <a:xfrm rot="5400000">
                <a:off x="15212263" y="11816998"/>
                <a:ext cx="1371600" cy="2830808"/>
              </a:xfrm>
              <a:prstGeom prst="bentArrow">
                <a:avLst>
                  <a:gd name="adj1" fmla="val 25000"/>
                  <a:gd name="adj2" fmla="val 24725"/>
                  <a:gd name="adj3" fmla="val 25000"/>
                  <a:gd name="adj4" fmla="val 2986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2872" y="14069910"/>
                <a:ext cx="3708471" cy="20062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2123" y="10958092"/>
                <a:ext cx="2162629" cy="1800755"/>
              </a:xfrm>
              <a:prstGeom prst="rect">
                <a:avLst/>
              </a:prstGeom>
            </p:spPr>
          </p:pic>
          <p:sp>
            <p:nvSpPr>
              <p:cNvPr id="40" name="Bent Arrow 39"/>
              <p:cNvSpPr/>
              <p:nvPr/>
            </p:nvSpPr>
            <p:spPr>
              <a:xfrm rot="5400000" flipH="1">
                <a:off x="19377192" y="12258159"/>
                <a:ext cx="1371600" cy="2603367"/>
              </a:xfrm>
              <a:prstGeom prst="bentArrow">
                <a:avLst>
                  <a:gd name="adj1" fmla="val 24054"/>
                  <a:gd name="adj2" fmla="val 26397"/>
                  <a:gd name="adj3" fmla="val 24440"/>
                  <a:gd name="adj4" fmla="val 211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22744" y="9925198"/>
                <a:ext cx="42100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1: Data Collection</a:t>
                </a:r>
                <a:endParaRPr lang="en-US" sz="3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880525" y="9936228"/>
                <a:ext cx="5546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2: Unsupervised Learning</a:t>
                </a:r>
                <a:endParaRPr lang="en-US" sz="3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4708305" y="9984924"/>
                <a:ext cx="65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3: Code Analytics and Prediction</a:t>
                </a:r>
                <a:endParaRPr lang="en-US" sz="3200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99" y="7077610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3188283" y="5743451"/>
            <a:ext cx="16407817" cy="1495549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8 CuadroTexto"/>
          <p:cNvSpPr txBox="1"/>
          <p:nvPr/>
        </p:nvSpPr>
        <p:spPr>
          <a:xfrm>
            <a:off x="4728867" y="30866357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-509319" y="19072860"/>
            <a:ext cx="23040410" cy="11631168"/>
            <a:chOff x="-509319" y="18100907"/>
            <a:chExt cx="23040410" cy="11631168"/>
          </a:xfrm>
        </p:grpSpPr>
        <p:sp>
          <p:nvSpPr>
            <p:cNvPr id="56" name="Rounded Rectangle 55"/>
            <p:cNvSpPr/>
            <p:nvPr/>
          </p:nvSpPr>
          <p:spPr>
            <a:xfrm>
              <a:off x="280752" y="18100907"/>
              <a:ext cx="21535306" cy="11631168"/>
            </a:xfrm>
            <a:prstGeom prst="roundRect">
              <a:avLst>
                <a:gd name="adj" fmla="val 44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19" y="18519356"/>
              <a:ext cx="6928523" cy="87974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1485" y="18516483"/>
              <a:ext cx="7049606" cy="878279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283" y="18519356"/>
              <a:ext cx="7049606" cy="87799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363" y="18519356"/>
              <a:ext cx="7049606" cy="877991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4074" y="27499543"/>
              <a:ext cx="3941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List of installed apps</a:t>
              </a:r>
              <a:endParaRPr lang="en-US" sz="3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51858" y="27470005"/>
              <a:ext cx="43766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notification</a:t>
              </a:r>
              <a:endParaRPr lang="en-US" sz="3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538044" y="27501477"/>
              <a:ext cx="40880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details</a:t>
              </a:r>
              <a:endParaRPr lang="en-US" sz="3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035420" y="27470005"/>
              <a:ext cx="39417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privacy and security details</a:t>
              </a:r>
              <a:endParaRPr lang="en-US" sz="36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21998504" y="5103703"/>
            <a:ext cx="21719525" cy="12833127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228" y="5393080"/>
            <a:ext cx="10150439" cy="8147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667" y="5406433"/>
            <a:ext cx="10935509" cy="5288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30" y="12401655"/>
            <a:ext cx="7912717" cy="52784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299124" y="13740869"/>
            <a:ext cx="129648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Few permissions </a:t>
            </a:r>
            <a:r>
              <a:rPr lang="en-US" sz="3200" dirty="0" smtClean="0"/>
              <a:t>requested by </a:t>
            </a:r>
            <a:r>
              <a:rPr lang="en-US" sz="3200" dirty="0" smtClean="0"/>
              <a:t> </a:t>
            </a:r>
            <a:r>
              <a:rPr lang="en-US" sz="3200" dirty="0" smtClean="0"/>
              <a:t>lot of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permissions = </a:t>
            </a:r>
            <a:r>
              <a:rPr lang="en-US" sz="3200" dirty="0" smtClean="0"/>
              <a:t>Lot of feature vectors (with </a:t>
            </a:r>
            <a:r>
              <a:rPr lang="en-US" sz="3200" dirty="0" smtClean="0"/>
              <a:t>not </a:t>
            </a:r>
            <a:r>
              <a:rPr lang="en-US" sz="3200" dirty="0" smtClean="0"/>
              <a:t>equally </a:t>
            </a:r>
            <a:r>
              <a:rPr lang="en-US" sz="3200" dirty="0" smtClean="0"/>
              <a:t>relevant information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Dimensionality reduction algorithms like SVD have been </a:t>
            </a:r>
            <a:r>
              <a:rPr lang="en-US" sz="3200" dirty="0" smtClean="0"/>
              <a:t>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EXTERNAL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99FF"/>
                </a:solidFill>
              </a:rPr>
              <a:t>INTERNAL</a:t>
            </a:r>
            <a:r>
              <a:rPr lang="en-US" sz="3200" dirty="0" smtClean="0"/>
              <a:t> cluster </a:t>
            </a:r>
            <a:r>
              <a:rPr lang="en-US" sz="3200" dirty="0"/>
              <a:t>evaluation metrics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Silhouette Score</a:t>
            </a:r>
            <a:r>
              <a:rPr lang="en-US" sz="3200" dirty="0"/>
              <a:t> = (b - a) / max(a, b</a:t>
            </a:r>
            <a:r>
              <a:rPr lang="en-US" sz="3200" dirty="0" smtClean="0"/>
              <a:t>) where, a</a:t>
            </a:r>
            <a:r>
              <a:rPr lang="en-US" sz="3200" dirty="0"/>
              <a:t>: Mean intra-cluster </a:t>
            </a:r>
            <a:r>
              <a:rPr lang="en-US" sz="3200" dirty="0" smtClean="0"/>
              <a:t>distance and b</a:t>
            </a:r>
            <a:r>
              <a:rPr lang="en-US" sz="3200" dirty="0"/>
              <a:t>: mean nearest-cluster distance between sample and nearest cluster that </a:t>
            </a:r>
            <a:r>
              <a:rPr lang="en-US" sz="3200" dirty="0" smtClean="0"/>
              <a:t>sample does not belong to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490096" y="10738711"/>
            <a:ext cx="10947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Homogeneity</a:t>
            </a:r>
            <a:r>
              <a:rPr lang="en-US" sz="3200" dirty="0" smtClean="0"/>
              <a:t>: </a:t>
            </a:r>
            <a:r>
              <a:rPr lang="en-US" sz="3200" dirty="0"/>
              <a:t>clusters contain </a:t>
            </a:r>
            <a:r>
              <a:rPr lang="en-US" sz="3200" dirty="0" smtClean="0"/>
              <a:t>points </a:t>
            </a:r>
            <a:r>
              <a:rPr lang="en-US" sz="3200" dirty="0"/>
              <a:t>which are members of a single </a:t>
            </a:r>
            <a:r>
              <a:rPr lang="en-US" sz="3200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Completeness</a:t>
            </a:r>
            <a:r>
              <a:rPr lang="en-US" sz="3200" dirty="0" smtClean="0"/>
              <a:t>: </a:t>
            </a:r>
            <a:r>
              <a:rPr lang="en-US" sz="3200" dirty="0" smtClean="0"/>
              <a:t>points of a </a:t>
            </a:r>
            <a:r>
              <a:rPr lang="en-US" sz="3200" dirty="0"/>
              <a:t>given class are elements of the same cluster.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197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67</cp:revision>
  <cp:lastPrinted>2014-12-19T16:20:50Z</cp:lastPrinted>
  <dcterms:created xsi:type="dcterms:W3CDTF">2014-12-18T18:43:36Z</dcterms:created>
  <dcterms:modified xsi:type="dcterms:W3CDTF">2015-08-31T08:44:41Z</dcterms:modified>
</cp:coreProperties>
</file>