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80" r:id="rId5"/>
    <p:sldId id="279" r:id="rId6"/>
    <p:sldId id="257" r:id="rId7"/>
    <p:sldId id="273" r:id="rId8"/>
    <p:sldId id="262" r:id="rId9"/>
    <p:sldId id="261" r:id="rId10"/>
    <p:sldId id="283" r:id="rId11"/>
    <p:sldId id="263" r:id="rId12"/>
    <p:sldId id="271" r:id="rId13"/>
    <p:sldId id="272" r:id="rId14"/>
    <p:sldId id="264" r:id="rId15"/>
    <p:sldId id="267" r:id="rId16"/>
    <p:sldId id="268" r:id="rId17"/>
    <p:sldId id="269" r:id="rId18"/>
    <p:sldId id="265" r:id="rId19"/>
    <p:sldId id="270" r:id="rId20"/>
    <p:sldId id="284" r:id="rId21"/>
    <p:sldId id="281" r:id="rId22"/>
    <p:sldId id="276" r:id="rId23"/>
    <p:sldId id="274"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132"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A6DA04-FF8F-485B-BDEC-A517C9D588C6}"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5862E-1479-4498-8BE2-8710B95001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64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A6DA04-FF8F-485B-BDEC-A517C9D588C6}"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5862E-1479-4498-8BE2-8710B9500141}" type="slidenum">
              <a:rPr lang="en-US" smtClean="0"/>
              <a:t>‹#›</a:t>
            </a:fld>
            <a:endParaRPr lang="en-US"/>
          </a:p>
        </p:txBody>
      </p:sp>
    </p:spTree>
    <p:extLst>
      <p:ext uri="{BB962C8B-B14F-4D97-AF65-F5344CB8AC3E}">
        <p14:creationId xmlns:p14="http://schemas.microsoft.com/office/powerpoint/2010/main" val="252265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A6DA04-FF8F-485B-BDEC-A517C9D588C6}"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5862E-1479-4498-8BE2-8710B9500141}" type="slidenum">
              <a:rPr lang="en-US" smtClean="0"/>
              <a:t>‹#›</a:t>
            </a:fld>
            <a:endParaRPr lang="en-US"/>
          </a:p>
        </p:txBody>
      </p:sp>
    </p:spTree>
    <p:extLst>
      <p:ext uri="{BB962C8B-B14F-4D97-AF65-F5344CB8AC3E}">
        <p14:creationId xmlns:p14="http://schemas.microsoft.com/office/powerpoint/2010/main" val="220518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A6DA04-FF8F-485B-BDEC-A517C9D588C6}"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5862E-1479-4498-8BE2-8710B9500141}" type="slidenum">
              <a:rPr lang="en-US" smtClean="0"/>
              <a:t>‹#›</a:t>
            </a:fld>
            <a:endParaRPr lang="en-US"/>
          </a:p>
        </p:txBody>
      </p:sp>
    </p:spTree>
    <p:extLst>
      <p:ext uri="{BB962C8B-B14F-4D97-AF65-F5344CB8AC3E}">
        <p14:creationId xmlns:p14="http://schemas.microsoft.com/office/powerpoint/2010/main" val="161475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A6DA04-FF8F-485B-BDEC-A517C9D588C6}"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5862E-1479-4498-8BE2-8710B95001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72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A6DA04-FF8F-485B-BDEC-A517C9D588C6}"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5862E-1479-4498-8BE2-8710B9500141}" type="slidenum">
              <a:rPr lang="en-US" smtClean="0"/>
              <a:t>‹#›</a:t>
            </a:fld>
            <a:endParaRPr lang="en-US"/>
          </a:p>
        </p:txBody>
      </p:sp>
    </p:spTree>
    <p:extLst>
      <p:ext uri="{BB962C8B-B14F-4D97-AF65-F5344CB8AC3E}">
        <p14:creationId xmlns:p14="http://schemas.microsoft.com/office/powerpoint/2010/main" val="15904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A6DA04-FF8F-485B-BDEC-A517C9D588C6}" type="datetimeFigureOut">
              <a:rPr lang="en-US" smtClean="0"/>
              <a:t>8/24/2015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F5862E-1479-4498-8BE2-8710B9500141}" type="slidenum">
              <a:rPr lang="en-US" smtClean="0"/>
              <a:t>‹#›</a:t>
            </a:fld>
            <a:endParaRPr lang="en-US"/>
          </a:p>
        </p:txBody>
      </p:sp>
    </p:spTree>
    <p:extLst>
      <p:ext uri="{BB962C8B-B14F-4D97-AF65-F5344CB8AC3E}">
        <p14:creationId xmlns:p14="http://schemas.microsoft.com/office/powerpoint/2010/main" val="241738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A6DA04-FF8F-485B-BDEC-A517C9D588C6}" type="datetimeFigureOut">
              <a:rPr lang="en-US" smtClean="0"/>
              <a:t>8/24/2015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F5862E-1479-4498-8BE2-8710B9500141}" type="slidenum">
              <a:rPr lang="en-US" smtClean="0"/>
              <a:t>‹#›</a:t>
            </a:fld>
            <a:endParaRPr lang="en-US"/>
          </a:p>
        </p:txBody>
      </p:sp>
    </p:spTree>
    <p:extLst>
      <p:ext uri="{BB962C8B-B14F-4D97-AF65-F5344CB8AC3E}">
        <p14:creationId xmlns:p14="http://schemas.microsoft.com/office/powerpoint/2010/main" val="48604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A6DA04-FF8F-485B-BDEC-A517C9D588C6}" type="datetimeFigureOut">
              <a:rPr lang="en-US" smtClean="0"/>
              <a:t>8/24/2015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F5862E-1479-4498-8BE2-8710B9500141}" type="slidenum">
              <a:rPr lang="en-US" smtClean="0"/>
              <a:t>‹#›</a:t>
            </a:fld>
            <a:endParaRPr lang="en-US"/>
          </a:p>
        </p:txBody>
      </p:sp>
    </p:spTree>
    <p:extLst>
      <p:ext uri="{BB962C8B-B14F-4D97-AF65-F5344CB8AC3E}">
        <p14:creationId xmlns:p14="http://schemas.microsoft.com/office/powerpoint/2010/main" val="2824054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A6DA04-FF8F-485B-BDEC-A517C9D588C6}" type="datetimeFigureOut">
              <a:rPr lang="en-US" smtClean="0"/>
              <a:t>8/24/2015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F5862E-1479-4498-8BE2-8710B9500141}" type="slidenum">
              <a:rPr lang="en-US" smtClean="0"/>
              <a:t>‹#›</a:t>
            </a:fld>
            <a:endParaRPr lang="en-US"/>
          </a:p>
        </p:txBody>
      </p:sp>
    </p:spTree>
    <p:extLst>
      <p:ext uri="{BB962C8B-B14F-4D97-AF65-F5344CB8AC3E}">
        <p14:creationId xmlns:p14="http://schemas.microsoft.com/office/powerpoint/2010/main" val="797318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6DA04-FF8F-485B-BDEC-A517C9D588C6}"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5862E-1479-4498-8BE2-8710B9500141}" type="slidenum">
              <a:rPr lang="en-US" smtClean="0"/>
              <a:t>‹#›</a:t>
            </a:fld>
            <a:endParaRPr lang="en-US"/>
          </a:p>
        </p:txBody>
      </p:sp>
    </p:spTree>
    <p:extLst>
      <p:ext uri="{BB962C8B-B14F-4D97-AF65-F5344CB8AC3E}">
        <p14:creationId xmlns:p14="http://schemas.microsoft.com/office/powerpoint/2010/main" val="3469308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A6DA04-FF8F-485B-BDEC-A517C9D588C6}" type="datetimeFigureOut">
              <a:rPr lang="en-US" smtClean="0"/>
              <a:t>8/24/2015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F5862E-1479-4498-8BE2-8710B950014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8624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appbrain.com/stats/android-market-app-categori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ieeexplore.ieee.org/xpl/articleDetails.jsp?arnumber=4766909" TargetMode="External"/><Relationship Id="rId2" Type="http://schemas.openxmlformats.org/officeDocument/2006/relationships/hyperlink" Target="http://www.sciencedirect.com/science/article/pii/0377042787901257" TargetMode="External"/><Relationship Id="rId1" Type="http://schemas.openxmlformats.org/officeDocument/2006/relationships/slideLayout" Target="../slideLayouts/slideLayout2.xml"/><Relationship Id="rId4" Type="http://schemas.openxmlformats.org/officeDocument/2006/relationships/hyperlink" Target="http://www.tandfonline.com/doi/abs/10.1080/0196972730854604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9335" y="750931"/>
            <a:ext cx="11225465" cy="3566160"/>
          </a:xfrm>
        </p:spPr>
        <p:txBody>
          <a:bodyPr>
            <a:normAutofit/>
          </a:bodyPr>
          <a:lstStyle/>
          <a:p>
            <a:r>
              <a:rPr lang="en-US" dirty="0" smtClean="0">
                <a:effectLst>
                  <a:outerShdw blurRad="38100" dist="38100" dir="2700000" algn="tl">
                    <a:srgbClr val="000000">
                      <a:alpha val="43137"/>
                    </a:srgbClr>
                  </a:outerShdw>
                </a:effectLst>
              </a:rPr>
              <a:t>Google Play Store: App Permission Analytics</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09336" y="4455620"/>
            <a:ext cx="11225464" cy="1840906"/>
          </a:xfrm>
        </p:spPr>
        <p:txBody>
          <a:bodyPr>
            <a:normAutofit/>
          </a:bodyPr>
          <a:lstStyle/>
          <a:p>
            <a:r>
              <a:rPr lang="en-US" dirty="0" smtClean="0">
                <a:effectLst>
                  <a:outerShdw blurRad="38100" dist="38100" dir="2700000" algn="tl">
                    <a:srgbClr val="000000">
                      <a:alpha val="43137"/>
                    </a:srgbClr>
                  </a:outerShdw>
                </a:effectLst>
              </a:rPr>
              <a:t>Prajit Kumar </a:t>
            </a:r>
            <a:r>
              <a:rPr lang="en-US" dirty="0" smtClean="0">
                <a:effectLst>
                  <a:outerShdw blurRad="38100" dist="38100" dir="2700000" algn="tl">
                    <a:srgbClr val="000000">
                      <a:alpha val="43137"/>
                    </a:srgbClr>
                  </a:outerShdw>
                </a:effectLst>
              </a:rPr>
              <a:t>DaS</a:t>
            </a:r>
            <a:endParaRPr lang="en-US"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Advised by: Dr. Anupam </a:t>
            </a:r>
            <a:r>
              <a:rPr lang="en-US" dirty="0" smtClean="0">
                <a:effectLst>
                  <a:outerShdw blurRad="38100" dist="38100" dir="2700000" algn="tl">
                    <a:srgbClr val="000000">
                      <a:alpha val="43137"/>
                    </a:srgbClr>
                  </a:outerShdw>
                </a:effectLst>
              </a:rPr>
              <a:t>Joshi</a:t>
            </a:r>
          </a:p>
          <a:p>
            <a:r>
              <a:rPr lang="en-US" dirty="0" smtClean="0">
                <a:effectLst>
                  <a:outerShdw blurRad="38100" dist="38100" dir="2700000" algn="tl">
                    <a:srgbClr val="000000">
                      <a:alpha val="43137"/>
                    </a:srgbClr>
                  </a:outerShdw>
                </a:effectLst>
              </a:rPr>
              <a:t>In collaboration with: Drs. Nilanjan Banerjee, Ryan Robucci</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52016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 Means: Process</a:t>
            </a:r>
            <a:endParaRPr lang="en-US" dirty="0"/>
          </a:p>
        </p:txBody>
      </p:sp>
      <p:sp>
        <p:nvSpPr>
          <p:cNvPr id="3" name="Content Placeholder 2"/>
          <p:cNvSpPr>
            <a:spLocks noGrp="1"/>
          </p:cNvSpPr>
          <p:nvPr>
            <p:ph idx="1"/>
          </p:nvPr>
        </p:nvSpPr>
        <p:spPr/>
        <p:txBody>
          <a:bodyPr/>
          <a:lstStyle/>
          <a:p>
            <a:r>
              <a:rPr lang="en-US" dirty="0" smtClean="0"/>
              <a:t>Step 1</a:t>
            </a:r>
            <a:r>
              <a:rPr lang="en-US" dirty="0"/>
              <a:t>: Transform an app to a vector rep by </a:t>
            </a:r>
            <a:r>
              <a:rPr lang="en-US" dirty="0" smtClean="0"/>
              <a:t>marking the permissions </a:t>
            </a:r>
            <a:r>
              <a:rPr lang="en-US" dirty="0"/>
              <a:t>it </a:t>
            </a:r>
            <a:r>
              <a:rPr lang="en-US" dirty="0" smtClean="0"/>
              <a:t>requests</a:t>
            </a:r>
          </a:p>
          <a:p>
            <a:r>
              <a:rPr lang="en-US" dirty="0" smtClean="0"/>
              <a:t>Step 2: Use vector as an input to K-Means clustering – Does app category become evident?</a:t>
            </a:r>
          </a:p>
          <a:p>
            <a:r>
              <a:rPr lang="en-US" dirty="0" smtClean="0"/>
              <a:t>Step 3: In each cluster or category try to annotate outlier apps</a:t>
            </a:r>
          </a:p>
          <a:p>
            <a:r>
              <a:rPr lang="en-US" dirty="0" smtClean="0"/>
              <a:t>Step 3: Outliers are flagged for static code analysis</a:t>
            </a:r>
            <a:endParaRPr lang="en-US" dirty="0"/>
          </a:p>
        </p:txBody>
      </p:sp>
    </p:spTree>
    <p:extLst>
      <p:ext uri="{BB962C8B-B14F-4D97-AF65-F5344CB8AC3E}">
        <p14:creationId xmlns:p14="http://schemas.microsoft.com/office/powerpoint/2010/main" val="1716007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measures</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0" y="1737360"/>
            <a:ext cx="10058400" cy="4586154"/>
          </a:xfrm>
        </p:spPr>
      </p:pic>
    </p:spTree>
    <p:extLst>
      <p:ext uri="{BB962C8B-B14F-4D97-AF65-F5344CB8AC3E}">
        <p14:creationId xmlns:p14="http://schemas.microsoft.com/office/powerpoint/2010/main" val="49814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measures – Euclidean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0" y="1846263"/>
            <a:ext cx="10058400" cy="4460752"/>
          </a:xfrm>
        </p:spPr>
      </p:pic>
    </p:spTree>
    <p:extLst>
      <p:ext uri="{BB962C8B-B14F-4D97-AF65-F5344CB8AC3E}">
        <p14:creationId xmlns:p14="http://schemas.microsoft.com/office/powerpoint/2010/main" val="3220615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8787"/>
            <a:ext cx="10253785" cy="1450757"/>
          </a:xfrm>
        </p:spPr>
        <p:txBody>
          <a:bodyPr/>
          <a:lstStyle/>
          <a:p>
            <a:r>
              <a:rPr lang="en-US" dirty="0"/>
              <a:t>Internal measures </a:t>
            </a:r>
            <a:r>
              <a:rPr lang="en-US" dirty="0" smtClean="0"/>
              <a:t>– Manhattan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0" y="1846263"/>
            <a:ext cx="10058400" cy="4460752"/>
          </a:xfrm>
        </p:spPr>
      </p:pic>
    </p:spTree>
    <p:extLst>
      <p:ext uri="{BB962C8B-B14F-4D97-AF65-F5344CB8AC3E}">
        <p14:creationId xmlns:p14="http://schemas.microsoft.com/office/powerpoint/2010/main" val="3697073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Medical &amp; Healthcare Apps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1347440"/>
              </p:ext>
            </p:extLst>
          </p:nvPr>
        </p:nvGraphicFramePr>
        <p:xfrm>
          <a:off x="1213804" y="1737360"/>
          <a:ext cx="9941875" cy="4257675"/>
        </p:xfrm>
        <a:graphic>
          <a:graphicData uri="http://schemas.openxmlformats.org/drawingml/2006/table">
            <a:tbl>
              <a:tblPr>
                <a:tableStyleId>{5C22544A-7EE6-4342-B048-85BDC9FD1C3A}</a:tableStyleId>
              </a:tblPr>
              <a:tblGrid>
                <a:gridCol w="3013470"/>
                <a:gridCol w="3013470"/>
                <a:gridCol w="3914935"/>
              </a:tblGrid>
              <a:tr h="281765">
                <a:tc>
                  <a:txBody>
                    <a:bodyPr/>
                    <a:lstStyle/>
                    <a:p>
                      <a:pPr algn="l" fontAlgn="b"/>
                      <a:r>
                        <a:rPr lang="en-US" sz="1800" b="1" i="0" u="none" strike="noStrike" dirty="0" err="1">
                          <a:solidFill>
                            <a:srgbClr val="000000"/>
                          </a:solidFill>
                          <a:effectLst/>
                          <a:latin typeface="Calibri" panose="020F0502020204030204" pitchFamily="34" charset="0"/>
                        </a:rPr>
                        <a:t>AppPkgName</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smtClean="0">
                          <a:solidFill>
                            <a:srgbClr val="000000"/>
                          </a:solidFill>
                          <a:effectLst/>
                          <a:latin typeface="Calibri" panose="020F0502020204030204" pitchFamily="34" charset="0"/>
                        </a:rPr>
                        <a:t>Cluster Assignment</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err="1">
                          <a:solidFill>
                            <a:srgbClr val="000000"/>
                          </a:solidFill>
                          <a:effectLst/>
                          <a:latin typeface="Calibri" panose="020F0502020204030204" pitchFamily="34" charset="0"/>
                        </a:rPr>
                        <a:t>AppCategory</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com.fitnow.loseit</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com.webmd.android</a:t>
                      </a:r>
                    </a:p>
                  </a:txBody>
                  <a:tcPr marL="9525" marR="9525" marT="9525" marB="0" anchor="b">
                    <a:solidFill>
                      <a:srgbClr val="92D050"/>
                    </a:solidFill>
                  </a:tcPr>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com.drugscom.app</a:t>
                      </a:r>
                    </a:p>
                  </a:txBody>
                  <a:tcPr marL="9525" marR="9525" marT="9525" marB="0" anchor="b">
                    <a:solidFill>
                      <a:srgbClr val="92D050"/>
                    </a:solidFill>
                  </a:tcPr>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com.ovuline.pregnancy</a:t>
                      </a:r>
                    </a:p>
                  </a:txBody>
                  <a:tcPr marL="9525" marR="9525" marT="9525" marB="0" anchor="b">
                    <a:solidFill>
                      <a:srgbClr val="92D050"/>
                    </a:solidFill>
                  </a:tcPr>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l" fontAlgn="b"/>
                      <a:r>
                        <a:rPr lang="en-US" sz="1800" b="0" i="0" u="none" strike="noStrike" dirty="0">
                          <a:solidFill>
                            <a:srgbClr val="000000"/>
                          </a:solidFill>
                          <a:effectLst/>
                          <a:latin typeface="Calibri" panose="020F0502020204030204" pitchFamily="34" charset="0"/>
                        </a:rPr>
                        <a:t>Medical</a:t>
                      </a:r>
                    </a:p>
                  </a:txBody>
                  <a:tcPr marL="9525" marR="9525" marT="9525" marB="0" anchor="b">
                    <a:solidFill>
                      <a:srgbClr val="92D050"/>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air.com.peppapig.paintbox</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Educational</a:t>
                      </a:r>
                    </a:p>
                  </a:txBody>
                  <a:tcPr marL="9525" marR="9525" marT="9525" marB="0" anchor="b"/>
                </a:tc>
              </a:tr>
              <a:tr h="281765">
                <a:tc>
                  <a:txBody>
                    <a:bodyPr/>
                    <a:lstStyle/>
                    <a:p>
                      <a:pPr algn="l" fontAlgn="b"/>
                      <a:r>
                        <a:rPr lang="en-US" sz="1800" b="0" i="0" u="none" strike="noStrike">
                          <a:solidFill>
                            <a:srgbClr val="000000"/>
                          </a:solidFill>
                          <a:effectLst/>
                          <a:latin typeface="Calibri" panose="020F0502020204030204" pitchFamily="34" charset="0"/>
                        </a:rPr>
                        <a:t>com.t11.skyviewfree</a:t>
                      </a: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Education</a:t>
                      </a:r>
                    </a:p>
                  </a:txBody>
                  <a:tcPr marL="9525" marR="9525" marT="9525" marB="0" anchor="b"/>
                </a:tc>
              </a:tr>
              <a:tr h="281765">
                <a:tc>
                  <a:txBody>
                    <a:bodyPr/>
                    <a:lstStyle/>
                    <a:p>
                      <a:pPr algn="l" fontAlgn="b"/>
                      <a:r>
                        <a:rPr lang="en-US" sz="1800" b="0" i="0" u="none" strike="noStrike">
                          <a:solidFill>
                            <a:srgbClr val="000000"/>
                          </a:solidFill>
                          <a:effectLst/>
                          <a:latin typeface="Calibri" panose="020F0502020204030204" pitchFamily="34" charset="0"/>
                        </a:rPr>
                        <a:t>gov.nasa</a:t>
                      </a: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Education</a:t>
                      </a:r>
                    </a:p>
                  </a:txBody>
                  <a:tcPr marL="9525" marR="9525" marT="9525" marB="0" anchor="b"/>
                </a:tc>
              </a:tr>
              <a:tr h="281765">
                <a:tc>
                  <a:txBody>
                    <a:bodyPr/>
                    <a:lstStyle/>
                    <a:p>
                      <a:pPr algn="l" fontAlgn="b"/>
                      <a:r>
                        <a:rPr lang="en-US" sz="1800" b="0" i="0" u="none" strike="noStrike">
                          <a:solidFill>
                            <a:srgbClr val="000000"/>
                          </a:solidFill>
                          <a:effectLst/>
                          <a:latin typeface="Calibri" panose="020F0502020204030204" pitchFamily="34" charset="0"/>
                        </a:rPr>
                        <a:t>com.google.android.stardroid</a:t>
                      </a: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Books &amp; Reference</a:t>
                      </a:r>
                    </a:p>
                  </a:txBody>
                  <a:tcPr marL="9525" marR="9525" marT="9525" marB="0" anchor="b"/>
                </a:tc>
              </a:tr>
              <a:tr h="281765">
                <a:tc>
                  <a:txBody>
                    <a:bodyPr/>
                    <a:lstStyle/>
                    <a:p>
                      <a:pPr algn="l" fontAlgn="b"/>
                      <a:r>
                        <a:rPr lang="en-US" sz="1800" b="0" i="0" u="none" strike="noStrike">
                          <a:solidFill>
                            <a:srgbClr val="000000"/>
                          </a:solidFill>
                          <a:effectLst/>
                          <a:latin typeface="Calibri" panose="020F0502020204030204" pitchFamily="34" charset="0"/>
                        </a:rPr>
                        <a:t>com.turner.cnvideoapp</a:t>
                      </a: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Media &amp; Video</a:t>
                      </a:r>
                    </a:p>
                  </a:txBody>
                  <a:tcPr marL="9525" marR="9525" marT="9525" marB="0" anchor="b"/>
                </a:tc>
              </a:tr>
              <a:tr h="281765">
                <a:tc>
                  <a:txBody>
                    <a:bodyPr/>
                    <a:lstStyle/>
                    <a:p>
                      <a:pPr algn="l" fontAlgn="b"/>
                      <a:r>
                        <a:rPr lang="en-US" sz="1800" b="0" i="0" u="none" strike="noStrike">
                          <a:solidFill>
                            <a:srgbClr val="000000"/>
                          </a:solidFill>
                          <a:effectLst/>
                          <a:latin typeface="Calibri" panose="020F0502020204030204" pitchFamily="34" charset="0"/>
                        </a:rPr>
                        <a:t>com.nextradioapp.nextradio</a:t>
                      </a: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Music &amp; Audio</a:t>
                      </a:r>
                    </a:p>
                  </a:txBody>
                  <a:tcPr marL="9525" marR="9525" marT="9525" marB="0" anchor="b"/>
                </a:tc>
              </a:tr>
              <a:tr h="281765">
                <a:tc>
                  <a:txBody>
                    <a:bodyPr/>
                    <a:lstStyle/>
                    <a:p>
                      <a:pPr algn="l" fontAlgn="b"/>
                      <a:r>
                        <a:rPr lang="en-US" sz="1800" b="0" i="0" u="none" strike="noStrike">
                          <a:solidFill>
                            <a:srgbClr val="000000"/>
                          </a:solidFill>
                          <a:effectLst/>
                          <a:latin typeface="Calibri" panose="020F0502020204030204" pitchFamily="34" charset="0"/>
                        </a:rPr>
                        <a:t>com.camerasideas.instashot</a:t>
                      </a: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Photography</a:t>
                      </a:r>
                    </a:p>
                  </a:txBody>
                  <a:tcPr marL="9525" marR="9525" marT="9525" marB="0" anchor="b"/>
                </a:tc>
              </a:tr>
              <a:tr h="281765">
                <a:tc>
                  <a:txBody>
                    <a:bodyPr/>
                    <a:lstStyle/>
                    <a:p>
                      <a:pPr algn="l" fontAlgn="b"/>
                      <a:r>
                        <a:rPr lang="en-US" sz="1800" b="0" i="0" u="none" strike="noStrike">
                          <a:solidFill>
                            <a:srgbClr val="000000"/>
                          </a:solidFill>
                          <a:effectLst/>
                          <a:latin typeface="Calibri" panose="020F0502020204030204" pitchFamily="34" charset="0"/>
                        </a:rPr>
                        <a:t>com.foxsports.videogo</a:t>
                      </a: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Sports</a:t>
                      </a:r>
                    </a:p>
                  </a:txBody>
                  <a:tcPr marL="9525" marR="9525" marT="9525" marB="0" anchor="b"/>
                </a:tc>
              </a:tr>
              <a:tr h="281765">
                <a:tc>
                  <a:txBody>
                    <a:bodyPr/>
                    <a:lstStyle/>
                    <a:p>
                      <a:pPr algn="l" fontAlgn="b"/>
                      <a:r>
                        <a:rPr lang="en-US" sz="1800" b="0" i="0" u="none" strike="noStrike">
                          <a:solidFill>
                            <a:srgbClr val="000000"/>
                          </a:solidFill>
                          <a:effectLst/>
                          <a:latin typeface="Calibri" panose="020F0502020204030204" pitchFamily="34" charset="0"/>
                        </a:rPr>
                        <a:t>com.theopen</a:t>
                      </a: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Sports</a:t>
                      </a:r>
                    </a:p>
                  </a:txBody>
                  <a:tcPr marL="9525" marR="9525" marT="9525" marB="0" anchor="b"/>
                </a:tc>
              </a:tr>
              <a:tr h="281765">
                <a:tc>
                  <a:txBody>
                    <a:bodyPr/>
                    <a:lstStyle/>
                    <a:p>
                      <a:pPr algn="l" fontAlgn="b"/>
                      <a:r>
                        <a:rPr lang="en-US" sz="1800" b="0" i="0" u="none" strike="noStrike" dirty="0" err="1">
                          <a:solidFill>
                            <a:srgbClr val="000000"/>
                          </a:solidFill>
                          <a:effectLst/>
                          <a:latin typeface="Calibri" panose="020F0502020204030204" pitchFamily="34" charset="0"/>
                        </a:rPr>
                        <a:t>com.tregware.radar</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Weather</a:t>
                      </a:r>
                    </a:p>
                  </a:txBody>
                  <a:tcPr marL="9525" marR="9525" marT="9525" marB="0" anchor="b"/>
                </a:tc>
              </a:tr>
            </a:tbl>
          </a:graphicData>
        </a:graphic>
      </p:graphicFrame>
    </p:spTree>
    <p:extLst>
      <p:ext uri="{BB962C8B-B14F-4D97-AF65-F5344CB8AC3E}">
        <p14:creationId xmlns:p14="http://schemas.microsoft.com/office/powerpoint/2010/main" val="1142655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for All Medical Apps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1937765"/>
              </p:ext>
            </p:extLst>
          </p:nvPr>
        </p:nvGraphicFramePr>
        <p:xfrm>
          <a:off x="1213804" y="1737360"/>
          <a:ext cx="9941875" cy="2838450"/>
        </p:xfrm>
        <a:graphic>
          <a:graphicData uri="http://schemas.openxmlformats.org/drawingml/2006/table">
            <a:tbl>
              <a:tblPr>
                <a:tableStyleId>{5C22544A-7EE6-4342-B048-85BDC9FD1C3A}</a:tableStyleId>
              </a:tblPr>
              <a:tblGrid>
                <a:gridCol w="4499173"/>
                <a:gridCol w="2435703"/>
                <a:gridCol w="3006999"/>
              </a:tblGrid>
              <a:tr h="281765">
                <a:tc>
                  <a:txBody>
                    <a:bodyPr/>
                    <a:lstStyle/>
                    <a:p>
                      <a:pPr algn="l" fontAlgn="b"/>
                      <a:r>
                        <a:rPr lang="en-US" sz="1800" b="1" i="0" u="none" strike="noStrike" dirty="0" err="1">
                          <a:solidFill>
                            <a:srgbClr val="000000"/>
                          </a:solidFill>
                          <a:effectLst/>
                          <a:latin typeface="Calibri" panose="020F0502020204030204" pitchFamily="34" charset="0"/>
                        </a:rPr>
                        <a:t>AppPkgName</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smtClean="0">
                          <a:solidFill>
                            <a:srgbClr val="000000"/>
                          </a:solidFill>
                          <a:effectLst/>
                          <a:latin typeface="Calibri" panose="020F0502020204030204" pitchFamily="34" charset="0"/>
                        </a:rPr>
                        <a:t>Cluster Assignment</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err="1">
                          <a:solidFill>
                            <a:srgbClr val="000000"/>
                          </a:solidFill>
                          <a:effectLst/>
                          <a:latin typeface="Calibri" panose="020F0502020204030204" pitchFamily="34" charset="0"/>
                        </a:rPr>
                        <a:t>AppCategory</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com.drugscom.app</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US" sz="1800" b="0" i="0" u="none" strike="noStrike" dirty="0">
                          <a:solidFill>
                            <a:srgbClr val="000000"/>
                          </a:solidFill>
                          <a:effectLst/>
                          <a:latin typeface="Calibri" panose="020F0502020204030204" pitchFamily="34" charset="0"/>
                        </a:rPr>
                        <a:t>13</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com.ovuline.pregnancy</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13</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com.jardogs.fmhmobile</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14</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com.goodrx</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49</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com.microphone.earspy</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65</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com.hp.pregnancy.lite</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75</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com.carezone.caredroid.careapp.medications</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80</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com.smsrobot.period</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94</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epic.mychart.android</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96</a:t>
                      </a:r>
                    </a:p>
                  </a:txBody>
                  <a:tcPr marL="9525" marR="9525" marT="9525" marB="0" anchor="b">
                    <a:solidFill>
                      <a:schemeClr val="bg2"/>
                    </a:solidFill>
                  </a:tcPr>
                </a:tc>
                <a:tc>
                  <a:txBody>
                    <a:bodyPr/>
                    <a:lstStyle/>
                    <a:p>
                      <a:pPr algn="l" fontAlgn="b"/>
                      <a:r>
                        <a:rPr lang="en-US" sz="1800" b="0" i="0" u="none" strike="noStrike" dirty="0">
                          <a:solidFill>
                            <a:srgbClr val="000000"/>
                          </a:solidFill>
                          <a:effectLst/>
                          <a:latin typeface="Calibri" panose="020F0502020204030204" pitchFamily="34" charset="0"/>
                        </a:rPr>
                        <a:t>Medical</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2996016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a:t>
            </a:r>
            <a:r>
              <a:rPr lang="en-US" dirty="0"/>
              <a:t>A</a:t>
            </a:r>
            <a:r>
              <a:rPr lang="en-US" dirty="0" smtClean="0"/>
              <a:t>ll Health &amp; Fitness Apps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8793187"/>
              </p:ext>
            </p:extLst>
          </p:nvPr>
        </p:nvGraphicFramePr>
        <p:xfrm>
          <a:off x="1213804" y="1737360"/>
          <a:ext cx="9941875" cy="3122295"/>
        </p:xfrm>
        <a:graphic>
          <a:graphicData uri="http://schemas.openxmlformats.org/drawingml/2006/table">
            <a:tbl>
              <a:tblPr>
                <a:tableStyleId>{5C22544A-7EE6-4342-B048-85BDC9FD1C3A}</a:tableStyleId>
              </a:tblPr>
              <a:tblGrid>
                <a:gridCol w="4499173"/>
                <a:gridCol w="2435703"/>
                <a:gridCol w="3006999"/>
              </a:tblGrid>
              <a:tr h="281765">
                <a:tc>
                  <a:txBody>
                    <a:bodyPr/>
                    <a:lstStyle/>
                    <a:p>
                      <a:pPr algn="l" fontAlgn="b"/>
                      <a:r>
                        <a:rPr lang="en-US" sz="1800" b="1" i="0" u="none" strike="noStrike" dirty="0" err="1">
                          <a:solidFill>
                            <a:srgbClr val="000000"/>
                          </a:solidFill>
                          <a:effectLst/>
                          <a:latin typeface="Calibri" panose="020F0502020204030204" pitchFamily="34" charset="0"/>
                        </a:rPr>
                        <a:t>AppPkgName</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smtClean="0">
                          <a:solidFill>
                            <a:srgbClr val="000000"/>
                          </a:solidFill>
                          <a:effectLst/>
                          <a:latin typeface="Calibri" panose="020F0502020204030204" pitchFamily="34" charset="0"/>
                        </a:rPr>
                        <a:t>Cluster Assignment</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err="1">
                          <a:solidFill>
                            <a:srgbClr val="000000"/>
                          </a:solidFill>
                          <a:effectLst/>
                          <a:latin typeface="Calibri" panose="020F0502020204030204" pitchFamily="34" charset="0"/>
                        </a:rPr>
                        <a:t>AppCategory</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com.fitnow.loseit</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13</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com.webmd.android</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13</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com.period.tracker.lite</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27</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com.popularapp.periodcalendar</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27</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com.cvs.launchers.cvs</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32</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com.babycenter.pregnancytracker</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54</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com.fitbit.FitbitMobile</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60</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com.myfitnesspal.android</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87</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com.google.android.apps.fitness</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91</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com.tayu.tau.pedometer</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94</a:t>
                      </a:r>
                    </a:p>
                  </a:txBody>
                  <a:tcPr marL="9525" marR="9525" marT="9525" marB="0" anchor="b">
                    <a:solidFill>
                      <a:schemeClr val="bg2"/>
                    </a:solidFill>
                  </a:tcPr>
                </a:tc>
                <a:tc>
                  <a:txBody>
                    <a:bodyPr/>
                    <a:lstStyle/>
                    <a:p>
                      <a:pPr algn="l" fontAlgn="b"/>
                      <a:r>
                        <a:rPr lang="en-US" sz="1800" b="0" i="0" u="none" strike="noStrike" dirty="0">
                          <a:solidFill>
                            <a:srgbClr val="000000"/>
                          </a:solidFill>
                          <a:effectLst/>
                          <a:latin typeface="Calibri" panose="020F0502020204030204" pitchFamily="34" charset="0"/>
                        </a:rPr>
                        <a:t>Health &amp; Fitness</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2723369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Finance apps seem to pretty uniform</a:t>
            </a:r>
            <a:endParaRPr lang="en-US" dirty="0"/>
          </a:p>
        </p:txBody>
      </p:sp>
      <p:graphicFrame>
        <p:nvGraphicFramePr>
          <p:cNvPr id="4" name="Content Placeholder 3"/>
          <p:cNvGraphicFramePr>
            <a:graphicFrameLocks noGrp="1"/>
          </p:cNvGraphicFramePr>
          <p:nvPr>
            <p:ph idx="1"/>
            <p:extLst/>
          </p:nvPr>
        </p:nvGraphicFramePr>
        <p:xfrm>
          <a:off x="1213804" y="1737360"/>
          <a:ext cx="9941875" cy="2838450"/>
        </p:xfrm>
        <a:graphic>
          <a:graphicData uri="http://schemas.openxmlformats.org/drawingml/2006/table">
            <a:tbl>
              <a:tblPr>
                <a:tableStyleId>{5C22544A-7EE6-4342-B048-85BDC9FD1C3A}</a:tableStyleId>
              </a:tblPr>
              <a:tblGrid>
                <a:gridCol w="3752256"/>
                <a:gridCol w="3752256"/>
                <a:gridCol w="2437363"/>
              </a:tblGrid>
              <a:tr h="281765">
                <a:tc>
                  <a:txBody>
                    <a:bodyPr/>
                    <a:lstStyle/>
                    <a:p>
                      <a:pPr algn="l" fontAlgn="b"/>
                      <a:r>
                        <a:rPr lang="en-US" sz="1800" b="1" i="0" u="none" strike="noStrike" dirty="0" err="1">
                          <a:solidFill>
                            <a:srgbClr val="000000"/>
                          </a:solidFill>
                          <a:effectLst/>
                          <a:latin typeface="Calibri" panose="020F0502020204030204" pitchFamily="34" charset="0"/>
                        </a:rPr>
                        <a:t>AppPkgName</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smtClean="0">
                          <a:solidFill>
                            <a:srgbClr val="000000"/>
                          </a:solidFill>
                          <a:effectLst/>
                          <a:latin typeface="Calibri" panose="020F0502020204030204" pitchFamily="34" charset="0"/>
                        </a:rPr>
                        <a:t>Cluster Assignment</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err="1">
                          <a:solidFill>
                            <a:srgbClr val="000000"/>
                          </a:solidFill>
                          <a:effectLst/>
                          <a:latin typeface="Calibri" panose="020F0502020204030204" pitchFamily="34" charset="0"/>
                        </a:rPr>
                        <a:t>AppCategory</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com.google.android.apps.walletnfcrel</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31</a:t>
                      </a: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Finance</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com.infonow.bofa</a:t>
                      </a:r>
                    </a:p>
                  </a:txBody>
                  <a:tcPr marL="9525" marR="9525" marT="9525" marB="0" anchor="b">
                    <a:solidFill>
                      <a:srgbClr val="92D050"/>
                    </a:solidFill>
                  </a:tcPr>
                </a:tc>
                <a:tc>
                  <a:txBody>
                    <a:bodyPr/>
                    <a:lstStyle/>
                    <a:p>
                      <a:pPr algn="r" fontAlgn="b"/>
                      <a:r>
                        <a:rPr lang="en-US" sz="1800" b="0" i="0" u="none" strike="noStrike">
                          <a:solidFill>
                            <a:srgbClr val="000000"/>
                          </a:solidFill>
                          <a:effectLst/>
                          <a:latin typeface="Calibri" panose="020F0502020204030204" pitchFamily="34" charset="0"/>
                        </a:rPr>
                        <a:t>31</a:t>
                      </a: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Finance</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com.paypal.android.p2pmobile</a:t>
                      </a:r>
                    </a:p>
                  </a:txBody>
                  <a:tcPr marL="9525" marR="9525" marT="9525" marB="0" anchor="b">
                    <a:solidFill>
                      <a:srgbClr val="92D050"/>
                    </a:solidFill>
                  </a:tcPr>
                </a:tc>
                <a:tc>
                  <a:txBody>
                    <a:bodyPr/>
                    <a:lstStyle/>
                    <a:p>
                      <a:pPr algn="r" fontAlgn="b"/>
                      <a:r>
                        <a:rPr lang="en-US" sz="1800" b="0" i="0" u="none" strike="noStrike">
                          <a:solidFill>
                            <a:srgbClr val="000000"/>
                          </a:solidFill>
                          <a:effectLst/>
                          <a:latin typeface="Calibri" panose="020F0502020204030204" pitchFamily="34" charset="0"/>
                        </a:rPr>
                        <a:t>31</a:t>
                      </a:r>
                    </a:p>
                  </a:txBody>
                  <a:tcPr marL="9525" marR="9525" marT="9525" marB="0" anchor="b">
                    <a:solidFill>
                      <a:srgbClr val="92D050"/>
                    </a:solidFill>
                  </a:tcPr>
                </a:tc>
                <a:tc>
                  <a:txBody>
                    <a:bodyPr/>
                    <a:lstStyle/>
                    <a:p>
                      <a:pPr algn="l" fontAlgn="b"/>
                      <a:r>
                        <a:rPr lang="en-US" sz="1800" b="0" i="0" u="none" strike="noStrike" dirty="0">
                          <a:solidFill>
                            <a:srgbClr val="000000"/>
                          </a:solidFill>
                          <a:effectLst/>
                          <a:latin typeface="Calibri" panose="020F0502020204030204" pitchFamily="34" charset="0"/>
                        </a:rPr>
                        <a:t>Finance</a:t>
                      </a:r>
                    </a:p>
                  </a:txBody>
                  <a:tcPr marL="9525" marR="9525" marT="9525" marB="0" anchor="b">
                    <a:solidFill>
                      <a:srgbClr val="92D050"/>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com.geico.mobile</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r" fontAlgn="b"/>
                      <a:r>
                        <a:rPr lang="en-US" sz="1800" b="0" i="0" u="none" strike="noStrike">
                          <a:solidFill>
                            <a:srgbClr val="000000"/>
                          </a:solidFill>
                          <a:effectLst/>
                          <a:latin typeface="Calibri" panose="020F0502020204030204" pitchFamily="34" charset="0"/>
                        </a:rPr>
                        <a:t>32</a:t>
                      </a:r>
                    </a:p>
                  </a:txBody>
                  <a:tcPr marL="9525" marR="9525" marT="9525" marB="0" anchor="b">
                    <a:solidFill>
                      <a:schemeClr val="accent5">
                        <a:lumMod val="40000"/>
                        <a:lumOff val="60000"/>
                      </a:schemeClr>
                    </a:solidFill>
                  </a:tcPr>
                </a:tc>
                <a:tc>
                  <a:txBody>
                    <a:bodyPr/>
                    <a:lstStyle/>
                    <a:p>
                      <a:pPr algn="l" fontAlgn="b"/>
                      <a:r>
                        <a:rPr lang="en-US" sz="1800" b="0" i="0" u="none" strike="noStrike" dirty="0">
                          <a:solidFill>
                            <a:srgbClr val="000000"/>
                          </a:solidFill>
                          <a:effectLst/>
                          <a:latin typeface="Calibri" panose="020F0502020204030204" pitchFamily="34" charset="0"/>
                        </a:rPr>
                        <a:t>Finance</a:t>
                      </a:r>
                    </a:p>
                  </a:txBody>
                  <a:tcPr marL="9525" marR="9525" marT="9525" marB="0" anchor="b">
                    <a:solidFill>
                      <a:schemeClr val="accent5">
                        <a:lumMod val="40000"/>
                        <a:lumOff val="60000"/>
                      </a:schemeClr>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com.creditkarma.mobile</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r" fontAlgn="b"/>
                      <a:r>
                        <a:rPr lang="en-US" sz="1800" b="0" i="0" u="none" strike="noStrike">
                          <a:solidFill>
                            <a:srgbClr val="000000"/>
                          </a:solidFill>
                          <a:effectLst/>
                          <a:latin typeface="Calibri" panose="020F0502020204030204" pitchFamily="34" charset="0"/>
                        </a:rPr>
                        <a:t>57</a:t>
                      </a:r>
                    </a:p>
                  </a:txBody>
                  <a:tcPr marL="9525" marR="9525" marT="9525" marB="0" anchor="b">
                    <a:solidFill>
                      <a:schemeClr val="accent2">
                        <a:lumMod val="40000"/>
                        <a:lumOff val="60000"/>
                      </a:schemeClr>
                    </a:solidFill>
                  </a:tcPr>
                </a:tc>
                <a:tc>
                  <a:txBody>
                    <a:bodyPr/>
                    <a:lstStyle/>
                    <a:p>
                      <a:pPr algn="l" fontAlgn="b"/>
                      <a:r>
                        <a:rPr lang="en-US" sz="1800" b="0" i="0" u="none" strike="noStrike" dirty="0">
                          <a:solidFill>
                            <a:srgbClr val="000000"/>
                          </a:solidFill>
                          <a:effectLst/>
                          <a:latin typeface="Calibri" panose="020F0502020204030204" pitchFamily="34" charset="0"/>
                        </a:rPr>
                        <a:t>Finance</a:t>
                      </a:r>
                    </a:p>
                  </a:txBody>
                  <a:tcPr marL="9525" marR="9525" marT="9525" marB="0" anchor="b">
                    <a:solidFill>
                      <a:schemeClr val="accent2">
                        <a:lumMod val="40000"/>
                        <a:lumOff val="60000"/>
                      </a:schemeClr>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com.acorns.android</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3">
                        <a:lumMod val="20000"/>
                        <a:lumOff val="80000"/>
                      </a:schemeClr>
                    </a:solidFill>
                  </a:tcPr>
                </a:tc>
                <a:tc>
                  <a:txBody>
                    <a:bodyPr/>
                    <a:lstStyle/>
                    <a:p>
                      <a:pPr algn="r" fontAlgn="b"/>
                      <a:r>
                        <a:rPr lang="en-US" sz="1800" b="0" i="0" u="none" strike="noStrike">
                          <a:solidFill>
                            <a:srgbClr val="000000"/>
                          </a:solidFill>
                          <a:effectLst/>
                          <a:latin typeface="Calibri" panose="020F0502020204030204" pitchFamily="34" charset="0"/>
                        </a:rPr>
                        <a:t>58</a:t>
                      </a:r>
                    </a:p>
                  </a:txBody>
                  <a:tcPr marL="9525" marR="9525" marT="9525" marB="0" anchor="b">
                    <a:solidFill>
                      <a:schemeClr val="accent3">
                        <a:lumMod val="20000"/>
                        <a:lumOff val="80000"/>
                      </a:schemeClr>
                    </a:solidFill>
                  </a:tcPr>
                </a:tc>
                <a:tc>
                  <a:txBody>
                    <a:bodyPr/>
                    <a:lstStyle/>
                    <a:p>
                      <a:pPr algn="l" fontAlgn="b"/>
                      <a:r>
                        <a:rPr lang="en-US" sz="1800" b="0" i="0" u="none" strike="noStrike">
                          <a:solidFill>
                            <a:srgbClr val="000000"/>
                          </a:solidFill>
                          <a:effectLst/>
                          <a:latin typeface="Calibri" panose="020F0502020204030204" pitchFamily="34" charset="0"/>
                        </a:rPr>
                        <a:t>Finance</a:t>
                      </a:r>
                    </a:p>
                  </a:txBody>
                  <a:tcPr marL="9525" marR="9525" marT="9525" marB="0" anchor="b">
                    <a:solidFill>
                      <a:schemeClr val="accent3">
                        <a:lumMod val="20000"/>
                        <a:lumOff val="80000"/>
                      </a:schemeClr>
                    </a:solidFill>
                  </a:tcPr>
                </a:tc>
              </a:tr>
              <a:tr h="281765">
                <a:tc>
                  <a:txBody>
                    <a:bodyPr/>
                    <a:lstStyle/>
                    <a:p>
                      <a:pPr algn="l" fontAlgn="b"/>
                      <a:r>
                        <a:rPr lang="en-US" sz="1800" b="0" i="0" u="none" strike="noStrike">
                          <a:solidFill>
                            <a:srgbClr val="000000"/>
                          </a:solidFill>
                          <a:effectLst/>
                          <a:latin typeface="Calibri" panose="020F0502020204030204" pitchFamily="34" charset="0"/>
                        </a:rPr>
                        <a:t>com.chase.sig.android</a:t>
                      </a:r>
                    </a:p>
                  </a:txBody>
                  <a:tcPr marL="9525" marR="9525" marT="9525" marB="0" anchor="b">
                    <a:solidFill>
                      <a:schemeClr val="accent3">
                        <a:lumMod val="20000"/>
                        <a:lumOff val="80000"/>
                      </a:schemeClr>
                    </a:solidFill>
                  </a:tcPr>
                </a:tc>
                <a:tc>
                  <a:txBody>
                    <a:bodyPr/>
                    <a:lstStyle/>
                    <a:p>
                      <a:pPr algn="r" fontAlgn="b"/>
                      <a:r>
                        <a:rPr lang="en-US" sz="1800" b="0" i="0" u="none" strike="noStrike">
                          <a:solidFill>
                            <a:srgbClr val="000000"/>
                          </a:solidFill>
                          <a:effectLst/>
                          <a:latin typeface="Calibri" panose="020F0502020204030204" pitchFamily="34" charset="0"/>
                        </a:rPr>
                        <a:t>58</a:t>
                      </a:r>
                    </a:p>
                  </a:txBody>
                  <a:tcPr marL="9525" marR="9525" marT="9525" marB="0" anchor="b">
                    <a:solidFill>
                      <a:schemeClr val="accent3">
                        <a:lumMod val="20000"/>
                        <a:lumOff val="80000"/>
                      </a:schemeClr>
                    </a:solidFill>
                  </a:tcPr>
                </a:tc>
                <a:tc>
                  <a:txBody>
                    <a:bodyPr/>
                    <a:lstStyle/>
                    <a:p>
                      <a:pPr algn="l" fontAlgn="b"/>
                      <a:r>
                        <a:rPr lang="en-US" sz="1800" b="0" i="0" u="none" strike="noStrike">
                          <a:solidFill>
                            <a:srgbClr val="000000"/>
                          </a:solidFill>
                          <a:effectLst/>
                          <a:latin typeface="Calibri" panose="020F0502020204030204" pitchFamily="34" charset="0"/>
                        </a:rPr>
                        <a:t>Finance</a:t>
                      </a:r>
                    </a:p>
                  </a:txBody>
                  <a:tcPr marL="9525" marR="9525" marT="9525" marB="0" anchor="b">
                    <a:solidFill>
                      <a:schemeClr val="accent3">
                        <a:lumMod val="20000"/>
                        <a:lumOff val="80000"/>
                      </a:schemeClr>
                    </a:solidFill>
                  </a:tcPr>
                </a:tc>
              </a:tr>
              <a:tr h="281765">
                <a:tc>
                  <a:txBody>
                    <a:bodyPr/>
                    <a:lstStyle/>
                    <a:p>
                      <a:pPr algn="l" fontAlgn="b"/>
                      <a:r>
                        <a:rPr lang="en-US" sz="1800" b="0" i="0" u="none" strike="noStrike">
                          <a:solidFill>
                            <a:srgbClr val="000000"/>
                          </a:solidFill>
                          <a:effectLst/>
                          <a:latin typeface="Calibri" panose="020F0502020204030204" pitchFamily="34" charset="0"/>
                        </a:rPr>
                        <a:t>com.venmo</a:t>
                      </a:r>
                    </a:p>
                  </a:txBody>
                  <a:tcPr marL="9525" marR="9525" marT="9525" marB="0" anchor="b">
                    <a:solidFill>
                      <a:schemeClr val="accent3">
                        <a:lumMod val="20000"/>
                        <a:lumOff val="80000"/>
                      </a:schemeClr>
                    </a:solidFill>
                  </a:tcPr>
                </a:tc>
                <a:tc>
                  <a:txBody>
                    <a:bodyPr/>
                    <a:lstStyle/>
                    <a:p>
                      <a:pPr algn="r" fontAlgn="b"/>
                      <a:r>
                        <a:rPr lang="en-US" sz="1800" b="0" i="0" u="none" strike="noStrike">
                          <a:solidFill>
                            <a:srgbClr val="000000"/>
                          </a:solidFill>
                          <a:effectLst/>
                          <a:latin typeface="Calibri" panose="020F0502020204030204" pitchFamily="34" charset="0"/>
                        </a:rPr>
                        <a:t>58</a:t>
                      </a:r>
                    </a:p>
                  </a:txBody>
                  <a:tcPr marL="9525" marR="9525" marT="9525" marB="0" anchor="b">
                    <a:solidFill>
                      <a:schemeClr val="accent3">
                        <a:lumMod val="20000"/>
                        <a:lumOff val="80000"/>
                      </a:schemeClr>
                    </a:solidFill>
                  </a:tcPr>
                </a:tc>
                <a:tc>
                  <a:txBody>
                    <a:bodyPr/>
                    <a:lstStyle/>
                    <a:p>
                      <a:pPr algn="l" fontAlgn="b"/>
                      <a:r>
                        <a:rPr lang="en-US" sz="1800" b="0" i="0" u="none" strike="noStrike">
                          <a:solidFill>
                            <a:srgbClr val="000000"/>
                          </a:solidFill>
                          <a:effectLst/>
                          <a:latin typeface="Calibri" panose="020F0502020204030204" pitchFamily="34" charset="0"/>
                        </a:rPr>
                        <a:t>Finance</a:t>
                      </a:r>
                    </a:p>
                  </a:txBody>
                  <a:tcPr marL="9525" marR="9525" marT="9525" marB="0" anchor="b">
                    <a:solidFill>
                      <a:schemeClr val="accent3">
                        <a:lumMod val="20000"/>
                        <a:lumOff val="80000"/>
                      </a:schemeClr>
                    </a:solidFill>
                  </a:tcPr>
                </a:tc>
              </a:tr>
              <a:tr h="281765">
                <a:tc>
                  <a:txBody>
                    <a:bodyPr/>
                    <a:lstStyle/>
                    <a:p>
                      <a:pPr algn="l" fontAlgn="b"/>
                      <a:r>
                        <a:rPr lang="en-US" sz="1800" b="0" i="0" u="none" strike="noStrike">
                          <a:solidFill>
                            <a:srgbClr val="000000"/>
                          </a:solidFill>
                          <a:effectLst/>
                          <a:latin typeface="Calibri" panose="020F0502020204030204" pitchFamily="34" charset="0"/>
                        </a:rPr>
                        <a:t>com.wf.wellsfargomobile</a:t>
                      </a:r>
                    </a:p>
                  </a:txBody>
                  <a:tcPr marL="9525" marR="9525" marT="9525" marB="0" anchor="b">
                    <a:solidFill>
                      <a:schemeClr val="accent3">
                        <a:lumMod val="20000"/>
                        <a:lumOff val="80000"/>
                      </a:schemeClr>
                    </a:solidFill>
                  </a:tcPr>
                </a:tc>
                <a:tc>
                  <a:txBody>
                    <a:bodyPr/>
                    <a:lstStyle/>
                    <a:p>
                      <a:pPr algn="r" fontAlgn="b"/>
                      <a:r>
                        <a:rPr lang="en-US" sz="1800" b="0" i="0" u="none" strike="noStrike">
                          <a:solidFill>
                            <a:srgbClr val="000000"/>
                          </a:solidFill>
                          <a:effectLst/>
                          <a:latin typeface="Calibri" panose="020F0502020204030204" pitchFamily="34" charset="0"/>
                        </a:rPr>
                        <a:t>58</a:t>
                      </a:r>
                    </a:p>
                  </a:txBody>
                  <a:tcPr marL="9525" marR="9525" marT="9525" marB="0" anchor="b">
                    <a:solidFill>
                      <a:schemeClr val="accent3">
                        <a:lumMod val="20000"/>
                        <a:lumOff val="80000"/>
                      </a:schemeClr>
                    </a:solidFill>
                  </a:tcPr>
                </a:tc>
                <a:tc>
                  <a:txBody>
                    <a:bodyPr/>
                    <a:lstStyle/>
                    <a:p>
                      <a:pPr algn="l" fontAlgn="b"/>
                      <a:r>
                        <a:rPr lang="en-US" sz="1800" b="0" i="0" u="none" strike="noStrike" dirty="0">
                          <a:solidFill>
                            <a:srgbClr val="000000"/>
                          </a:solidFill>
                          <a:effectLst/>
                          <a:latin typeface="Calibri" panose="020F0502020204030204" pitchFamily="34" charset="0"/>
                        </a:rPr>
                        <a:t>Finance</a:t>
                      </a:r>
                    </a:p>
                  </a:txBody>
                  <a:tcPr marL="9525" marR="9525" marT="9525" marB="0" anchor="b">
                    <a:solidFill>
                      <a:schemeClr val="accent3">
                        <a:lumMod val="20000"/>
                        <a:lumOff val="80000"/>
                      </a:schemeClr>
                    </a:solidFill>
                  </a:tcPr>
                </a:tc>
              </a:tr>
            </a:tbl>
          </a:graphicData>
        </a:graphic>
      </p:graphicFrame>
    </p:spTree>
    <p:extLst>
      <p:ext uri="{BB962C8B-B14F-4D97-AF65-F5344CB8AC3E}">
        <p14:creationId xmlns:p14="http://schemas.microsoft.com/office/powerpoint/2010/main" val="2076143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Apps seem like the best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4558784"/>
              </p:ext>
            </p:extLst>
          </p:nvPr>
        </p:nvGraphicFramePr>
        <p:xfrm>
          <a:off x="1213804" y="1737360"/>
          <a:ext cx="9941875" cy="3122295"/>
        </p:xfrm>
        <a:graphic>
          <a:graphicData uri="http://schemas.openxmlformats.org/drawingml/2006/table">
            <a:tbl>
              <a:tblPr>
                <a:tableStyleId>{5C22544A-7EE6-4342-B048-85BDC9FD1C3A}</a:tableStyleId>
              </a:tblPr>
              <a:tblGrid>
                <a:gridCol w="5526861"/>
                <a:gridCol w="1977651"/>
                <a:gridCol w="2437363"/>
              </a:tblGrid>
              <a:tr h="281765">
                <a:tc>
                  <a:txBody>
                    <a:bodyPr/>
                    <a:lstStyle/>
                    <a:p>
                      <a:pPr algn="l" fontAlgn="b"/>
                      <a:r>
                        <a:rPr lang="en-US" sz="1800" b="1" i="0" u="none" strike="noStrike" dirty="0" err="1">
                          <a:solidFill>
                            <a:srgbClr val="000000"/>
                          </a:solidFill>
                          <a:effectLst/>
                          <a:latin typeface="Calibri" panose="020F0502020204030204" pitchFamily="34" charset="0"/>
                        </a:rPr>
                        <a:t>AppPkgName</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smtClean="0">
                          <a:solidFill>
                            <a:srgbClr val="000000"/>
                          </a:solidFill>
                          <a:effectLst/>
                          <a:latin typeface="Calibri" panose="020F0502020204030204" pitchFamily="34" charset="0"/>
                        </a:rPr>
                        <a:t>Cluster Assignment</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err="1">
                          <a:solidFill>
                            <a:srgbClr val="000000"/>
                          </a:solidFill>
                          <a:effectLst/>
                          <a:latin typeface="Calibri" panose="020F0502020204030204" pitchFamily="34" charset="0"/>
                        </a:rPr>
                        <a:t>AppCategory</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com.aviary.android.feather.plugins.borders.free</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5</a:t>
                      </a: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Libraries &amp; Demo</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com.aviary.android.feather.plugins.filters.original</a:t>
                      </a:r>
                    </a:p>
                  </a:txBody>
                  <a:tcPr marL="9525" marR="9525" marT="9525" marB="0" anchor="b">
                    <a:solidFill>
                      <a:srgbClr val="92D050"/>
                    </a:solidFill>
                  </a:tcPr>
                </a:tc>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Libraries &amp; Demo</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com.aviary.android.feather.plugins.stickers.free_stickers</a:t>
                      </a:r>
                    </a:p>
                  </a:txBody>
                  <a:tcPr marL="9525" marR="9525" marT="9525" marB="0" anchor="b">
                    <a:solidFill>
                      <a:srgbClr val="92D050"/>
                    </a:solidFill>
                  </a:tcPr>
                </a:tc>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Libraries &amp; Demo</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com.estrongs.chromecast</a:t>
                      </a:r>
                    </a:p>
                  </a:txBody>
                  <a:tcPr marL="9525" marR="9525" marT="9525" marB="0" anchor="b">
                    <a:solidFill>
                      <a:srgbClr val="92D050"/>
                    </a:solidFill>
                  </a:tcPr>
                </a:tc>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Libraries &amp; Demo</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com.foxfi.addon</a:t>
                      </a:r>
                    </a:p>
                  </a:txBody>
                  <a:tcPr marL="9525" marR="9525" marT="9525" marB="0" anchor="b">
                    <a:solidFill>
                      <a:srgbClr val="92D050"/>
                    </a:solidFill>
                  </a:tcPr>
                </a:tc>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Libraries &amp; Demo</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com.mxtech.ffmpeg.v7_neon</a:t>
                      </a:r>
                    </a:p>
                  </a:txBody>
                  <a:tcPr marL="9525" marR="9525" marT="9525" marB="0" anchor="b">
                    <a:solidFill>
                      <a:srgbClr val="92D050"/>
                    </a:solidFill>
                  </a:tcPr>
                </a:tc>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Libraries &amp; Demo</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com.mxtech.ffmpeg.v7_vfpv3d16</a:t>
                      </a:r>
                    </a:p>
                  </a:txBody>
                  <a:tcPr marL="9525" marR="9525" marT="9525" marB="0" anchor="b">
                    <a:solidFill>
                      <a:srgbClr val="92D050"/>
                    </a:solidFill>
                  </a:tcPr>
                </a:tc>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b">
                    <a:solidFill>
                      <a:srgbClr val="92D050"/>
                    </a:solidFill>
                  </a:tcPr>
                </a:tc>
                <a:tc>
                  <a:txBody>
                    <a:bodyPr/>
                    <a:lstStyle/>
                    <a:p>
                      <a:pPr algn="l" fontAlgn="b"/>
                      <a:r>
                        <a:rPr lang="en-US" sz="1800" b="0" i="0" u="none" strike="noStrike" dirty="0">
                          <a:solidFill>
                            <a:srgbClr val="000000"/>
                          </a:solidFill>
                          <a:effectLst/>
                          <a:latin typeface="Calibri" panose="020F0502020204030204" pitchFamily="34" charset="0"/>
                        </a:rPr>
                        <a:t>Libraries &amp; Demo</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com.google.samples.apps.cardboarddemo</a:t>
                      </a:r>
                    </a:p>
                  </a:txBody>
                  <a:tcPr marL="9525" marR="9525" marT="9525" marB="0" anchor="b">
                    <a:solidFill>
                      <a:schemeClr val="accent3">
                        <a:lumMod val="20000"/>
                        <a:lumOff val="80000"/>
                      </a:schemeClr>
                    </a:solidFill>
                  </a:tcPr>
                </a:tc>
                <a:tc>
                  <a:txBody>
                    <a:bodyPr/>
                    <a:lstStyle/>
                    <a:p>
                      <a:pPr algn="r" fontAlgn="b"/>
                      <a:r>
                        <a:rPr lang="en-US" sz="1800" b="0" i="0" u="none" strike="noStrike">
                          <a:solidFill>
                            <a:srgbClr val="000000"/>
                          </a:solidFill>
                          <a:effectLst/>
                          <a:latin typeface="Calibri" panose="020F0502020204030204" pitchFamily="34" charset="0"/>
                        </a:rPr>
                        <a:t>27</a:t>
                      </a:r>
                    </a:p>
                  </a:txBody>
                  <a:tcPr marL="9525" marR="9525" marT="9525" marB="0" anchor="b">
                    <a:solidFill>
                      <a:schemeClr val="accent3">
                        <a:lumMod val="20000"/>
                        <a:lumOff val="80000"/>
                      </a:schemeClr>
                    </a:solidFill>
                  </a:tcPr>
                </a:tc>
                <a:tc>
                  <a:txBody>
                    <a:bodyPr/>
                    <a:lstStyle/>
                    <a:p>
                      <a:pPr algn="l" fontAlgn="b"/>
                      <a:r>
                        <a:rPr lang="en-US" sz="1800" b="0" i="0" u="none" strike="noStrike">
                          <a:solidFill>
                            <a:srgbClr val="000000"/>
                          </a:solidFill>
                          <a:effectLst/>
                          <a:latin typeface="Calibri" panose="020F0502020204030204" pitchFamily="34" charset="0"/>
                        </a:rPr>
                        <a:t>Libraries &amp; Demo</a:t>
                      </a:r>
                    </a:p>
                  </a:txBody>
                  <a:tcPr marL="9525" marR="9525" marT="9525" marB="0" anchor="b">
                    <a:solidFill>
                      <a:schemeClr val="accent3">
                        <a:lumMod val="20000"/>
                        <a:lumOff val="80000"/>
                      </a:schemeClr>
                    </a:solidFill>
                  </a:tcPr>
                </a:tc>
              </a:tr>
              <a:tr h="281765">
                <a:tc>
                  <a:txBody>
                    <a:bodyPr/>
                    <a:lstStyle/>
                    <a:p>
                      <a:pPr algn="l" fontAlgn="b"/>
                      <a:r>
                        <a:rPr lang="en-US" sz="1800" b="0" i="0" u="none" strike="noStrike">
                          <a:solidFill>
                            <a:srgbClr val="000000"/>
                          </a:solidFill>
                          <a:effectLst/>
                          <a:latin typeface="Calibri" panose="020F0502020204030204" pitchFamily="34" charset="0"/>
                        </a:rPr>
                        <a:t>com.google.vr.cardboard.apps.designlab</a:t>
                      </a:r>
                    </a:p>
                  </a:txBody>
                  <a:tcPr marL="9525" marR="9525" marT="9525" marB="0" anchor="b">
                    <a:solidFill>
                      <a:schemeClr val="accent3">
                        <a:lumMod val="20000"/>
                        <a:lumOff val="80000"/>
                      </a:schemeClr>
                    </a:solidFill>
                  </a:tcPr>
                </a:tc>
                <a:tc>
                  <a:txBody>
                    <a:bodyPr/>
                    <a:lstStyle/>
                    <a:p>
                      <a:pPr algn="r" fontAlgn="b"/>
                      <a:r>
                        <a:rPr lang="en-US" sz="1800" b="0" i="0" u="none" strike="noStrike">
                          <a:solidFill>
                            <a:srgbClr val="000000"/>
                          </a:solidFill>
                          <a:effectLst/>
                          <a:latin typeface="Calibri" panose="020F0502020204030204" pitchFamily="34" charset="0"/>
                        </a:rPr>
                        <a:t>27</a:t>
                      </a:r>
                    </a:p>
                  </a:txBody>
                  <a:tcPr marL="9525" marR="9525" marT="9525" marB="0" anchor="b">
                    <a:solidFill>
                      <a:schemeClr val="accent3">
                        <a:lumMod val="20000"/>
                        <a:lumOff val="80000"/>
                      </a:schemeClr>
                    </a:solidFill>
                  </a:tcPr>
                </a:tc>
                <a:tc>
                  <a:txBody>
                    <a:bodyPr/>
                    <a:lstStyle/>
                    <a:p>
                      <a:pPr algn="l" fontAlgn="b"/>
                      <a:r>
                        <a:rPr lang="en-US" sz="1800" b="0" i="0" u="none" strike="noStrike">
                          <a:solidFill>
                            <a:srgbClr val="000000"/>
                          </a:solidFill>
                          <a:effectLst/>
                          <a:latin typeface="Calibri" panose="020F0502020204030204" pitchFamily="34" charset="0"/>
                        </a:rPr>
                        <a:t>Libraries &amp; Demo</a:t>
                      </a:r>
                    </a:p>
                  </a:txBody>
                  <a:tcPr marL="9525" marR="9525" marT="9525" marB="0" anchor="b">
                    <a:solidFill>
                      <a:schemeClr val="accent3">
                        <a:lumMod val="20000"/>
                        <a:lumOff val="80000"/>
                      </a:schemeClr>
                    </a:solidFill>
                  </a:tcPr>
                </a:tc>
              </a:tr>
              <a:tr h="281765">
                <a:tc>
                  <a:txBody>
                    <a:bodyPr/>
                    <a:lstStyle/>
                    <a:p>
                      <a:pPr algn="l" fontAlgn="b"/>
                      <a:r>
                        <a:rPr lang="en-US" sz="1800" b="0" i="0" u="none" strike="noStrike">
                          <a:solidFill>
                            <a:srgbClr val="000000"/>
                          </a:solidFill>
                          <a:effectLst/>
                          <a:latin typeface="Calibri" panose="020F0502020204030204" pitchFamily="34" charset="0"/>
                        </a:rPr>
                        <a:t>com.ivona.tts</a:t>
                      </a:r>
                    </a:p>
                  </a:txBody>
                  <a:tcPr marL="9525" marR="9525" marT="9525" marB="0" anchor="b">
                    <a:solidFill>
                      <a:schemeClr val="accent3"/>
                    </a:solidFill>
                  </a:tcPr>
                </a:tc>
                <a:tc>
                  <a:txBody>
                    <a:bodyPr/>
                    <a:lstStyle/>
                    <a:p>
                      <a:pPr algn="r" fontAlgn="b"/>
                      <a:r>
                        <a:rPr lang="en-US" sz="1800" b="0" i="0" u="none" strike="noStrike">
                          <a:solidFill>
                            <a:srgbClr val="000000"/>
                          </a:solidFill>
                          <a:effectLst/>
                          <a:latin typeface="Calibri" panose="020F0502020204030204" pitchFamily="34" charset="0"/>
                        </a:rPr>
                        <a:t>65</a:t>
                      </a:r>
                    </a:p>
                  </a:txBody>
                  <a:tcPr marL="9525" marR="9525" marT="9525" marB="0" anchor="b">
                    <a:solidFill>
                      <a:schemeClr val="accent3"/>
                    </a:solidFill>
                  </a:tcPr>
                </a:tc>
                <a:tc>
                  <a:txBody>
                    <a:bodyPr/>
                    <a:lstStyle/>
                    <a:p>
                      <a:pPr algn="l" fontAlgn="b"/>
                      <a:r>
                        <a:rPr lang="en-US" sz="1800" b="0" i="0" u="none" strike="noStrike" dirty="0">
                          <a:solidFill>
                            <a:srgbClr val="000000"/>
                          </a:solidFill>
                          <a:effectLst/>
                          <a:latin typeface="Calibri" panose="020F0502020204030204" pitchFamily="34" charset="0"/>
                        </a:rPr>
                        <a:t>Libraries &amp; Demo</a:t>
                      </a:r>
                    </a:p>
                  </a:txBody>
                  <a:tcPr marL="9525" marR="9525" marT="9525" marB="0" anchor="b">
                    <a:solidFill>
                      <a:schemeClr val="accent3"/>
                    </a:solidFill>
                  </a:tcPr>
                </a:tc>
              </a:tr>
            </a:tbl>
          </a:graphicData>
        </a:graphic>
      </p:graphicFrame>
    </p:spTree>
    <p:extLst>
      <p:ext uri="{BB962C8B-B14F-4D97-AF65-F5344CB8AC3E}">
        <p14:creationId xmlns:p14="http://schemas.microsoft.com/office/powerpoint/2010/main" val="631584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see in cluster 5?</a:t>
            </a:r>
            <a:endParaRPr lang="en-US" dirty="0"/>
          </a:p>
        </p:txBody>
      </p:sp>
      <p:sp>
        <p:nvSpPr>
          <p:cNvPr id="3" name="Content Placeholder 2"/>
          <p:cNvSpPr>
            <a:spLocks noGrp="1"/>
          </p:cNvSpPr>
          <p:nvPr>
            <p:ph idx="1"/>
          </p:nvPr>
        </p:nvSpPr>
        <p:spPr/>
        <p:txBody>
          <a:bodyPr>
            <a:noAutofit/>
          </a:bodyPr>
          <a:lstStyle/>
          <a:p>
            <a:pPr>
              <a:lnSpc>
                <a:spcPct val="100000"/>
              </a:lnSpc>
              <a:spcBef>
                <a:spcPts val="0"/>
              </a:spcBef>
              <a:spcAft>
                <a:spcPts val="0"/>
              </a:spcAft>
            </a:pPr>
            <a:r>
              <a:rPr lang="en-US" dirty="0"/>
              <a:t>read phone status and </a:t>
            </a:r>
            <a:r>
              <a:rPr lang="en-US" dirty="0" smtClean="0"/>
              <a:t>identity, full </a:t>
            </a:r>
            <a:r>
              <a:rPr lang="en-US" dirty="0"/>
              <a:t>network access</a:t>
            </a:r>
          </a:p>
          <a:p>
            <a:pPr>
              <a:lnSpc>
                <a:spcPct val="100000"/>
              </a:lnSpc>
              <a:spcBef>
                <a:spcPts val="0"/>
              </a:spcBef>
              <a:spcAft>
                <a:spcPts val="0"/>
              </a:spcAft>
            </a:pPr>
            <a:endParaRPr lang="en-US" dirty="0"/>
          </a:p>
          <a:p>
            <a:pPr>
              <a:lnSpc>
                <a:spcPct val="100000"/>
              </a:lnSpc>
              <a:spcBef>
                <a:spcPts val="0"/>
              </a:spcBef>
              <a:spcAft>
                <a:spcPts val="0"/>
              </a:spcAft>
            </a:pPr>
            <a:r>
              <a:rPr lang="en-US" dirty="0"/>
              <a:t>read sensitive log </a:t>
            </a:r>
            <a:r>
              <a:rPr lang="en-US" dirty="0" smtClean="0"/>
              <a:t>data, full </a:t>
            </a:r>
            <a:r>
              <a:rPr lang="en-US" dirty="0"/>
              <a:t>network access</a:t>
            </a:r>
          </a:p>
          <a:p>
            <a:pPr>
              <a:lnSpc>
                <a:spcPct val="100000"/>
              </a:lnSpc>
              <a:spcBef>
                <a:spcPts val="0"/>
              </a:spcBef>
              <a:spcAft>
                <a:spcPts val="0"/>
              </a:spcAft>
            </a:pPr>
            <a:endParaRPr lang="en-US" dirty="0"/>
          </a:p>
          <a:p>
            <a:pPr>
              <a:lnSpc>
                <a:spcPct val="100000"/>
              </a:lnSpc>
              <a:spcBef>
                <a:spcPts val="0"/>
              </a:spcBef>
              <a:spcAft>
                <a:spcPts val="0"/>
              </a:spcAft>
            </a:pPr>
            <a:r>
              <a:rPr lang="en-US" dirty="0"/>
              <a:t>find accounts on the </a:t>
            </a:r>
            <a:r>
              <a:rPr lang="en-US" dirty="0" smtClean="0"/>
              <a:t>device, control vibration, run </a:t>
            </a:r>
            <a:r>
              <a:rPr lang="en-US" dirty="0"/>
              <a:t>at </a:t>
            </a:r>
            <a:r>
              <a:rPr lang="en-US" dirty="0" smtClean="0"/>
              <a:t>startup, read </a:t>
            </a:r>
            <a:r>
              <a:rPr lang="en-US" dirty="0"/>
              <a:t>Google service </a:t>
            </a:r>
            <a:r>
              <a:rPr lang="en-US" dirty="0" smtClean="0"/>
              <a:t>configuration, full </a:t>
            </a:r>
            <a:r>
              <a:rPr lang="en-US" dirty="0"/>
              <a:t>network access</a:t>
            </a:r>
          </a:p>
          <a:p>
            <a:pPr>
              <a:lnSpc>
                <a:spcPct val="100000"/>
              </a:lnSpc>
              <a:spcBef>
                <a:spcPts val="0"/>
              </a:spcBef>
              <a:spcAft>
                <a:spcPts val="0"/>
              </a:spcAft>
            </a:pPr>
            <a:endParaRPr lang="en-US" dirty="0"/>
          </a:p>
          <a:p>
            <a:pPr>
              <a:lnSpc>
                <a:spcPct val="100000"/>
              </a:lnSpc>
              <a:spcBef>
                <a:spcPts val="0"/>
              </a:spcBef>
              <a:spcAft>
                <a:spcPts val="0"/>
              </a:spcAft>
            </a:pPr>
            <a:r>
              <a:rPr lang="en-US" dirty="0"/>
              <a:t>modify or delete the contents of your USB </a:t>
            </a:r>
            <a:r>
              <a:rPr lang="en-US" dirty="0" smtClean="0"/>
              <a:t>storage, read </a:t>
            </a:r>
            <a:r>
              <a:rPr lang="en-US" dirty="0"/>
              <a:t>the contents of your USB </a:t>
            </a:r>
            <a:r>
              <a:rPr lang="en-US" dirty="0" smtClean="0"/>
              <a:t>storage, Wi-Fi </a:t>
            </a:r>
            <a:r>
              <a:rPr lang="en-US" dirty="0"/>
              <a:t>connection </a:t>
            </a:r>
            <a:r>
              <a:rPr lang="en-US" dirty="0" smtClean="0"/>
              <a:t>information, view </a:t>
            </a:r>
            <a:r>
              <a:rPr lang="en-US" dirty="0"/>
              <a:t>Wi-Fi </a:t>
            </a:r>
            <a:r>
              <a:rPr lang="en-US" dirty="0" smtClean="0"/>
              <a:t>connections, Google </a:t>
            </a:r>
            <a:r>
              <a:rPr lang="en-US" dirty="0"/>
              <a:t>Play license </a:t>
            </a:r>
            <a:r>
              <a:rPr lang="en-US" dirty="0" smtClean="0"/>
              <a:t>check, full </a:t>
            </a:r>
            <a:r>
              <a:rPr lang="en-US" dirty="0"/>
              <a:t>network </a:t>
            </a:r>
            <a:r>
              <a:rPr lang="en-US" dirty="0" smtClean="0"/>
              <a:t>access, prevent </a:t>
            </a:r>
            <a:r>
              <a:rPr lang="en-US" dirty="0"/>
              <a:t>device from </a:t>
            </a:r>
            <a:r>
              <a:rPr lang="en-US" dirty="0" smtClean="0"/>
              <a:t>sleeping, view </a:t>
            </a:r>
            <a:r>
              <a:rPr lang="en-US" dirty="0"/>
              <a:t>network connections</a:t>
            </a:r>
          </a:p>
          <a:p>
            <a:pPr>
              <a:lnSpc>
                <a:spcPct val="100000"/>
              </a:lnSpc>
              <a:spcBef>
                <a:spcPts val="0"/>
              </a:spcBef>
              <a:spcAft>
                <a:spcPts val="0"/>
              </a:spcAft>
            </a:pPr>
            <a:endParaRPr lang="en-US" dirty="0"/>
          </a:p>
          <a:p>
            <a:pPr>
              <a:lnSpc>
                <a:spcPct val="100000"/>
              </a:lnSpc>
              <a:spcBef>
                <a:spcPts val="0"/>
              </a:spcBef>
              <a:spcAft>
                <a:spcPts val="0"/>
              </a:spcAft>
            </a:pPr>
            <a:r>
              <a:rPr lang="en-US" dirty="0"/>
              <a:t>precise location (GPS and network-based</a:t>
            </a:r>
            <a:r>
              <a:rPr lang="en-US" dirty="0" smtClean="0"/>
              <a:t>), draw </a:t>
            </a:r>
            <a:r>
              <a:rPr lang="en-US" dirty="0"/>
              <a:t>over other apps</a:t>
            </a:r>
          </a:p>
        </p:txBody>
      </p:sp>
    </p:spTree>
    <p:extLst>
      <p:ext uri="{BB962C8B-B14F-4D97-AF65-F5344CB8AC3E}">
        <p14:creationId xmlns:p14="http://schemas.microsoft.com/office/powerpoint/2010/main" val="2801186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stats</a:t>
            </a:r>
            <a:endParaRPr lang="en-US" dirty="0"/>
          </a:p>
        </p:txBody>
      </p:sp>
      <p:sp>
        <p:nvSpPr>
          <p:cNvPr id="3" name="Content Placeholder 2"/>
          <p:cNvSpPr>
            <a:spLocks noGrp="1"/>
          </p:cNvSpPr>
          <p:nvPr>
            <p:ph idx="1"/>
          </p:nvPr>
        </p:nvSpPr>
        <p:spPr/>
        <p:txBody>
          <a:bodyPr/>
          <a:lstStyle/>
          <a:p>
            <a:r>
              <a:rPr lang="en-US" dirty="0"/>
              <a:t>According </a:t>
            </a:r>
            <a:r>
              <a:rPr lang="en-US" dirty="0" smtClean="0"/>
              <a:t>to </a:t>
            </a:r>
            <a:r>
              <a:rPr lang="en-US" dirty="0" smtClean="0">
                <a:hlinkClick r:id="rId2"/>
              </a:rPr>
              <a:t>AppBrain</a:t>
            </a:r>
            <a:endParaRPr lang="en-US" dirty="0" smtClean="0"/>
          </a:p>
          <a:p>
            <a:pPr lvl="1"/>
            <a:r>
              <a:rPr lang="en-US" dirty="0"/>
              <a:t>Current number of Android apps in the </a:t>
            </a:r>
            <a:r>
              <a:rPr lang="en-US" dirty="0" smtClean="0"/>
              <a:t>market: </a:t>
            </a:r>
            <a:r>
              <a:rPr lang="en-US" b="1" dirty="0" smtClean="0"/>
              <a:t>1,660,965</a:t>
            </a:r>
            <a:r>
              <a:rPr lang="en-US" dirty="0" smtClean="0"/>
              <a:t> (as on August 24, 2015)</a:t>
            </a:r>
          </a:p>
          <a:p>
            <a:pPr lvl="1"/>
            <a:r>
              <a:rPr lang="en-US" dirty="0"/>
              <a:t>54 App categories including Medical and Health &amp; Fitness</a:t>
            </a:r>
          </a:p>
          <a:p>
            <a:pPr lvl="1"/>
            <a:r>
              <a:rPr lang="en-US" b="1" dirty="0" smtClean="0"/>
              <a:t>49,024</a:t>
            </a:r>
            <a:r>
              <a:rPr lang="en-US" dirty="0" smtClean="0"/>
              <a:t> Health &amp; Fitness Apps and </a:t>
            </a:r>
            <a:r>
              <a:rPr lang="en-US" b="1" dirty="0" smtClean="0"/>
              <a:t>25,034</a:t>
            </a:r>
            <a:r>
              <a:rPr lang="en-US" dirty="0" smtClean="0"/>
              <a:t> Medical Apps</a:t>
            </a:r>
          </a:p>
          <a:p>
            <a:r>
              <a:rPr lang="en-US" dirty="0" smtClean="0"/>
              <a:t>App data collected</a:t>
            </a:r>
          </a:p>
          <a:p>
            <a:pPr lvl="1"/>
            <a:r>
              <a:rPr lang="en-US" dirty="0" smtClean="0"/>
              <a:t>Total app data collected: </a:t>
            </a:r>
            <a:r>
              <a:rPr lang="en-US" b="1" dirty="0"/>
              <a:t>1,305,103</a:t>
            </a:r>
            <a:endParaRPr lang="en-US" b="1" dirty="0" smtClean="0"/>
          </a:p>
          <a:p>
            <a:pPr lvl="1"/>
            <a:r>
              <a:rPr lang="en-US" b="1" dirty="0" smtClean="0"/>
              <a:t>48,231</a:t>
            </a:r>
            <a:r>
              <a:rPr lang="en-US" dirty="0" smtClean="0"/>
              <a:t> Health &amp; Fitness Apps and </a:t>
            </a:r>
            <a:r>
              <a:rPr lang="en-US" b="1" dirty="0" smtClean="0"/>
              <a:t>23,855</a:t>
            </a:r>
            <a:r>
              <a:rPr lang="en-US" dirty="0"/>
              <a:t> </a:t>
            </a:r>
            <a:r>
              <a:rPr lang="en-US" dirty="0" smtClean="0"/>
              <a:t>Medical Apps</a:t>
            </a:r>
            <a:endParaRPr lang="en-US" dirty="0"/>
          </a:p>
          <a:p>
            <a:r>
              <a:rPr lang="en-US" dirty="0" smtClean="0"/>
              <a:t>Does not reflect app permission info</a:t>
            </a:r>
          </a:p>
          <a:p>
            <a:pPr lvl="1"/>
            <a:r>
              <a:rPr lang="en-US" dirty="0" smtClean="0"/>
              <a:t>Total number of apps whose permissions have been collected: </a:t>
            </a:r>
            <a:r>
              <a:rPr lang="en-US" b="1" dirty="0" smtClean="0"/>
              <a:t>933,480</a:t>
            </a:r>
          </a:p>
          <a:p>
            <a:pPr lvl="1"/>
            <a:r>
              <a:rPr lang="en-US" b="1" dirty="0"/>
              <a:t>26,248</a:t>
            </a:r>
            <a:r>
              <a:rPr lang="en-US" dirty="0"/>
              <a:t> </a:t>
            </a:r>
            <a:r>
              <a:rPr lang="en-US" dirty="0" smtClean="0"/>
              <a:t>Health &amp; Fitness Apps and </a:t>
            </a:r>
            <a:r>
              <a:rPr lang="en-US" b="1" dirty="0"/>
              <a:t>14,247</a:t>
            </a:r>
            <a:r>
              <a:rPr lang="en-US" dirty="0"/>
              <a:t> Medical </a:t>
            </a:r>
            <a:r>
              <a:rPr lang="en-US" dirty="0" smtClean="0"/>
              <a:t>Apps</a:t>
            </a:r>
          </a:p>
        </p:txBody>
      </p:sp>
    </p:spTree>
    <p:extLst>
      <p:ext uri="{BB962C8B-B14F-4D97-AF65-F5344CB8AC3E}">
        <p14:creationId xmlns:p14="http://schemas.microsoft.com/office/powerpoint/2010/main" val="2863405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Spectral Clustering</a:t>
            </a:r>
            <a:endParaRPr lang="en-US" dirty="0"/>
          </a:p>
        </p:txBody>
      </p:sp>
      <p:sp>
        <p:nvSpPr>
          <p:cNvPr id="3" name="Subtitle 2"/>
          <p:cNvSpPr>
            <a:spLocks noGrp="1"/>
          </p:cNvSpPr>
          <p:nvPr>
            <p:ph type="subTitle" idx="1"/>
          </p:nvPr>
        </p:nvSpPr>
        <p:spPr/>
        <p:txBody>
          <a:bodyPr/>
          <a:lstStyle/>
          <a:p>
            <a:r>
              <a:rPr lang="en-US" dirty="0" smtClean="0"/>
              <a:t>Using Weighted </a:t>
            </a:r>
            <a:r>
              <a:rPr lang="en-US" dirty="0" err="1" smtClean="0"/>
              <a:t>Jaccard</a:t>
            </a:r>
            <a:r>
              <a:rPr lang="en-US" dirty="0" smtClean="0"/>
              <a:t> Similarity Metric</a:t>
            </a:r>
            <a:endParaRPr lang="en-US" dirty="0"/>
          </a:p>
        </p:txBody>
      </p:sp>
    </p:spTree>
    <p:extLst>
      <p:ext uri="{BB962C8B-B14F-4D97-AF65-F5344CB8AC3E}">
        <p14:creationId xmlns:p14="http://schemas.microsoft.com/office/powerpoint/2010/main" val="817422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Spectral: Process</a:t>
            </a:r>
            <a:endParaRPr lang="en-US" dirty="0"/>
          </a:p>
        </p:txBody>
      </p:sp>
      <p:sp>
        <p:nvSpPr>
          <p:cNvPr id="3" name="Content Placeholder 2"/>
          <p:cNvSpPr>
            <a:spLocks noGrp="1"/>
          </p:cNvSpPr>
          <p:nvPr>
            <p:ph idx="1"/>
          </p:nvPr>
        </p:nvSpPr>
        <p:spPr>
          <a:xfrm>
            <a:off x="1097280" y="1845733"/>
            <a:ext cx="10058400" cy="4458813"/>
          </a:xfrm>
        </p:spPr>
        <p:txBody>
          <a:bodyPr>
            <a:normAutofit/>
          </a:bodyPr>
          <a:lstStyle/>
          <a:p>
            <a:r>
              <a:rPr lang="en-US" dirty="0" smtClean="0"/>
              <a:t>Step 1: Compute weights for all app permissions found using a IDF function.</a:t>
            </a:r>
          </a:p>
          <a:p>
            <a:endParaRPr lang="en-US" dirty="0" smtClean="0"/>
          </a:p>
          <a:p>
            <a:pPr marL="112713" lvl="1" indent="-112713">
              <a:buNone/>
            </a:pPr>
            <a:r>
              <a:rPr lang="en-US" sz="2000" dirty="0" smtClean="0"/>
              <a:t>	</a:t>
            </a:r>
          </a:p>
          <a:p>
            <a:pPr marL="112713" lvl="1" indent="-112713">
              <a:buNone/>
            </a:pPr>
            <a:r>
              <a:rPr lang="en-US" sz="2000" dirty="0" smtClean="0"/>
              <a:t>	Step 2: Create vector of permissions for each app.</a:t>
            </a:r>
          </a:p>
          <a:p>
            <a:pPr marL="112713" lvl="1" indent="-112713">
              <a:buNone/>
            </a:pPr>
            <a:r>
              <a:rPr lang="en-US" sz="2000" dirty="0"/>
              <a:t>	</a:t>
            </a:r>
            <a:r>
              <a:rPr lang="en-US" sz="2000" dirty="0" smtClean="0"/>
              <a:t>Step 3: For each app pair compute Weighted </a:t>
            </a:r>
            <a:r>
              <a:rPr lang="en-US" sz="2000" dirty="0" err="1" smtClean="0"/>
              <a:t>Jaccard</a:t>
            </a:r>
            <a:r>
              <a:rPr lang="en-US" sz="2000" dirty="0" smtClean="0"/>
              <a:t> Similarity metric as below:</a:t>
            </a:r>
          </a:p>
          <a:p>
            <a:pPr marL="168275" lvl="1" indent="0">
              <a:buNone/>
            </a:pPr>
            <a:endParaRPr lang="en-US" sz="2000" dirty="0" smtClean="0">
              <a:latin typeface="Cambria Math" panose="02040503050406030204" pitchFamily="18" charset="0"/>
              <a:ea typeface="Cambria Math" panose="02040503050406030204" pitchFamily="18" charset="0"/>
              <a:sym typeface="Symbol" panose="05050102010706020507" pitchFamily="18" charset="2"/>
            </a:endParaRPr>
          </a:p>
          <a:p>
            <a:pPr marL="168275" lvl="1" indent="0">
              <a:buNone/>
            </a:pPr>
            <a:endParaRPr lang="en-US" sz="2000" dirty="0">
              <a:sym typeface="Symbol" panose="05050102010706020507" pitchFamily="18" charset="2"/>
            </a:endParaRPr>
          </a:p>
          <a:p>
            <a:r>
              <a:rPr lang="en-US" dirty="0" smtClean="0"/>
              <a:t>Step 4: Use the computed similarity metric as an input the Spectral Clustering</a:t>
            </a:r>
          </a:p>
          <a:p>
            <a:pPr mar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2760846" y="3722212"/>
                <a:ext cx="6731267" cy="705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sym typeface="Symbol" panose="05050102010706020507" pitchFamily="18" charset="2"/>
                        </a:rPr>
                        <m:t>𝐽𝑆</m:t>
                      </m:r>
                      <m:d>
                        <m:dPr>
                          <m:ctrlPr>
                            <a:rPr lang="pt-BR" i="1">
                              <a:latin typeface="Cambria Math" panose="02040503050406030204" pitchFamily="18" charset="0"/>
                              <a:ea typeface="Cambria Math" panose="02040503050406030204" pitchFamily="18" charset="0"/>
                              <a:sym typeface="Symbol" panose="05050102010706020507" pitchFamily="18" charset="2"/>
                            </a:rPr>
                          </m:ctrlPr>
                        </m:dPr>
                        <m:e>
                          <m:r>
                            <a:rPr lang="pt-BR" i="1">
                              <a:latin typeface="Cambria Math" panose="02040503050406030204" pitchFamily="18" charset="0"/>
                              <a:ea typeface="Cambria Math" panose="02040503050406030204" pitchFamily="18" charset="0"/>
                              <a:sym typeface="Symbol" panose="05050102010706020507" pitchFamily="18" charset="2"/>
                            </a:rPr>
                            <m:t>𝑥</m:t>
                          </m:r>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𝑦</m:t>
                          </m:r>
                        </m:e>
                      </m:d>
                      <m:r>
                        <m:rPr>
                          <m:nor/>
                        </m:rPr>
                        <a:rPr lang="en-US" baseline="-25000" dirty="0">
                          <a:latin typeface="Cambria Math" panose="02040503050406030204" pitchFamily="18" charset="0"/>
                          <a:ea typeface="Cambria Math" panose="02040503050406030204" pitchFamily="18" charset="0"/>
                        </a:rPr>
                        <m:t>x</m:t>
                      </m:r>
                      <m:r>
                        <m:rPr>
                          <m:nor/>
                        </m:rPr>
                        <a:rPr lang="en-US" baseline="-25000" dirty="0">
                          <a:latin typeface="Cambria Math" panose="02040503050406030204" pitchFamily="18" charset="0"/>
                          <a:ea typeface="Cambria Math" panose="02040503050406030204" pitchFamily="18" charset="0"/>
                        </a:rPr>
                        <m:t>,</m:t>
                      </m:r>
                      <m:r>
                        <m:rPr>
                          <m:nor/>
                        </m:rPr>
                        <a:rPr lang="en-US" baseline="-25000" dirty="0">
                          <a:latin typeface="Cambria Math" panose="02040503050406030204" pitchFamily="18" charset="0"/>
                          <a:ea typeface="Cambria Math" panose="02040503050406030204" pitchFamily="18" charset="0"/>
                        </a:rPr>
                        <m:t>y</m:t>
                      </m:r>
                      <m:r>
                        <m:rPr>
                          <m:nor/>
                        </m:rPr>
                        <a:rPr lang="en-US" baseline="-25000" dirty="0">
                          <a:latin typeface="Cambria Math" panose="02040503050406030204" pitchFamily="18" charset="0"/>
                          <a:ea typeface="Cambria Math" panose="02040503050406030204" pitchFamily="18" charset="0"/>
                          <a:sym typeface="Symbol" panose="05050102010706020507" pitchFamily="18" charset="2"/>
                        </a:rPr>
                        <m:t></m:t>
                      </m:r>
                      <m:r>
                        <m:rPr>
                          <m:nor/>
                        </m:rPr>
                        <a:rPr lang="en-US" baseline="-25000" dirty="0">
                          <a:latin typeface="Cambria Math" panose="02040503050406030204" pitchFamily="18" charset="0"/>
                          <a:ea typeface="Cambria Math" panose="02040503050406030204" pitchFamily="18" charset="0"/>
                          <a:sym typeface="Symbol" panose="05050102010706020507" pitchFamily="18" charset="2"/>
                        </a:rPr>
                        <m:t>appset</m:t>
                      </m:r>
                      <m:r>
                        <m:rPr>
                          <m:nor/>
                        </m:rPr>
                        <a:rPr lang="en-US" baseline="-25000" dirty="0">
                          <a:latin typeface="Cambria Math" panose="02040503050406030204" pitchFamily="18" charset="0"/>
                          <a:ea typeface="Cambria Math" panose="02040503050406030204" pitchFamily="18" charset="0"/>
                          <a:sym typeface="Symbol" panose="05050102010706020507" pitchFamily="18" charset="2"/>
                        </a:rPr>
                        <m:t>,</m:t>
                      </m:r>
                      <m:r>
                        <m:rPr>
                          <m:nor/>
                        </m:rPr>
                        <a:rPr lang="en-US" baseline="-25000" dirty="0">
                          <a:latin typeface="Cambria Math" panose="02040503050406030204" pitchFamily="18" charset="0"/>
                          <a:ea typeface="Cambria Math" panose="02040503050406030204" pitchFamily="18" charset="0"/>
                          <a:sym typeface="Symbol" panose="05050102010706020507" pitchFamily="18" charset="2"/>
                        </a:rPr>
                        <m:t>x</m:t>
                      </m:r>
                      <m:r>
                        <m:rPr>
                          <m:nor/>
                        </m:rPr>
                        <a:rPr lang="en-US" baseline="-25000" dirty="0">
                          <a:latin typeface="Cambria Math" panose="02040503050406030204" pitchFamily="18" charset="0"/>
                          <a:ea typeface="Cambria Math" panose="02040503050406030204" pitchFamily="18" charset="0"/>
                          <a:sym typeface="Symbol" panose="05050102010706020507" pitchFamily="18" charset="2"/>
                        </a:rPr>
                        <m:t></m:t>
                      </m:r>
                      <m:r>
                        <m:rPr>
                          <m:nor/>
                        </m:rPr>
                        <a:rPr lang="en-US" baseline="-25000" dirty="0">
                          <a:latin typeface="Cambria Math" panose="02040503050406030204" pitchFamily="18" charset="0"/>
                          <a:ea typeface="Cambria Math" panose="02040503050406030204" pitchFamily="18" charset="0"/>
                          <a:sym typeface="Symbol" panose="05050102010706020507" pitchFamily="18" charset="2"/>
                        </a:rPr>
                        <m:t>y</m:t>
                      </m:r>
                      <m:r>
                        <a:rPr lang="pt-BR" i="1">
                          <a:latin typeface="Cambria Math" panose="02040503050406030204" pitchFamily="18" charset="0"/>
                          <a:ea typeface="Cambria Math" panose="02040503050406030204" pitchFamily="18" charset="0"/>
                          <a:sym typeface="Symbol" panose="05050102010706020507" pitchFamily="18" charset="2"/>
                        </a:rPr>
                        <m:t>=</m:t>
                      </m:r>
                      <m:f>
                        <m:fPr>
                          <m:ctrlPr>
                            <a:rPr lang="pt-BR" i="1">
                              <a:latin typeface="Cambria Math" panose="02040503050406030204" pitchFamily="18" charset="0"/>
                              <a:ea typeface="Cambria Math" panose="02040503050406030204" pitchFamily="18" charset="0"/>
                              <a:sym typeface="Symbol" panose="05050102010706020507" pitchFamily="18" charset="2"/>
                            </a:rPr>
                          </m:ctrlPr>
                        </m:fPr>
                        <m:num>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WeightOfPerm</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permSet</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x</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perSet</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y</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num>
                        <m:den>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WeightOfPerm</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permSet</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x</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perSet</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y</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2760846" y="3722212"/>
                <a:ext cx="6731267" cy="70585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672038" y="2190193"/>
                <a:ext cx="4908884" cy="705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sym typeface="Symbol" panose="05050102010706020507" pitchFamily="18" charset="2"/>
                        </a:rPr>
                        <m:t>𝑊</m:t>
                      </m:r>
                      <m:d>
                        <m:dPr>
                          <m:ctrlPr>
                            <a:rPr lang="pt-BR" i="1">
                              <a:latin typeface="Cambria Math" panose="02040503050406030204" pitchFamily="18" charset="0"/>
                              <a:ea typeface="Cambria Math" panose="02040503050406030204" pitchFamily="18" charset="0"/>
                              <a:sym typeface="Symbol" panose="05050102010706020507" pitchFamily="18" charset="2"/>
                            </a:rPr>
                          </m:ctrlPr>
                        </m:dPr>
                        <m:e>
                          <m:r>
                            <a:rPr lang="en-US" b="0" i="1" smtClean="0">
                              <a:latin typeface="Cambria Math" panose="02040503050406030204" pitchFamily="18" charset="0"/>
                              <a:ea typeface="Cambria Math" panose="02040503050406030204" pitchFamily="18" charset="0"/>
                              <a:sym typeface="Symbol" panose="05050102010706020507" pitchFamily="18" charset="2"/>
                            </a:rPr>
                            <m:t>𝑝</m:t>
                          </m:r>
                        </m:e>
                      </m:d>
                      <m:r>
                        <m:rPr>
                          <m:nor/>
                        </m:rPr>
                        <a:rPr lang="en-US" b="0" i="0" baseline="-25000" dirty="0" smtClean="0">
                          <a:latin typeface="Cambria Math" panose="02040503050406030204" pitchFamily="18" charset="0"/>
                          <a:ea typeface="Cambria Math" panose="02040503050406030204" pitchFamily="18" charset="0"/>
                        </a:rPr>
                        <m:t>p</m:t>
                      </m:r>
                      <m:r>
                        <m:rPr>
                          <m:nor/>
                        </m:rPr>
                        <a:rPr lang="en-US" baseline="-25000" dirty="0">
                          <a:latin typeface="Cambria Math" panose="02040503050406030204" pitchFamily="18" charset="0"/>
                          <a:ea typeface="Cambria Math" panose="02040503050406030204" pitchFamily="18" charset="0"/>
                          <a:sym typeface="Symbol" panose="05050102010706020507" pitchFamily="18" charset="2"/>
                        </a:rPr>
                        <m:t></m:t>
                      </m:r>
                      <m:r>
                        <m:rPr>
                          <m:nor/>
                        </m:rPr>
                        <a:rPr lang="en-US" b="0" i="0" baseline="-25000" dirty="0" smtClean="0">
                          <a:latin typeface="Cambria Math" panose="02040503050406030204" pitchFamily="18" charset="0"/>
                          <a:ea typeface="Cambria Math" panose="02040503050406030204" pitchFamily="18" charset="0"/>
                          <a:sym typeface="Symbol" panose="05050102010706020507" pitchFamily="18" charset="2"/>
                        </a:rPr>
                        <m:t>perm</m:t>
                      </m:r>
                      <m:r>
                        <m:rPr>
                          <m:nor/>
                        </m:rPr>
                        <a:rPr lang="en-US" baseline="-25000" dirty="0">
                          <a:latin typeface="Cambria Math" panose="02040503050406030204" pitchFamily="18" charset="0"/>
                          <a:ea typeface="Cambria Math" panose="02040503050406030204" pitchFamily="18" charset="0"/>
                          <a:sym typeface="Symbol" panose="05050102010706020507" pitchFamily="18" charset="2"/>
                        </a:rPr>
                        <m:t>set</m:t>
                      </m:r>
                      <m:r>
                        <a:rPr lang="pt-BR" i="1">
                          <a:latin typeface="Cambria Math" panose="02040503050406030204" pitchFamily="18" charset="0"/>
                          <a:ea typeface="Cambria Math" panose="02040503050406030204" pitchFamily="18" charset="0"/>
                          <a:sym typeface="Symbol" panose="05050102010706020507" pitchFamily="18" charset="2"/>
                        </a:rPr>
                        <m:t>=</m:t>
                      </m:r>
                      <m:f>
                        <m:fPr>
                          <m:ctrlPr>
                            <a:rPr lang="pt-BR" i="1">
                              <a:latin typeface="Cambria Math" panose="02040503050406030204" pitchFamily="18" charset="0"/>
                              <a:ea typeface="Cambria Math" panose="02040503050406030204" pitchFamily="18" charset="0"/>
                              <a:sym typeface="Symbol" panose="05050102010706020507" pitchFamily="18" charset="2"/>
                            </a:rPr>
                          </m:ctrlPr>
                        </m:fPr>
                        <m:num>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b="0" dirty="0" smtClean="0">
                              <a:latin typeface="Cambria Math" panose="02040503050406030204" pitchFamily="18" charset="0"/>
                              <a:ea typeface="Cambria Math" panose="02040503050406030204" pitchFamily="18" charset="0"/>
                              <a:sym typeface="Symbol" panose="05050102010706020507" pitchFamily="18" charset="2"/>
                            </a:rPr>
                            <m:t> </m:t>
                          </m:r>
                          <m:r>
                            <m:rPr>
                              <m:sty m:val="p"/>
                            </m:rPr>
                            <a:rPr lang="en-US" b="0" i="0" dirty="0" smtClean="0">
                              <a:latin typeface="Cambria Math" panose="02040503050406030204" pitchFamily="18" charset="0"/>
                              <a:ea typeface="Cambria Math" panose="02040503050406030204" pitchFamily="18" charset="0"/>
                              <a:sym typeface="Symbol" panose="05050102010706020507" pitchFamily="18" charset="2"/>
                            </a:rPr>
                            <m:t>total</m:t>
                          </m:r>
                          <m:r>
                            <a:rPr lang="en-US" b="0" i="0" dirty="0" smtClean="0">
                              <a:latin typeface="Cambria Math" panose="02040503050406030204" pitchFamily="18" charset="0"/>
                              <a:ea typeface="Cambria Math" panose="02040503050406030204" pitchFamily="18" charset="0"/>
                              <a:sym typeface="Symbol" panose="05050102010706020507" pitchFamily="18" charset="2"/>
                            </a:rPr>
                            <m:t> </m:t>
                          </m:r>
                          <m:r>
                            <m:rPr>
                              <m:sty m:val="p"/>
                            </m:rPr>
                            <a:rPr lang="en-US" b="0" i="0" dirty="0" smtClean="0">
                              <a:latin typeface="Cambria Math" panose="02040503050406030204" pitchFamily="18" charset="0"/>
                              <a:ea typeface="Cambria Math" panose="02040503050406030204" pitchFamily="18" charset="0"/>
                              <a:sym typeface="Symbol" panose="05050102010706020507" pitchFamily="18" charset="2"/>
                            </a:rPr>
                            <m:t>number</m:t>
                          </m:r>
                          <m:r>
                            <a:rPr lang="en-US" b="0" i="0" dirty="0" smtClean="0">
                              <a:latin typeface="Cambria Math" panose="02040503050406030204" pitchFamily="18" charset="0"/>
                              <a:ea typeface="Cambria Math" panose="02040503050406030204" pitchFamily="18" charset="0"/>
                              <a:sym typeface="Symbol" panose="05050102010706020507" pitchFamily="18" charset="2"/>
                            </a:rPr>
                            <m:t> </m:t>
                          </m:r>
                          <m:r>
                            <m:rPr>
                              <m:sty m:val="p"/>
                            </m:rPr>
                            <a:rPr lang="en-US" b="0" i="0" dirty="0" smtClean="0">
                              <a:latin typeface="Cambria Math" panose="02040503050406030204" pitchFamily="18" charset="0"/>
                              <a:ea typeface="Cambria Math" panose="02040503050406030204" pitchFamily="18" charset="0"/>
                              <a:sym typeface="Symbol" panose="05050102010706020507" pitchFamily="18" charset="2"/>
                            </a:rPr>
                            <m:t>of</m:t>
                          </m:r>
                          <m:r>
                            <a:rPr lang="en-US" b="0" i="0" dirty="0" smtClean="0">
                              <a:latin typeface="Cambria Math" panose="02040503050406030204" pitchFamily="18" charset="0"/>
                              <a:ea typeface="Cambria Math" panose="02040503050406030204" pitchFamily="18" charset="0"/>
                              <a:sym typeface="Symbol" panose="05050102010706020507" pitchFamily="18" charset="2"/>
                            </a:rPr>
                            <m:t> </m:t>
                          </m:r>
                          <m:r>
                            <m:rPr>
                              <m:sty m:val="p"/>
                            </m:rPr>
                            <a:rPr lang="en-US" b="0" i="0" dirty="0" smtClean="0">
                              <a:latin typeface="Cambria Math" panose="02040503050406030204" pitchFamily="18" charset="0"/>
                              <a:ea typeface="Cambria Math" panose="02040503050406030204" pitchFamily="18" charset="0"/>
                              <a:sym typeface="Symbol" panose="05050102010706020507" pitchFamily="18" charset="2"/>
                            </a:rPr>
                            <m:t>apps</m:t>
                          </m:r>
                        </m:num>
                        <m:den>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apps</m:t>
                          </m:r>
                          <m:r>
                            <m:rPr>
                              <m:nor/>
                            </m:rPr>
                            <a:rPr lang="en-US" dirty="0">
                              <a:latin typeface="Cambria Math" panose="02040503050406030204" pitchFamily="18" charset="0"/>
                              <a:ea typeface="Cambria Math" panose="02040503050406030204" pitchFamily="18" charset="0"/>
                              <a:sym typeface="Symbol" panose="05050102010706020507" pitchFamily="18" charset="2"/>
                            </a:rPr>
                            <m:t> </m:t>
                          </m:r>
                          <m:r>
                            <m:rPr>
                              <m:nor/>
                            </m:rPr>
                            <a:rPr lang="en-US" dirty="0">
                              <a:latin typeface="Cambria Math" panose="02040503050406030204" pitchFamily="18" charset="0"/>
                              <a:ea typeface="Cambria Math" panose="02040503050406030204" pitchFamily="18" charset="0"/>
                              <a:sym typeface="Symbol" panose="05050102010706020507" pitchFamily="18" charset="2"/>
                            </a:rPr>
                            <m:t>requesting</m:t>
                          </m:r>
                          <m:r>
                            <m:rPr>
                              <m:nor/>
                            </m:rPr>
                            <a:rPr lang="en-US" dirty="0">
                              <a:latin typeface="Cambria Math" panose="02040503050406030204" pitchFamily="18" charset="0"/>
                              <a:ea typeface="Cambria Math" panose="02040503050406030204" pitchFamily="18" charset="0"/>
                              <a:sym typeface="Symbol" panose="05050102010706020507" pitchFamily="18" charset="2"/>
                            </a:rPr>
                            <m:t> </m:t>
                          </m:r>
                          <m:r>
                            <m:rPr>
                              <m:nor/>
                            </m:rPr>
                            <a:rPr lang="en-US" dirty="0">
                              <a:latin typeface="Cambria Math" panose="02040503050406030204" pitchFamily="18" charset="0"/>
                              <a:ea typeface="Cambria Math" panose="02040503050406030204" pitchFamily="18" charset="0"/>
                              <a:sym typeface="Symbol" panose="05050102010706020507" pitchFamily="18" charset="2"/>
                            </a:rPr>
                            <m:t>permission</m:t>
                          </m:r>
                          <m:r>
                            <m:rPr>
                              <m:nor/>
                            </m:rPr>
                            <a:rPr lang="en-US" dirty="0">
                              <a:latin typeface="Cambria Math" panose="02040503050406030204" pitchFamily="18" charset="0"/>
                              <a:ea typeface="Cambria Math" panose="02040503050406030204" pitchFamily="18" charset="0"/>
                              <a:sym typeface="Symbol" panose="05050102010706020507" pitchFamily="18" charset="2"/>
                            </a:rPr>
                            <m:t> </m:t>
                          </m:r>
                          <m:r>
                            <m:rPr>
                              <m:nor/>
                            </m:rPr>
                            <a:rPr lang="en-US" dirty="0">
                              <a:latin typeface="Cambria Math" panose="02040503050406030204" pitchFamily="18" charset="0"/>
                              <a:ea typeface="Cambria Math" panose="02040503050406030204" pitchFamily="18" charset="0"/>
                              <a:sym typeface="Symbol" panose="05050102010706020507" pitchFamily="18" charset="2"/>
                            </a:rPr>
                            <m:t>p</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672038" y="2190193"/>
                <a:ext cx="4908884" cy="705853"/>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478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263" y="286603"/>
            <a:ext cx="10467474" cy="1450757"/>
          </a:xfrm>
        </p:spPr>
        <p:txBody>
          <a:bodyPr/>
          <a:lstStyle/>
          <a:p>
            <a:r>
              <a:rPr lang="en-US" dirty="0" smtClean="0"/>
              <a:t>Internal Measures – </a:t>
            </a:r>
            <a:r>
              <a:rPr lang="en-US" dirty="0" err="1" smtClean="0"/>
              <a:t>Jaccard</a:t>
            </a:r>
            <a:r>
              <a:rPr lang="en-US" dirty="0" smtClean="0"/>
              <a:t> Similarity</a:t>
            </a:r>
            <a:endParaRPr lang="en-US" dirty="0"/>
          </a:p>
        </p:txBody>
      </p:sp>
      <p:pic>
        <p:nvPicPr>
          <p:cNvPr id="5" name="Content Placeholder 4"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737360"/>
            <a:ext cx="12192000" cy="4600918"/>
          </a:xfrm>
        </p:spPr>
      </p:pic>
    </p:spTree>
    <p:extLst>
      <p:ext uri="{BB962C8B-B14F-4D97-AF65-F5344CB8AC3E}">
        <p14:creationId xmlns:p14="http://schemas.microsoft.com/office/powerpoint/2010/main" val="742725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101291" y="0"/>
            <a:ext cx="10467474" cy="10047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Internal Measures – </a:t>
            </a:r>
            <a:r>
              <a:rPr lang="en-US" dirty="0" err="1" smtClean="0"/>
              <a:t>Jaccard</a:t>
            </a:r>
            <a:r>
              <a:rPr lang="en-US" dirty="0" smtClean="0"/>
              <a:t> Similarity</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4788"/>
            <a:ext cx="12192000" cy="5853212"/>
          </a:xfrm>
          <a:prstGeom prst="rect">
            <a:avLst/>
          </a:prstGeom>
        </p:spPr>
      </p:pic>
    </p:spTree>
    <p:extLst>
      <p:ext uri="{BB962C8B-B14F-4D97-AF65-F5344CB8AC3E}">
        <p14:creationId xmlns:p14="http://schemas.microsoft.com/office/powerpoint/2010/main" val="3812829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1097280" y="1845733"/>
            <a:ext cx="10058400" cy="4458813"/>
          </a:xfrm>
        </p:spPr>
        <p:txBody>
          <a:bodyPr>
            <a:normAutofit/>
          </a:bodyPr>
          <a:lstStyle/>
          <a:p>
            <a:pPr>
              <a:buFont typeface="Wingdings" panose="05000000000000000000" pitchFamily="2" charset="2"/>
              <a:buChar char="Ø"/>
            </a:pPr>
            <a:r>
              <a:rPr lang="en-US" dirty="0"/>
              <a:t>In Clusters manually </a:t>
            </a:r>
            <a:r>
              <a:rPr lang="en-US" dirty="0" smtClean="0"/>
              <a:t>annotate apps which are “weird”</a:t>
            </a:r>
          </a:p>
          <a:p>
            <a:pPr>
              <a:buFont typeface="Wingdings" panose="05000000000000000000" pitchFamily="2" charset="2"/>
              <a:buChar char="Ø"/>
            </a:pPr>
            <a:r>
              <a:rPr lang="en-US" dirty="0" smtClean="0"/>
              <a:t>Run SVM classifiers with more info on these apps like download count and ratings</a:t>
            </a:r>
            <a:endParaRPr lang="en-US" dirty="0"/>
          </a:p>
          <a:p>
            <a:pPr>
              <a:buFont typeface="Wingdings" panose="05000000000000000000" pitchFamily="2" charset="2"/>
              <a:buChar char="Ø"/>
            </a:pPr>
            <a:r>
              <a:rPr lang="en-US" dirty="0" smtClean="0"/>
              <a:t>Use TF-IDF on description</a:t>
            </a:r>
          </a:p>
          <a:p>
            <a:pPr>
              <a:buFont typeface="Wingdings" panose="05000000000000000000" pitchFamily="2" charset="2"/>
              <a:buChar char="Ø"/>
            </a:pPr>
            <a:r>
              <a:rPr lang="en-US" dirty="0" smtClean="0"/>
              <a:t>Use web data for app info</a:t>
            </a:r>
          </a:p>
        </p:txBody>
      </p:sp>
    </p:spTree>
    <p:extLst>
      <p:ext uri="{BB962C8B-B14F-4D97-AF65-F5344CB8AC3E}">
        <p14:creationId xmlns:p14="http://schemas.microsoft.com/office/powerpoint/2010/main" val="1329798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09335"/>
          </a:xfrm>
        </p:spPr>
        <p:txBody>
          <a:bodyPr/>
          <a:lstStyle/>
          <a:p>
            <a:r>
              <a:rPr lang="en-US" dirty="0" smtClean="0"/>
              <a:t>A bit more stats</a:t>
            </a:r>
            <a:endParaRPr lang="en-US" dirty="0"/>
          </a:p>
        </p:txBody>
      </p:sp>
      <p:sp>
        <p:nvSpPr>
          <p:cNvPr id="3" name="Content Placeholder 2"/>
          <p:cNvSpPr>
            <a:spLocks noGrp="1"/>
          </p:cNvSpPr>
          <p:nvPr>
            <p:ph sz="half" idx="1"/>
          </p:nvPr>
        </p:nvSpPr>
        <p:spPr>
          <a:xfrm>
            <a:off x="1097280" y="1845734"/>
            <a:ext cx="3474720" cy="4023359"/>
          </a:xfrm>
        </p:spPr>
        <p:txBody>
          <a:bodyPr/>
          <a:lstStyle/>
          <a:p>
            <a:r>
              <a:rPr lang="en-US" dirty="0" smtClean="0"/>
              <a:t>Apps request</a:t>
            </a:r>
          </a:p>
          <a:p>
            <a:pPr lvl="1"/>
            <a:r>
              <a:rPr lang="en-US" dirty="0" smtClean="0"/>
              <a:t>235,869 unique permissions</a:t>
            </a:r>
          </a:p>
          <a:p>
            <a:pPr lvl="1"/>
            <a:r>
              <a:rPr lang="en-US" dirty="0" smtClean="0"/>
              <a:t>Top 20 requested permissions are shown</a:t>
            </a:r>
          </a:p>
          <a:p>
            <a:pPr lvl="1"/>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1924012848"/>
              </p:ext>
            </p:extLst>
          </p:nvPr>
        </p:nvGraphicFramePr>
        <p:xfrm>
          <a:off x="4454770" y="1845734"/>
          <a:ext cx="7237047" cy="3870960"/>
        </p:xfrm>
        <a:graphic>
          <a:graphicData uri="http://schemas.openxmlformats.org/drawingml/2006/table">
            <a:tbl>
              <a:tblPr firstRow="1" bandRow="1" bandCol="1">
                <a:tableStyleId>{6E25E649-3F16-4E02-A733-19D2CDBF48F0}</a:tableStyleId>
              </a:tblPr>
              <a:tblGrid>
                <a:gridCol w="3094892"/>
                <a:gridCol w="4142155"/>
              </a:tblGrid>
              <a:tr h="0">
                <a:tc>
                  <a:txBody>
                    <a:bodyPr/>
                    <a:lstStyle/>
                    <a:p>
                      <a:r>
                        <a:rPr lang="en-US" sz="1400" dirty="0" smtClean="0"/>
                        <a:t>Number of apps requesting permission</a:t>
                      </a:r>
                      <a:endParaRPr lang="en-US" sz="1400" dirty="0">
                        <a:latin typeface="+mn-lt"/>
                        <a:cs typeface="Times New Roman" panose="02020603050405020304" pitchFamily="18" charset="0"/>
                      </a:endParaRPr>
                    </a:p>
                  </a:txBody>
                  <a:tcPr/>
                </a:tc>
                <a:tc>
                  <a:txBody>
                    <a:bodyPr/>
                    <a:lstStyle/>
                    <a:p>
                      <a:r>
                        <a:rPr lang="en-US" sz="1400" dirty="0" smtClean="0"/>
                        <a:t>Permission Name</a:t>
                      </a:r>
                      <a:endParaRPr lang="en-US" sz="1400" dirty="0">
                        <a:latin typeface="+mn-lt"/>
                        <a:cs typeface="Times New Roman" panose="02020603050405020304" pitchFamily="18" charset="0"/>
                      </a:endParaRPr>
                    </a:p>
                  </a:txBody>
                  <a:tcPr/>
                </a:tc>
              </a:tr>
              <a:tr h="176227">
                <a:tc>
                  <a:txBody>
                    <a:bodyPr/>
                    <a:lstStyle/>
                    <a:p>
                      <a:pPr algn="r" fontAlgn="b"/>
                      <a:r>
                        <a:rPr lang="en-US" sz="1400" u="none" strike="noStrike">
                          <a:effectLst/>
                        </a:rPr>
                        <a:t>859199</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android.permission.INTERNET</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726725</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android.permission.ACCESS_NETWORK_STATE</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560329</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android.permission.READ_EXTERNAL_STORAGE</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557428</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android.permission.WRITE_EXTERNAL_STORAGE</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346285</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android.permission.READ_PHONE_STATE</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294205</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android.permission.WAKE_LOCK</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263031</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android.permission.ACCESS_FINE_LOCATION</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247873</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android.permission.ACCESS_WIFI_STATE</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237815</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android.permission.ACCESS_COARSE_LOCATION</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234052</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android.permission.VIBRATE</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194944</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android.permission.GET_ACCOUNTS</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dirty="0">
                          <a:effectLst/>
                        </a:rPr>
                        <a:t>193073</a:t>
                      </a:r>
                      <a:endParaRPr lang="en-US" sz="1400" b="0" i="0" u="none" strike="noStrike" dirty="0">
                        <a:solidFill>
                          <a:srgbClr val="000000"/>
                        </a:solidFill>
                        <a:effectLst/>
                        <a:latin typeface="+mn-lt"/>
                      </a:endParaRPr>
                    </a:p>
                  </a:txBody>
                  <a:tcPr marL="9525" marR="9525" marT="9525" marB="0" anchor="b"/>
                </a:tc>
                <a:tc>
                  <a:txBody>
                    <a:bodyPr/>
                    <a:lstStyle/>
                    <a:p>
                      <a:pPr algn="l" fontAlgn="b"/>
                      <a:r>
                        <a:rPr lang="en-US" sz="1400" u="none" strike="noStrike">
                          <a:effectLst/>
                        </a:rPr>
                        <a:t>com.google.android.c2dm.permission.RECEIVE</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152209</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android.permission.CAMERA</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103478</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android.permission.CALL_PHONE</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93749</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android.permission.RECEIVE_BOOT_COMPLETED</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77515</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dirty="0" err="1">
                          <a:effectLst/>
                        </a:rPr>
                        <a:t>android.permission.RECORD_AUDIO</a:t>
                      </a:r>
                      <a:endParaRPr lang="en-US" sz="1400" b="0" i="0" u="none" strike="noStrike" dirty="0">
                        <a:solidFill>
                          <a:srgbClr val="000000"/>
                        </a:solidFill>
                        <a:effectLst/>
                        <a:latin typeface="+mn-lt"/>
                      </a:endParaRPr>
                    </a:p>
                  </a:txBody>
                  <a:tcPr marL="9525" marR="9525" marT="9525" marB="0" anchor="b"/>
                </a:tc>
              </a:tr>
            </a:tbl>
          </a:graphicData>
        </a:graphic>
      </p:graphicFrame>
    </p:spTree>
    <p:extLst>
      <p:ext uri="{BB962C8B-B14F-4D97-AF65-F5344CB8AC3E}">
        <p14:creationId xmlns:p14="http://schemas.microsoft.com/office/powerpoint/2010/main" val="149000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09335"/>
          </a:xfrm>
        </p:spPr>
        <p:txBody>
          <a:bodyPr/>
          <a:lstStyle/>
          <a:p>
            <a:r>
              <a:rPr lang="en-US" dirty="0" smtClean="0"/>
              <a:t>A bit more stats</a:t>
            </a:r>
            <a:endParaRPr lang="en-US" dirty="0"/>
          </a:p>
        </p:txBody>
      </p:sp>
      <p:sp>
        <p:nvSpPr>
          <p:cNvPr id="3" name="Content Placeholder 2"/>
          <p:cNvSpPr>
            <a:spLocks noGrp="1"/>
          </p:cNvSpPr>
          <p:nvPr>
            <p:ph sz="half" idx="1"/>
          </p:nvPr>
        </p:nvSpPr>
        <p:spPr>
          <a:xfrm>
            <a:off x="633046" y="1865274"/>
            <a:ext cx="3720123" cy="2331587"/>
          </a:xfrm>
        </p:spPr>
        <p:txBody>
          <a:bodyPr/>
          <a:lstStyle/>
          <a:p>
            <a:r>
              <a:rPr lang="en-US" dirty="0"/>
              <a:t>Top 20 requested </a:t>
            </a:r>
            <a:r>
              <a:rPr lang="en-US" dirty="0" smtClean="0"/>
              <a:t>permissions by </a:t>
            </a:r>
          </a:p>
          <a:p>
            <a:r>
              <a:rPr lang="en-US" dirty="0" smtClean="0"/>
              <a:t>Healthcare apps</a:t>
            </a:r>
          </a:p>
        </p:txBody>
      </p:sp>
      <p:graphicFrame>
        <p:nvGraphicFramePr>
          <p:cNvPr id="6" name="Table 5"/>
          <p:cNvGraphicFramePr>
            <a:graphicFrameLocks noGrp="1"/>
          </p:cNvGraphicFramePr>
          <p:nvPr>
            <p:extLst>
              <p:ext uri="{D42A27DB-BD31-4B8C-83A1-F6EECF244321}">
                <p14:modId xmlns:p14="http://schemas.microsoft.com/office/powerpoint/2010/main" val="3881712105"/>
              </p:ext>
            </p:extLst>
          </p:nvPr>
        </p:nvGraphicFramePr>
        <p:xfrm>
          <a:off x="4353169" y="1865274"/>
          <a:ext cx="7026029" cy="3870960"/>
        </p:xfrm>
        <a:graphic>
          <a:graphicData uri="http://schemas.openxmlformats.org/drawingml/2006/table">
            <a:tbl>
              <a:tblPr firstRow="1" bandRow="1" bandCol="1">
                <a:tableStyleId>{6E25E649-3F16-4E02-A733-19D2CDBF48F0}</a:tableStyleId>
              </a:tblPr>
              <a:tblGrid>
                <a:gridCol w="3071446"/>
                <a:gridCol w="3954583"/>
              </a:tblGrid>
              <a:tr h="242503">
                <a:tc>
                  <a:txBody>
                    <a:bodyPr/>
                    <a:lstStyle/>
                    <a:p>
                      <a:r>
                        <a:rPr lang="en-US" sz="1400" dirty="0" smtClean="0"/>
                        <a:t>Number of apps requesting permission</a:t>
                      </a:r>
                      <a:endParaRPr lang="en-US" sz="1400" dirty="0">
                        <a:latin typeface="+mn-lt"/>
                        <a:cs typeface="Times New Roman" panose="02020603050405020304" pitchFamily="18" charset="0"/>
                      </a:endParaRPr>
                    </a:p>
                  </a:txBody>
                  <a:tcPr/>
                </a:tc>
                <a:tc>
                  <a:txBody>
                    <a:bodyPr/>
                    <a:lstStyle/>
                    <a:p>
                      <a:r>
                        <a:rPr lang="en-US" sz="1400" dirty="0" smtClean="0"/>
                        <a:t>Permission Name</a:t>
                      </a:r>
                      <a:endParaRPr lang="en-US" sz="1400" dirty="0">
                        <a:latin typeface="+mn-lt"/>
                        <a:cs typeface="Times New Roman" panose="02020603050405020304" pitchFamily="18" charset="0"/>
                      </a:endParaRPr>
                    </a:p>
                  </a:txBody>
                  <a:tcPr/>
                </a:tc>
              </a:tr>
              <a:tr h="165829">
                <a:tc>
                  <a:txBody>
                    <a:bodyPr/>
                    <a:lstStyle/>
                    <a:p>
                      <a:pPr algn="r" fontAlgn="b"/>
                      <a:r>
                        <a:rPr lang="en-US" sz="1400" u="none" strike="noStrike">
                          <a:effectLst/>
                        </a:rPr>
                        <a:t>24600</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android.permission.INTERNET</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dirty="0">
                          <a:effectLst/>
                        </a:rPr>
                        <a:t>20506</a:t>
                      </a:r>
                      <a:endParaRPr lang="en-US" sz="1400" b="0" i="0" u="none" strike="noStrike" dirty="0">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android.permission.ACCESS_NETWORK_STATE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dirty="0">
                          <a:effectLst/>
                        </a:rPr>
                        <a:t>15240</a:t>
                      </a:r>
                      <a:endParaRPr lang="en-US" sz="1400" b="0" i="0" u="none" strike="noStrike" dirty="0">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android.permission.READ_EXTERNAL_STORAGE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15203</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android.permission.WRITE_EXTERNAL_STORAGE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9164</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android.permission.READ_PHONE_STATE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8986</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android.permission.ACCESS_FINE_LOCATION</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8462</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android.permission.WAKE_LOCK</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8163</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android.permission.ACCESS_COARSE_LOCATION</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7694</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android.permission.VIBRATE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7439</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com.google.android.c2dm.permission.RECEIVE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7107</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android.permission.GET_ACCOUNTS</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5293</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android.permission.ACCESS_WIFI_STATE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5062</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android.permission.CAMERA</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3809</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android.permission.CALL_PHONE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3210</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android.permission.RECORD_AUDIO</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2578</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dirty="0" err="1">
                          <a:effectLst/>
                        </a:rPr>
                        <a:t>android.permission.RECEIVE_BOOT_COMPLETED</a:t>
                      </a:r>
                      <a:endParaRPr lang="en-US" sz="1400" b="0" i="0" u="none" strike="noStrike" dirty="0">
                        <a:solidFill>
                          <a:srgbClr val="000000"/>
                        </a:solidFill>
                        <a:effectLst/>
                        <a:latin typeface="+mn-lt"/>
                      </a:endParaRPr>
                    </a:p>
                  </a:txBody>
                  <a:tcPr marL="9525" marR="9525" marT="9525" marB="0" anchor="b"/>
                </a:tc>
              </a:tr>
            </a:tbl>
          </a:graphicData>
        </a:graphic>
      </p:graphicFrame>
    </p:spTree>
    <p:extLst>
      <p:ext uri="{BB962C8B-B14F-4D97-AF65-F5344CB8AC3E}">
        <p14:creationId xmlns:p14="http://schemas.microsoft.com/office/powerpoint/2010/main" val="4200586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09335"/>
          </a:xfrm>
        </p:spPr>
        <p:txBody>
          <a:bodyPr/>
          <a:lstStyle/>
          <a:p>
            <a:r>
              <a:rPr lang="en-US" dirty="0" smtClean="0"/>
              <a:t>A bit more stats</a:t>
            </a:r>
            <a:endParaRPr lang="en-US" dirty="0"/>
          </a:p>
        </p:txBody>
      </p:sp>
      <p:sp>
        <p:nvSpPr>
          <p:cNvPr id="3" name="Content Placeholder 2"/>
          <p:cNvSpPr>
            <a:spLocks noGrp="1"/>
          </p:cNvSpPr>
          <p:nvPr>
            <p:ph sz="half" idx="1"/>
          </p:nvPr>
        </p:nvSpPr>
        <p:spPr>
          <a:xfrm>
            <a:off x="633046" y="1865274"/>
            <a:ext cx="5353538" cy="1417187"/>
          </a:xfrm>
        </p:spPr>
        <p:txBody>
          <a:bodyPr/>
          <a:lstStyle/>
          <a:p>
            <a:r>
              <a:rPr lang="en-US" dirty="0"/>
              <a:t>Top 20 requested </a:t>
            </a:r>
            <a:r>
              <a:rPr lang="en-US" dirty="0" smtClean="0"/>
              <a:t>permissions by </a:t>
            </a:r>
          </a:p>
          <a:p>
            <a:r>
              <a:rPr lang="en-US" dirty="0" smtClean="0"/>
              <a:t>Medical apps</a:t>
            </a:r>
          </a:p>
        </p:txBody>
      </p:sp>
      <p:graphicFrame>
        <p:nvGraphicFramePr>
          <p:cNvPr id="6" name="Table 5"/>
          <p:cNvGraphicFramePr>
            <a:graphicFrameLocks noGrp="1"/>
          </p:cNvGraphicFramePr>
          <p:nvPr>
            <p:extLst>
              <p:ext uri="{D42A27DB-BD31-4B8C-83A1-F6EECF244321}">
                <p14:modId xmlns:p14="http://schemas.microsoft.com/office/powerpoint/2010/main" val="302207486"/>
              </p:ext>
            </p:extLst>
          </p:nvPr>
        </p:nvGraphicFramePr>
        <p:xfrm>
          <a:off x="4173416" y="1865274"/>
          <a:ext cx="7205783" cy="3870960"/>
        </p:xfrm>
        <a:graphic>
          <a:graphicData uri="http://schemas.openxmlformats.org/drawingml/2006/table">
            <a:tbl>
              <a:tblPr firstRow="1" bandRow="1" bandCol="1">
                <a:tableStyleId>{6E25E649-3F16-4E02-A733-19D2CDBF48F0}</a:tableStyleId>
              </a:tblPr>
              <a:tblGrid>
                <a:gridCol w="3102707"/>
                <a:gridCol w="4103076"/>
              </a:tblGrid>
              <a:tr h="242503">
                <a:tc>
                  <a:txBody>
                    <a:bodyPr/>
                    <a:lstStyle/>
                    <a:p>
                      <a:r>
                        <a:rPr lang="en-US" sz="1400" dirty="0" smtClean="0"/>
                        <a:t>Number of apps requesting permission</a:t>
                      </a:r>
                      <a:endParaRPr lang="en-US" sz="1400" dirty="0">
                        <a:latin typeface="+mn-lt"/>
                        <a:cs typeface="Times New Roman" panose="02020603050405020304" pitchFamily="18" charset="0"/>
                      </a:endParaRPr>
                    </a:p>
                  </a:txBody>
                  <a:tcPr/>
                </a:tc>
                <a:tc>
                  <a:txBody>
                    <a:bodyPr/>
                    <a:lstStyle/>
                    <a:p>
                      <a:r>
                        <a:rPr lang="en-US" sz="1400" dirty="0" smtClean="0"/>
                        <a:t>Permission Name</a:t>
                      </a:r>
                      <a:endParaRPr lang="en-US" sz="1400" dirty="0">
                        <a:latin typeface="+mn-lt"/>
                        <a:cs typeface="Times New Roman" panose="02020603050405020304" pitchFamily="18" charset="0"/>
                      </a:endParaRPr>
                    </a:p>
                  </a:txBody>
                  <a:tcPr/>
                </a:tc>
              </a:tr>
              <a:tr h="165829">
                <a:tc>
                  <a:txBody>
                    <a:bodyPr/>
                    <a:lstStyle/>
                    <a:p>
                      <a:pPr algn="r" fontAlgn="b"/>
                      <a:r>
                        <a:rPr lang="en-US" sz="1400" u="none" strike="noStrike">
                          <a:effectLst/>
                        </a:rPr>
                        <a:t>13484</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android.permission.INTERNET</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11198</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android.permission.ACCESS_NETWORK_STATE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dirty="0">
                          <a:effectLst/>
                        </a:rPr>
                        <a:t>8393</a:t>
                      </a:r>
                      <a:endParaRPr lang="en-US" sz="1400" b="0" i="0" u="none" strike="noStrike" dirty="0">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android.permission.READ_EXTERNAL_STORAGE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8367</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android.permission.WRITE_EXTERNAL_STORAGE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4477</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android.permission.READ_PHONE_STATE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4191</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android.permission.ACCESS_FINE_LOCATION</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4164</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com.google.android.c2dm.permission.RECEIVE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4036</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android.permission.GET_ACCOUNTS</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3930</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android.permission.WAKE_LOCK</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3821</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android.permission.ACCESS_COARSE_LOCATION</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3694</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android.permission.VIBRATE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2765</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android.permission.ACCESS_WIFI_STATE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2688</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android.permission.CAMERA</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2436</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android.permission.CALL_PHONE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1551</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android.permission.RECEIVE_BOOT_COMPLETED</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1545</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dirty="0" err="1">
                          <a:effectLst/>
                        </a:rPr>
                        <a:t>android.permission.RECORD_AUDIO</a:t>
                      </a:r>
                      <a:endParaRPr lang="en-US" sz="1400" b="0" i="0" u="none" strike="noStrike" dirty="0">
                        <a:solidFill>
                          <a:srgbClr val="000000"/>
                        </a:solidFill>
                        <a:effectLst/>
                        <a:latin typeface="+mn-lt"/>
                      </a:endParaRPr>
                    </a:p>
                  </a:txBody>
                  <a:tcPr marL="9525" marR="9525" marT="9525" marB="0" anchor="b"/>
                </a:tc>
              </a:tr>
            </a:tbl>
          </a:graphicData>
        </a:graphic>
      </p:graphicFrame>
    </p:spTree>
    <p:extLst>
      <p:ext uri="{BB962C8B-B14F-4D97-AF65-F5344CB8AC3E}">
        <p14:creationId xmlns:p14="http://schemas.microsoft.com/office/powerpoint/2010/main" val="1596990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95120"/>
          </a:xfrm>
        </p:spPr>
        <p:txBody>
          <a:bodyPr/>
          <a:lstStyle/>
          <a:p>
            <a:r>
              <a:rPr lang="en-US" dirty="0" smtClean="0"/>
              <a:t>App frequency vs Permissions requested</a:t>
            </a:r>
            <a:endParaRPr lang="en-US" dirty="0"/>
          </a:p>
        </p:txBody>
      </p:sp>
      <p:pic>
        <p:nvPicPr>
          <p:cNvPr id="11" name="Content Placeholder 10"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191566"/>
            <a:ext cx="7627815" cy="5138896"/>
          </a:xfrm>
        </p:spPr>
      </p:pic>
      <p:graphicFrame>
        <p:nvGraphicFramePr>
          <p:cNvPr id="13" name="Table 12"/>
          <p:cNvGraphicFramePr>
            <a:graphicFrameLocks noGrp="1"/>
          </p:cNvGraphicFramePr>
          <p:nvPr>
            <p:extLst>
              <p:ext uri="{D42A27DB-BD31-4B8C-83A1-F6EECF244321}">
                <p14:modId xmlns:p14="http://schemas.microsoft.com/office/powerpoint/2010/main" val="2241795056"/>
              </p:ext>
            </p:extLst>
          </p:nvPr>
        </p:nvGraphicFramePr>
        <p:xfrm>
          <a:off x="7362093" y="1191565"/>
          <a:ext cx="4820529" cy="5077472"/>
        </p:xfrm>
        <a:graphic>
          <a:graphicData uri="http://schemas.openxmlformats.org/drawingml/2006/table">
            <a:tbl>
              <a:tblPr firstRow="1" bandRow="1" bandCol="1">
                <a:tableStyleId>{6E25E649-3F16-4E02-A733-19D2CDBF48F0}</a:tableStyleId>
              </a:tblPr>
              <a:tblGrid>
                <a:gridCol w="3774830"/>
                <a:gridCol w="1045699"/>
              </a:tblGrid>
              <a:tr h="0">
                <a:tc>
                  <a:txBody>
                    <a:bodyPr/>
                    <a:lstStyle/>
                    <a:p>
                      <a:pPr algn="l" fontAlgn="b"/>
                      <a:r>
                        <a:rPr lang="en-US" sz="1400" u="none" strike="noStrike" dirty="0">
                          <a:effectLst/>
                        </a:rPr>
                        <a:t>App Package </a:t>
                      </a:r>
                      <a:r>
                        <a:rPr lang="en-US" sz="1400" u="none" strike="noStrike" dirty="0" err="1" smtClean="0">
                          <a:effectLst/>
                        </a:rPr>
                        <a:t>Nzame</a:t>
                      </a:r>
                      <a:endParaRPr lang="en-US" sz="1400" b="1" i="0" u="none" strike="noStrike" dirty="0">
                        <a:solidFill>
                          <a:srgbClr val="000000"/>
                        </a:solidFill>
                        <a:effectLst/>
                        <a:latin typeface="+mn-lt"/>
                      </a:endParaRPr>
                    </a:p>
                  </a:txBody>
                  <a:tcPr marL="7736" marR="7736" marT="7736" marB="0" anchor="b"/>
                </a:tc>
                <a:tc>
                  <a:txBody>
                    <a:bodyPr/>
                    <a:lstStyle/>
                    <a:p>
                      <a:pPr algn="l" fontAlgn="b"/>
                      <a:r>
                        <a:rPr lang="en-US" sz="1400" u="none" strike="noStrike" dirty="0">
                          <a:effectLst/>
                        </a:rPr>
                        <a:t>Permissions Count</a:t>
                      </a:r>
                      <a:endParaRPr lang="en-US" sz="1400" b="1" i="0" u="none" strike="noStrike" dirty="0">
                        <a:solidFill>
                          <a:srgbClr val="000000"/>
                        </a:solidFill>
                        <a:effectLst/>
                        <a:latin typeface="+mn-lt"/>
                      </a:endParaRPr>
                    </a:p>
                  </a:txBody>
                  <a:tcPr marL="7736" marR="7736" marT="7736" marB="0" anchor="b"/>
                </a:tc>
              </a:tr>
              <a:tr h="125359">
                <a:tc>
                  <a:txBody>
                    <a:bodyPr/>
                    <a:lstStyle/>
                    <a:p>
                      <a:pPr algn="l" fontAlgn="b"/>
                      <a:r>
                        <a:rPr lang="en-US" sz="1400" u="none" strike="noStrike">
                          <a:effectLst/>
                        </a:rPr>
                        <a:t>com.blinkbuddies.musicalbabymobile</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166</a:t>
                      </a:r>
                      <a:endParaRPr lang="en-US" sz="1400" b="0" i="0" u="none" strike="noStrike">
                        <a:solidFill>
                          <a:srgbClr val="000000"/>
                        </a:solidFill>
                        <a:effectLst/>
                        <a:latin typeface="+mn-lt"/>
                      </a:endParaRPr>
                    </a:p>
                  </a:txBody>
                  <a:tcPr marL="7736" marR="7736" marT="7736" marB="0" anchor="b"/>
                </a:tc>
              </a:tr>
              <a:tr h="125359">
                <a:tc>
                  <a:txBody>
                    <a:bodyPr/>
                    <a:lstStyle/>
                    <a:p>
                      <a:pPr algn="l" fontAlgn="b"/>
                      <a:r>
                        <a:rPr lang="en-US" sz="1400" u="none" strike="noStrike">
                          <a:effectLst/>
                        </a:rPr>
                        <a:t>com.marthogames.muffinbutton</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com.jakkarrlgames.mathguru</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com.marthogames.starlander</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com.fuengfahsoft.grabtiles</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com.mwm.theball</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9">
                <a:tc>
                  <a:txBody>
                    <a:bodyPr/>
                    <a:lstStyle/>
                    <a:p>
                      <a:pPr algn="l" fontAlgn="b"/>
                      <a:r>
                        <a:rPr lang="en-US" sz="1400" u="none" strike="noStrike">
                          <a:effectLst/>
                        </a:rPr>
                        <a:t>com.brainandheart.brainheart</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com.flyingcat.retroracing</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com.mwm.thequest</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com.cloudgames.snake2d</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com.jtwtw.god</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154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com.posstream.Monitor</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135</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com.mls.updater</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133</a:t>
                      </a:r>
                      <a:endParaRPr lang="en-US" sz="1400" b="0" i="0" u="none" strike="noStrike">
                        <a:solidFill>
                          <a:srgbClr val="000000"/>
                        </a:solidFill>
                        <a:effectLst/>
                        <a:latin typeface="+mn-lt"/>
                      </a:endParaRPr>
                    </a:p>
                  </a:txBody>
                  <a:tcPr marL="7736" marR="7736" marT="7736" marB="0" anchor="b"/>
                </a:tc>
              </a:tr>
              <a:tr h="183874">
                <a:tc>
                  <a:txBody>
                    <a:bodyPr/>
                    <a:lstStyle/>
                    <a:p>
                      <a:pPr algn="l" fontAlgn="b"/>
                      <a:r>
                        <a:rPr lang="en-US" sz="1400" u="none" strike="noStrike">
                          <a:effectLst/>
                        </a:rPr>
                        <a:t>com.luiseduardohd.nid.miqueridosanta</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130</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com.team.angryballs</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129</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com.team.halloweenslicer</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128</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com.aqh.medways</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127</a:t>
                      </a:r>
                      <a:endParaRPr lang="en-US" sz="1400" b="0" i="0" u="none" strike="noStrike">
                        <a:solidFill>
                          <a:srgbClr val="000000"/>
                        </a:solidFill>
                        <a:effectLst/>
                        <a:latin typeface="+mn-lt"/>
                      </a:endParaRPr>
                    </a:p>
                  </a:txBody>
                  <a:tcPr marL="7736" marR="7736" marT="7736" marB="0" anchor="b"/>
                </a:tc>
              </a:tr>
              <a:tr h="125359">
                <a:tc>
                  <a:txBody>
                    <a:bodyPr/>
                    <a:lstStyle/>
                    <a:p>
                      <a:pPr algn="l" fontAlgn="b"/>
                      <a:r>
                        <a:rPr lang="en-US" sz="1400" u="none" strike="noStrike">
                          <a:effectLst/>
                        </a:rPr>
                        <a:t>jp.ryosuke.matsuuchi.testpermissions</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127</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com.webkey</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125</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com.cloudshell</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125</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dirty="0" err="1">
                          <a:effectLst/>
                        </a:rPr>
                        <a:t>com.eurotronik.inurse</a:t>
                      </a:r>
                      <a:endParaRPr lang="en-US" sz="1400" b="0" i="0" u="none" strike="noStrike" dirty="0">
                        <a:solidFill>
                          <a:srgbClr val="000000"/>
                        </a:solidFill>
                        <a:effectLst/>
                        <a:latin typeface="+mn-lt"/>
                      </a:endParaRPr>
                    </a:p>
                  </a:txBody>
                  <a:tcPr marL="7736" marR="7736" marT="7736" marB="0" anchor="b"/>
                </a:tc>
                <a:tc>
                  <a:txBody>
                    <a:bodyPr/>
                    <a:lstStyle/>
                    <a:p>
                      <a:pPr algn="r" fontAlgn="b"/>
                      <a:r>
                        <a:rPr lang="en-US" sz="1400" u="none" strike="noStrike" dirty="0">
                          <a:effectLst/>
                        </a:rPr>
                        <a:t>125</a:t>
                      </a:r>
                      <a:endParaRPr lang="en-US" sz="1400" b="0" i="0" u="none" strike="noStrike" dirty="0">
                        <a:solidFill>
                          <a:srgbClr val="000000"/>
                        </a:solidFill>
                        <a:effectLst/>
                        <a:latin typeface="+mn-lt"/>
                      </a:endParaRPr>
                    </a:p>
                  </a:txBody>
                  <a:tcPr marL="7736" marR="7736" marT="7736" marB="0" anchor="b"/>
                </a:tc>
              </a:tr>
            </a:tbl>
          </a:graphicData>
        </a:graphic>
      </p:graphicFrame>
    </p:spTree>
    <p:extLst>
      <p:ext uri="{BB962C8B-B14F-4D97-AF65-F5344CB8AC3E}">
        <p14:creationId xmlns:p14="http://schemas.microsoft.com/office/powerpoint/2010/main" val="2973188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4267"/>
          </a:xfrm>
        </p:spPr>
        <p:txBody>
          <a:bodyPr>
            <a:normAutofit/>
          </a:bodyPr>
          <a:lstStyle/>
          <a:p>
            <a:pPr algn="ctr"/>
            <a:r>
              <a:rPr lang="en-US" dirty="0" smtClean="0"/>
              <a:t>Top requested permissions</a:t>
            </a:r>
            <a:endParaRPr lang="en-US" dirty="0"/>
          </a:p>
        </p:txBody>
      </p:sp>
      <p:pic>
        <p:nvPicPr>
          <p:cNvPr id="4" name="Content Placeholder 3"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00863"/>
            <a:ext cx="8108220" cy="5321784"/>
          </a:xfrm>
        </p:spPr>
      </p:pic>
      <p:graphicFrame>
        <p:nvGraphicFramePr>
          <p:cNvPr id="7" name="Table 6"/>
          <p:cNvGraphicFramePr>
            <a:graphicFrameLocks noGrp="1"/>
          </p:cNvGraphicFramePr>
          <p:nvPr>
            <p:extLst>
              <p:ext uri="{D42A27DB-BD31-4B8C-83A1-F6EECF244321}">
                <p14:modId xmlns:p14="http://schemas.microsoft.com/office/powerpoint/2010/main" val="3203630311"/>
              </p:ext>
            </p:extLst>
          </p:nvPr>
        </p:nvGraphicFramePr>
        <p:xfrm>
          <a:off x="8108220" y="1000862"/>
          <a:ext cx="4083780" cy="5321776"/>
        </p:xfrm>
        <a:graphic>
          <a:graphicData uri="http://schemas.openxmlformats.org/drawingml/2006/table">
            <a:tbl>
              <a:tblPr firstRow="1" bandRow="1" bandCol="1">
                <a:tableStyleId>{6E25E649-3F16-4E02-A733-19D2CDBF48F0}</a:tableStyleId>
              </a:tblPr>
              <a:tblGrid>
                <a:gridCol w="801318"/>
                <a:gridCol w="3282462"/>
              </a:tblGrid>
              <a:tr h="190616">
                <a:tc>
                  <a:txBody>
                    <a:bodyPr/>
                    <a:lstStyle/>
                    <a:p>
                      <a:pPr algn="l" fontAlgn="b"/>
                      <a:r>
                        <a:rPr lang="en-US" sz="1200" u="none" strike="noStrike" dirty="0">
                          <a:effectLst/>
                        </a:rPr>
                        <a:t>App Count</a:t>
                      </a:r>
                      <a:endParaRPr lang="en-US" sz="1200" b="0" i="0" u="none" strike="noStrike" dirty="0">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Permission Name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859199</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android.permission.INTERNET</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726725</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android.permission.ACCESS_NETWORK_STATE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560329</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android.permission.READ_EXTERNAL_STORAGE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557428</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android.permission.WRITE_EXTERNAL_STORAGE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346285</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android.permission.READ_PHONE_STATE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294205</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android.permission.WAKE_LOCK</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263031</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android.permission.ACCESS_FINE_LOCATION</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247873</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android.permission.ACCESS_WIFI_STATE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237815</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android.permission.ACCESS_COARSE_LOCATION</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234052</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android.permission.VIBRATE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194944</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android.permission.GET_ACCOUNTS</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193073</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com.google.android.c2dm.permission.RECEIVE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152209</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android.permission.CAMERA</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103478</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android.permission.CALL_PHONE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93749</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android.permission.RECEIVE_BOOT_COMPLETED</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77515</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android.permission.RECORD_AUDIO</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76072</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com.android.vending.BILLING</a:t>
                      </a:r>
                      <a:endParaRPr lang="en-US" sz="1200" b="0" i="0" u="none" strike="noStrike">
                        <a:solidFill>
                          <a:srgbClr val="000000"/>
                        </a:solidFill>
                        <a:effectLst/>
                        <a:latin typeface="Trebuchet MS" panose="020B0603020202020204" pitchFamily="34" charset="0"/>
                      </a:endParaRPr>
                    </a:p>
                  </a:txBody>
                  <a:tcPr marL="7736" marR="7736" marT="7736" marB="0" anchor="b"/>
                </a:tc>
              </a:tr>
              <a:tr h="373496">
                <a:tc>
                  <a:txBody>
                    <a:bodyPr/>
                    <a:lstStyle/>
                    <a:p>
                      <a:pPr algn="r" fontAlgn="b"/>
                      <a:r>
                        <a:rPr lang="en-US" sz="1200" u="none" strike="noStrike">
                          <a:effectLst/>
                        </a:rPr>
                        <a:t>70459</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dirty="0" err="1" smtClean="0">
                          <a:effectLst/>
                        </a:rPr>
                        <a:t>com.google.android.providers.gsf.permission.READ_GSERVICES</a:t>
                      </a:r>
                      <a:endParaRPr lang="en-US" sz="1200" b="0" i="0" u="none" strike="noStrike" dirty="0">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66856</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android.permission.READ_CONTACTS</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60587</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android.permission.GET_TASKS</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48008</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android.permission.SEND_SMS</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40795</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com.android.vending.CHECK_LICENSE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38237</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android.permission.READ_CALL_LOG</a:t>
                      </a:r>
                      <a:endParaRPr lang="en-US" sz="1200" b="0" i="0" u="none" strike="noStrike">
                        <a:solidFill>
                          <a:srgbClr val="000000"/>
                        </a:solidFill>
                        <a:effectLst/>
                        <a:latin typeface="Trebuchet MS" panose="020B0603020202020204" pitchFamily="34" charset="0"/>
                      </a:endParaRPr>
                    </a:p>
                  </a:txBody>
                  <a:tcPr marL="7736" marR="7736" marT="7736" marB="0" anchor="b"/>
                </a:tc>
              </a:tr>
              <a:tr h="373496">
                <a:tc>
                  <a:txBody>
                    <a:bodyPr/>
                    <a:lstStyle/>
                    <a:p>
                      <a:pPr algn="r" fontAlgn="b"/>
                      <a:r>
                        <a:rPr lang="en-US" sz="1200" u="none" strike="noStrike">
                          <a:effectLst/>
                        </a:rPr>
                        <a:t>35931</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android.permission.ACCESS_LOCATION_EXTRA_COMMANDS</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35250</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dirty="0" err="1">
                          <a:effectLst/>
                        </a:rPr>
                        <a:t>android.permission.WRITE_CONTACTS</a:t>
                      </a:r>
                      <a:endParaRPr lang="en-US" sz="1200" b="0" i="0" u="none" strike="noStrike" dirty="0">
                        <a:solidFill>
                          <a:srgbClr val="000000"/>
                        </a:solidFill>
                        <a:effectLst/>
                        <a:latin typeface="Trebuchet MS" panose="020B0603020202020204" pitchFamily="34" charset="0"/>
                      </a:endParaRPr>
                    </a:p>
                  </a:txBody>
                  <a:tcPr marL="7736" marR="7736" marT="7736" marB="0" anchor="b"/>
                </a:tc>
              </a:tr>
            </a:tbl>
          </a:graphicData>
        </a:graphic>
      </p:graphicFrame>
    </p:spTree>
    <p:extLst>
      <p:ext uri="{BB962C8B-B14F-4D97-AF65-F5344CB8AC3E}">
        <p14:creationId xmlns:p14="http://schemas.microsoft.com/office/powerpoint/2010/main" val="2271811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evaluation</a:t>
            </a:r>
            <a:endParaRPr lang="en-US" dirty="0"/>
          </a:p>
        </p:txBody>
      </p:sp>
      <p:sp>
        <p:nvSpPr>
          <p:cNvPr id="3" name="Content Placeholder 2"/>
          <p:cNvSpPr>
            <a:spLocks noGrp="1"/>
          </p:cNvSpPr>
          <p:nvPr>
            <p:ph idx="1"/>
          </p:nvPr>
        </p:nvSpPr>
        <p:spPr/>
        <p:txBody>
          <a:bodyPr/>
          <a:lstStyle/>
          <a:p>
            <a:r>
              <a:rPr lang="en-US" dirty="0" smtClean="0"/>
              <a:t>Cluster evaluation measures:</a:t>
            </a:r>
          </a:p>
          <a:p>
            <a:pPr lvl="1">
              <a:buFont typeface="Wingdings" panose="05000000000000000000" pitchFamily="2" charset="2"/>
              <a:buChar char="q"/>
            </a:pPr>
            <a:r>
              <a:rPr lang="en-US" dirty="0" smtClean="0"/>
              <a:t>External</a:t>
            </a:r>
          </a:p>
          <a:p>
            <a:pPr lvl="2">
              <a:buFont typeface="Wingdings" panose="05000000000000000000" pitchFamily="2" charset="2"/>
              <a:buChar char="q"/>
            </a:pPr>
            <a:r>
              <a:rPr lang="en-US" dirty="0" smtClean="0"/>
              <a:t>Homogeneity Score: </a:t>
            </a:r>
            <a:r>
              <a:rPr lang="en-US" dirty="0"/>
              <a:t>A clustering result satisfies homogeneity if all of its clusters contain only data points which are members of a single </a:t>
            </a:r>
            <a:r>
              <a:rPr lang="en-US" dirty="0" smtClean="0"/>
              <a:t>class. (Precision)</a:t>
            </a:r>
          </a:p>
          <a:p>
            <a:pPr lvl="2">
              <a:buFont typeface="Wingdings" panose="05000000000000000000" pitchFamily="2" charset="2"/>
              <a:buChar char="q"/>
            </a:pPr>
            <a:r>
              <a:rPr lang="en-US" dirty="0" smtClean="0"/>
              <a:t>Completeness Score: </a:t>
            </a:r>
            <a:r>
              <a:rPr lang="en-US" dirty="0"/>
              <a:t>A clustering result satisfies completeness if all the data points that are members of a given class are elements of the same cluster</a:t>
            </a:r>
            <a:r>
              <a:rPr lang="en-US" dirty="0" smtClean="0"/>
              <a:t>. (Recall)</a:t>
            </a:r>
          </a:p>
          <a:p>
            <a:pPr lvl="1">
              <a:buFont typeface="Wingdings" panose="05000000000000000000" pitchFamily="2" charset="2"/>
              <a:buChar char="q"/>
            </a:pPr>
            <a:r>
              <a:rPr lang="en-US" dirty="0"/>
              <a:t> </a:t>
            </a:r>
            <a:r>
              <a:rPr lang="en-US" dirty="0" smtClean="0"/>
              <a:t>Internal</a:t>
            </a:r>
          </a:p>
          <a:p>
            <a:pPr lvl="2">
              <a:buFont typeface="Wingdings" panose="05000000000000000000" pitchFamily="2" charset="2"/>
              <a:buChar char="q"/>
            </a:pPr>
            <a:r>
              <a:rPr lang="en-US" dirty="0" smtClean="0">
                <a:hlinkClick r:id="rId2"/>
              </a:rPr>
              <a:t>Silhouette </a:t>
            </a:r>
            <a:r>
              <a:rPr lang="en-US" dirty="0">
                <a:hlinkClick r:id="rId2"/>
              </a:rPr>
              <a:t>Coefficient</a:t>
            </a:r>
            <a:r>
              <a:rPr lang="en-US" dirty="0"/>
              <a:t> </a:t>
            </a:r>
            <a:r>
              <a:rPr lang="en-US" dirty="0" smtClean="0"/>
              <a:t>: Calculated </a:t>
            </a:r>
            <a:r>
              <a:rPr lang="en-US" dirty="0"/>
              <a:t>using the mean intra-cluster distance (a) and the mean nearest-cluster distance (b) for each </a:t>
            </a:r>
            <a:r>
              <a:rPr lang="en-US" dirty="0" smtClean="0"/>
              <a:t>sample as </a:t>
            </a:r>
            <a:r>
              <a:rPr lang="en-US" dirty="0"/>
              <a:t>(b - a) / max(a, b</a:t>
            </a:r>
            <a:r>
              <a:rPr lang="en-US" dirty="0" smtClean="0"/>
              <a:t>).</a:t>
            </a:r>
          </a:p>
          <a:p>
            <a:pPr lvl="2">
              <a:buFont typeface="Wingdings" panose="05000000000000000000" pitchFamily="2" charset="2"/>
              <a:buChar char="q"/>
            </a:pPr>
            <a:r>
              <a:rPr lang="en-US" dirty="0">
                <a:hlinkClick r:id="rId3" tooltip="Davies–Bouldin index"/>
              </a:rPr>
              <a:t>Davies–</a:t>
            </a:r>
            <a:r>
              <a:rPr lang="en-US" dirty="0" err="1">
                <a:hlinkClick r:id="rId3" tooltip="Davies–Bouldin index"/>
              </a:rPr>
              <a:t>Bouldin</a:t>
            </a:r>
            <a:r>
              <a:rPr lang="en-US" dirty="0">
                <a:hlinkClick r:id="rId3" tooltip="Davies–Bouldin index"/>
              </a:rPr>
              <a:t> </a:t>
            </a:r>
            <a:r>
              <a:rPr lang="en-US" dirty="0" smtClean="0">
                <a:hlinkClick r:id="rId3" tooltip="Davies–Bouldin index"/>
              </a:rPr>
              <a:t>index</a:t>
            </a:r>
            <a:r>
              <a:rPr lang="en-US" dirty="0" smtClean="0"/>
              <a:t> (1974)</a:t>
            </a:r>
            <a:endParaRPr lang="en-US" dirty="0"/>
          </a:p>
          <a:p>
            <a:pPr lvl="2">
              <a:buFont typeface="Wingdings" panose="05000000000000000000" pitchFamily="2" charset="2"/>
              <a:buChar char="q"/>
            </a:pPr>
            <a:r>
              <a:rPr lang="en-US" dirty="0">
                <a:hlinkClick r:id="rId4" tooltip="Dunn index"/>
              </a:rPr>
              <a:t>Dunn </a:t>
            </a:r>
            <a:r>
              <a:rPr lang="en-US" dirty="0" smtClean="0">
                <a:hlinkClick r:id="rId4" tooltip="Dunn index"/>
              </a:rPr>
              <a:t>index</a:t>
            </a:r>
            <a:r>
              <a:rPr lang="en-US" dirty="0" smtClean="0"/>
              <a:t> (1973) Computes using the minimum distance between two clusters divided by the maximum mean distance between all points in clusters to their mean. This is computationally intensive with increasing number of clusters and dimensionality of data increase. It gives skewed results if one cluster is bad, sort of like a worst case indicator.</a:t>
            </a:r>
            <a:endParaRPr lang="en-US" dirty="0"/>
          </a:p>
          <a:p>
            <a:pPr lvl="2">
              <a:buFont typeface="Wingdings" panose="05000000000000000000" pitchFamily="2" charset="2"/>
              <a:buChar char="q"/>
            </a:pPr>
            <a:endParaRPr lang="en-US" dirty="0"/>
          </a:p>
        </p:txBody>
      </p:sp>
    </p:spTree>
    <p:extLst>
      <p:ext uri="{BB962C8B-B14F-4D97-AF65-F5344CB8AC3E}">
        <p14:creationId xmlns:p14="http://schemas.microsoft.com/office/powerpoint/2010/main" val="2587971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K-Means Clustering</a:t>
            </a:r>
            <a:endParaRPr lang="en-US" dirty="0"/>
          </a:p>
        </p:txBody>
      </p:sp>
    </p:spTree>
    <p:extLst>
      <p:ext uri="{BB962C8B-B14F-4D97-AF65-F5344CB8AC3E}">
        <p14:creationId xmlns:p14="http://schemas.microsoft.com/office/powerpoint/2010/main" val="791039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561</TotalTime>
  <Words>1019</Words>
  <Application>Microsoft Office PowerPoint</Application>
  <PresentationFormat>Widescreen</PresentationFormat>
  <Paragraphs>449</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Calibri</vt:lpstr>
      <vt:lpstr>Calibri Light</vt:lpstr>
      <vt:lpstr>Cambria Math</vt:lpstr>
      <vt:lpstr>Symbol</vt:lpstr>
      <vt:lpstr>Times New Roman</vt:lpstr>
      <vt:lpstr>Trebuchet MS</vt:lpstr>
      <vt:lpstr>Wingdings</vt:lpstr>
      <vt:lpstr>Retrospect</vt:lpstr>
      <vt:lpstr>Google Play Store: App Permission Analytics</vt:lpstr>
      <vt:lpstr>Data collection stats</vt:lpstr>
      <vt:lpstr>A bit more stats</vt:lpstr>
      <vt:lpstr>A bit more stats</vt:lpstr>
      <vt:lpstr>A bit more stats</vt:lpstr>
      <vt:lpstr>App frequency vs Permissions requested</vt:lpstr>
      <vt:lpstr>Top requested permissions</vt:lpstr>
      <vt:lpstr>Cluster evaluation</vt:lpstr>
      <vt:lpstr>K-Means Clustering</vt:lpstr>
      <vt:lpstr>K – Means: Process</vt:lpstr>
      <vt:lpstr>External measures</vt:lpstr>
      <vt:lpstr>Internal measures – Euclidean</vt:lpstr>
      <vt:lpstr>Internal measures – Manhattan</vt:lpstr>
      <vt:lpstr>Results for Medical &amp; Healthcare Apps</vt:lpstr>
      <vt:lpstr>Results for All Medical Apps</vt:lpstr>
      <vt:lpstr>Results for All Health &amp; Fitness Apps</vt:lpstr>
      <vt:lpstr>Finance apps seem to pretty uniform</vt:lpstr>
      <vt:lpstr>Library Apps seem like the best</vt:lpstr>
      <vt:lpstr>What did we see in cluster 5?</vt:lpstr>
      <vt:lpstr>Spectral Clustering</vt:lpstr>
      <vt:lpstr>Spectral: Process</vt:lpstr>
      <vt:lpstr>Internal Measures – Jaccard Similarity</vt:lpstr>
      <vt:lpstr>PowerPoint Presentation</vt:lpstr>
      <vt:lpstr>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 Store</dc:title>
  <dc:creator>Prajit Kumar Das</dc:creator>
  <cp:lastModifiedBy>Prajit Kumar Das</cp:lastModifiedBy>
  <cp:revision>63</cp:revision>
  <dcterms:created xsi:type="dcterms:W3CDTF">2015-07-06T12:55:11Z</dcterms:created>
  <dcterms:modified xsi:type="dcterms:W3CDTF">2015-08-24T22:47:54Z</dcterms:modified>
</cp:coreProperties>
</file>