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31"/>
  </p:notesMasterIdLst>
  <p:sldIdLst>
    <p:sldId id="256" r:id="rId3"/>
    <p:sldId id="257" r:id="rId4"/>
    <p:sldId id="258" r:id="rId5"/>
    <p:sldId id="284" r:id="rId6"/>
    <p:sldId id="260" r:id="rId7"/>
    <p:sldId id="261" r:id="rId8"/>
    <p:sldId id="262" r:id="rId9"/>
    <p:sldId id="272" r:id="rId10"/>
    <p:sldId id="276" r:id="rId11"/>
    <p:sldId id="277" r:id="rId12"/>
    <p:sldId id="263" r:id="rId13"/>
    <p:sldId id="280" r:id="rId14"/>
    <p:sldId id="281" r:id="rId15"/>
    <p:sldId id="273" r:id="rId16"/>
    <p:sldId id="282" r:id="rId17"/>
    <p:sldId id="283" r:id="rId18"/>
    <p:sldId id="289" r:id="rId19"/>
    <p:sldId id="267" r:id="rId20"/>
    <p:sldId id="290" r:id="rId21"/>
    <p:sldId id="292" r:id="rId22"/>
    <p:sldId id="448" r:id="rId23"/>
    <p:sldId id="447" r:id="rId24"/>
    <p:sldId id="268" r:id="rId25"/>
    <p:sldId id="285" r:id="rId26"/>
    <p:sldId id="288" r:id="rId27"/>
    <p:sldId id="286" r:id="rId28"/>
    <p:sldId id="271" r:id="rId29"/>
    <p:sldId id="28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62E909-7CE4-46C1-BE81-2CEFFB889C22}">
  <a:tblStyle styleId="{5D62E909-7CE4-46C1-BE81-2CEFFB889C2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5"/>
    <p:restoredTop sz="94233"/>
  </p:normalViewPr>
  <p:slideViewPr>
    <p:cSldViewPr snapToGrid="0">
      <p:cViewPr>
        <p:scale>
          <a:sx n="124" d="100"/>
          <a:sy n="124" d="100"/>
        </p:scale>
        <p:origin x="944" y="1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Performance on</a:t>
            </a:r>
            <a:r>
              <a:rPr lang="en-US" sz="1800" b="1" baseline="0"/>
              <a:t> low graph density datasets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FB15-237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Sheet1!$B$15:$G$15</c:f>
              <c:strCache>
                <c:ptCount val="6"/>
                <c:pt idx="0">
                  <c:v>RESCAL</c:v>
                </c:pt>
                <c:pt idx="1">
                  <c:v>NN-RESCAL</c:v>
                </c:pt>
                <c:pt idx="2">
                  <c:v>Linear+Reg</c:v>
                </c:pt>
                <c:pt idx="3">
                  <c:v>Quad+Reg</c:v>
                </c:pt>
                <c:pt idx="4">
                  <c:v>Linear+Constraint</c:v>
                </c:pt>
                <c:pt idx="5">
                  <c:v>Quad+Constraint</c:v>
                </c:pt>
              </c:strCache>
            </c:strRef>
          </c:cat>
          <c:val>
            <c:numRef>
              <c:f>Sheet1!$B$16:$G$16</c:f>
              <c:numCache>
                <c:formatCode>General</c:formatCode>
                <c:ptCount val="6"/>
                <c:pt idx="0">
                  <c:v>62.13</c:v>
                </c:pt>
                <c:pt idx="1">
                  <c:v>83.93</c:v>
                </c:pt>
                <c:pt idx="2">
                  <c:v>81.86</c:v>
                </c:pt>
                <c:pt idx="3">
                  <c:v>84.41</c:v>
                </c:pt>
                <c:pt idx="4">
                  <c:v>80.180000000000007</c:v>
                </c:pt>
                <c:pt idx="5">
                  <c:v>91.07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2B-4CBC-A858-792B8568CEB1}"/>
            </c:ext>
          </c:extLst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DB10k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Sheet1!$B$15:$G$15</c:f>
              <c:strCache>
                <c:ptCount val="6"/>
                <c:pt idx="0">
                  <c:v>RESCAL</c:v>
                </c:pt>
                <c:pt idx="1">
                  <c:v>NN-RESCAL</c:v>
                </c:pt>
                <c:pt idx="2">
                  <c:v>Linear+Reg</c:v>
                </c:pt>
                <c:pt idx="3">
                  <c:v>Quad+Reg</c:v>
                </c:pt>
                <c:pt idx="4">
                  <c:v>Linear+Constraint</c:v>
                </c:pt>
                <c:pt idx="5">
                  <c:v>Quad+Constraint</c:v>
                </c:pt>
              </c:strCache>
            </c:strRef>
          </c:cat>
          <c:val>
            <c:numRef>
              <c:f>Sheet1!$B$17:$G$17</c:f>
              <c:numCache>
                <c:formatCode>General</c:formatCode>
                <c:ptCount val="6"/>
                <c:pt idx="0">
                  <c:v>65.37</c:v>
                </c:pt>
                <c:pt idx="1">
                  <c:v>79.13</c:v>
                </c:pt>
                <c:pt idx="2">
                  <c:v>80.069999999999993</c:v>
                </c:pt>
                <c:pt idx="3">
                  <c:v>79.12</c:v>
                </c:pt>
                <c:pt idx="4">
                  <c:v>75.790000000000006</c:v>
                </c:pt>
                <c:pt idx="5">
                  <c:v>85.15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2B-4CBC-A858-792B8568CEB1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FrameNet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Sheet1!$B$15:$G$15</c:f>
              <c:strCache>
                <c:ptCount val="6"/>
                <c:pt idx="0">
                  <c:v>RESCAL</c:v>
                </c:pt>
                <c:pt idx="1">
                  <c:v>NN-RESCAL</c:v>
                </c:pt>
                <c:pt idx="2">
                  <c:v>Linear+Reg</c:v>
                </c:pt>
                <c:pt idx="3">
                  <c:v>Quad+Reg</c:v>
                </c:pt>
                <c:pt idx="4">
                  <c:v>Linear+Constraint</c:v>
                </c:pt>
                <c:pt idx="5">
                  <c:v>Quad+Constraint</c:v>
                </c:pt>
              </c:strCache>
            </c:strRef>
          </c:cat>
          <c:val>
            <c:numRef>
              <c:f>Sheet1!$B$18:$G$18</c:f>
              <c:numCache>
                <c:formatCode>General</c:formatCode>
                <c:ptCount val="6"/>
                <c:pt idx="0">
                  <c:v>61.27</c:v>
                </c:pt>
                <c:pt idx="1">
                  <c:v>81.72</c:v>
                </c:pt>
                <c:pt idx="2">
                  <c:v>80.790000000000006</c:v>
                </c:pt>
                <c:pt idx="3">
                  <c:v>80.47</c:v>
                </c:pt>
                <c:pt idx="4">
                  <c:v>80.67</c:v>
                </c:pt>
                <c:pt idx="5">
                  <c:v>81.69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2B-4CBC-A858-792B8568CEB1}"/>
            </c:ext>
          </c:extLst>
        </c:ser>
        <c:ser>
          <c:idx val="3"/>
          <c:order val="3"/>
          <c:tx>
            <c:strRef>
              <c:f>Sheet1!$A$19</c:f>
              <c:strCache>
                <c:ptCount val="1"/>
                <c:pt idx="0">
                  <c:v>WN18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Sheet1!$B$15:$G$15</c:f>
              <c:strCache>
                <c:ptCount val="6"/>
                <c:pt idx="0">
                  <c:v>RESCAL</c:v>
                </c:pt>
                <c:pt idx="1">
                  <c:v>NN-RESCAL</c:v>
                </c:pt>
                <c:pt idx="2">
                  <c:v>Linear+Reg</c:v>
                </c:pt>
                <c:pt idx="3">
                  <c:v>Quad+Reg</c:v>
                </c:pt>
                <c:pt idx="4">
                  <c:v>Linear+Constraint</c:v>
                </c:pt>
                <c:pt idx="5">
                  <c:v>Quad+Constraint</c:v>
                </c:pt>
              </c:strCache>
            </c:strRef>
          </c:cat>
          <c:val>
            <c:numRef>
              <c:f>Sheet1!$B$19:$G$19</c:f>
              <c:numCache>
                <c:formatCode>General</c:formatCode>
                <c:ptCount val="6"/>
                <c:pt idx="0">
                  <c:v>82.54</c:v>
                </c:pt>
                <c:pt idx="1">
                  <c:v>82.6</c:v>
                </c:pt>
                <c:pt idx="2">
                  <c:v>78.11</c:v>
                </c:pt>
                <c:pt idx="3">
                  <c:v>82.34</c:v>
                </c:pt>
                <c:pt idx="4">
                  <c:v>73.64</c:v>
                </c:pt>
                <c:pt idx="5">
                  <c:v>86.24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2B-4CBC-A858-792B8568CEB1}"/>
            </c:ext>
          </c:extLst>
        </c:ser>
        <c:ser>
          <c:idx val="4"/>
          <c:order val="4"/>
          <c:tx>
            <c:strRef>
              <c:f>Sheet1!$A$20</c:f>
              <c:strCache>
                <c:ptCount val="1"/>
                <c:pt idx="0">
                  <c:v>FB13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Sheet1!$B$15:$G$15</c:f>
              <c:strCache>
                <c:ptCount val="6"/>
                <c:pt idx="0">
                  <c:v>RESCAL</c:v>
                </c:pt>
                <c:pt idx="1">
                  <c:v>NN-RESCAL</c:v>
                </c:pt>
                <c:pt idx="2">
                  <c:v>Linear+Reg</c:v>
                </c:pt>
                <c:pt idx="3">
                  <c:v>Quad+Reg</c:v>
                </c:pt>
                <c:pt idx="4">
                  <c:v>Linear+Constraint</c:v>
                </c:pt>
                <c:pt idx="5">
                  <c:v>Quad+Constraint</c:v>
                </c:pt>
              </c:strCache>
            </c:strRef>
          </c:cat>
          <c:val>
            <c:numRef>
              <c:f>Sheet1!$B$20:$G$20</c:f>
              <c:numCache>
                <c:formatCode>General</c:formatCode>
                <c:ptCount val="6"/>
                <c:pt idx="0">
                  <c:v>66.63</c:v>
                </c:pt>
                <c:pt idx="1">
                  <c:v>68.489999999999995</c:v>
                </c:pt>
                <c:pt idx="2">
                  <c:v>69.150000000000006</c:v>
                </c:pt>
                <c:pt idx="3">
                  <c:v>66.73</c:v>
                </c:pt>
                <c:pt idx="4">
                  <c:v>66.400000000000006</c:v>
                </c:pt>
                <c:pt idx="5">
                  <c:v>72.62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2B-4CBC-A858-792B8568CEB1}"/>
            </c:ext>
          </c:extLst>
        </c:ser>
        <c:ser>
          <c:idx val="5"/>
          <c:order val="5"/>
          <c:tx>
            <c:strRef>
              <c:f>Sheet1!$A$21</c:f>
              <c:strCache>
                <c:ptCount val="1"/>
                <c:pt idx="0">
                  <c:v>WN18RR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Sheet1!$B$15:$G$15</c:f>
              <c:strCache>
                <c:ptCount val="6"/>
                <c:pt idx="0">
                  <c:v>RESCAL</c:v>
                </c:pt>
                <c:pt idx="1">
                  <c:v>NN-RESCAL</c:v>
                </c:pt>
                <c:pt idx="2">
                  <c:v>Linear+Reg</c:v>
                </c:pt>
                <c:pt idx="3">
                  <c:v>Quad+Reg</c:v>
                </c:pt>
                <c:pt idx="4">
                  <c:v>Linear+Constraint</c:v>
                </c:pt>
                <c:pt idx="5">
                  <c:v>Quad+Constraint</c:v>
                </c:pt>
              </c:strCache>
            </c:strRef>
          </c:cat>
          <c:val>
            <c:numRef>
              <c:f>Sheet1!$B$21:$G$21</c:f>
              <c:numCache>
                <c:formatCode>General</c:formatCode>
                <c:ptCount val="6"/>
                <c:pt idx="0">
                  <c:v>92.56</c:v>
                </c:pt>
                <c:pt idx="1">
                  <c:v>93.03</c:v>
                </c:pt>
                <c:pt idx="2">
                  <c:v>90</c:v>
                </c:pt>
                <c:pt idx="3">
                  <c:v>93.07</c:v>
                </c:pt>
                <c:pt idx="4">
                  <c:v>81.88</c:v>
                </c:pt>
                <c:pt idx="5">
                  <c:v>86.47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2B-4CBC-A858-792B8568C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9930976"/>
        <c:axId val="589929336"/>
      </c:barChart>
      <c:catAx>
        <c:axId val="589930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929336"/>
        <c:crosses val="autoZero"/>
        <c:auto val="1"/>
        <c:lblAlgn val="ctr"/>
        <c:lblOffset val="100"/>
        <c:noMultiLvlLbl val="0"/>
      </c:catAx>
      <c:valAx>
        <c:axId val="58992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93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Comparision</a:t>
            </a:r>
            <a:r>
              <a:rPr lang="en-US" sz="1800" b="1" baseline="0"/>
              <a:t> with Translation and ComplEx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Sheet1!$B$51</c:f>
              <c:strCache>
                <c:ptCount val="1"/>
                <c:pt idx="0">
                  <c:v>FB13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Sheet1!$A$52:$A$60</c:f>
              <c:strCache>
                <c:ptCount val="9"/>
                <c:pt idx="0">
                  <c:v>RESCAL</c:v>
                </c:pt>
                <c:pt idx="1">
                  <c:v>NN-RESCAL</c:v>
                </c:pt>
                <c:pt idx="2">
                  <c:v>TransE</c:v>
                </c:pt>
                <c:pt idx="3">
                  <c:v>DistMult</c:v>
                </c:pt>
                <c:pt idx="4">
                  <c:v>ComplEx</c:v>
                </c:pt>
                <c:pt idx="5">
                  <c:v>Linear+Reg</c:v>
                </c:pt>
                <c:pt idx="6">
                  <c:v>Quad+Reg</c:v>
                </c:pt>
                <c:pt idx="7">
                  <c:v>Linear+Constraint</c:v>
                </c:pt>
                <c:pt idx="8">
                  <c:v>Quad+Constraint</c:v>
                </c:pt>
              </c:strCache>
            </c:strRef>
          </c:cat>
          <c:val>
            <c:numRef>
              <c:f>Sheet1!$B$52:$B$60</c:f>
              <c:numCache>
                <c:formatCode>General</c:formatCode>
                <c:ptCount val="9"/>
                <c:pt idx="0">
                  <c:v>80</c:v>
                </c:pt>
                <c:pt idx="1">
                  <c:v>77.760000000000005</c:v>
                </c:pt>
                <c:pt idx="2">
                  <c:v>52.3</c:v>
                </c:pt>
                <c:pt idx="3">
                  <c:v>54.36</c:v>
                </c:pt>
                <c:pt idx="4">
                  <c:v>61.09</c:v>
                </c:pt>
                <c:pt idx="5">
                  <c:v>76.510000000000005</c:v>
                </c:pt>
                <c:pt idx="6">
                  <c:v>75.150000000000006</c:v>
                </c:pt>
                <c:pt idx="7">
                  <c:v>73.23</c:v>
                </c:pt>
                <c:pt idx="8">
                  <c:v>82.49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2C-4940-B15F-F586B09FE35A}"/>
            </c:ext>
          </c:extLst>
        </c:ser>
        <c:ser>
          <c:idx val="1"/>
          <c:order val="1"/>
          <c:tx>
            <c:strRef>
              <c:f>Sheet1!$C$51</c:f>
              <c:strCache>
                <c:ptCount val="1"/>
                <c:pt idx="0">
                  <c:v>WN18RR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Sheet1!$A$52:$A$60</c:f>
              <c:strCache>
                <c:ptCount val="9"/>
                <c:pt idx="0">
                  <c:v>RESCAL</c:v>
                </c:pt>
                <c:pt idx="1">
                  <c:v>NN-RESCAL</c:v>
                </c:pt>
                <c:pt idx="2">
                  <c:v>TransE</c:v>
                </c:pt>
                <c:pt idx="3">
                  <c:v>DistMult</c:v>
                </c:pt>
                <c:pt idx="4">
                  <c:v>ComplEx</c:v>
                </c:pt>
                <c:pt idx="5">
                  <c:v>Linear+Reg</c:v>
                </c:pt>
                <c:pt idx="6">
                  <c:v>Quad+Reg</c:v>
                </c:pt>
                <c:pt idx="7">
                  <c:v>Linear+Constraint</c:v>
                </c:pt>
                <c:pt idx="8">
                  <c:v>Quad+Constraint</c:v>
                </c:pt>
              </c:strCache>
            </c:strRef>
          </c:cat>
          <c:val>
            <c:numRef>
              <c:f>Sheet1!$C$52:$C$60</c:f>
              <c:numCache>
                <c:formatCode>General</c:formatCode>
                <c:ptCount val="9"/>
                <c:pt idx="0">
                  <c:v>69.63</c:v>
                </c:pt>
                <c:pt idx="1">
                  <c:v>67.41</c:v>
                </c:pt>
                <c:pt idx="2">
                  <c:v>68.39</c:v>
                </c:pt>
                <c:pt idx="3">
                  <c:v>67.39</c:v>
                </c:pt>
                <c:pt idx="4">
                  <c:v>67.61</c:v>
                </c:pt>
                <c:pt idx="5">
                  <c:v>68.69</c:v>
                </c:pt>
                <c:pt idx="6">
                  <c:v>68.459999999999994</c:v>
                </c:pt>
                <c:pt idx="7">
                  <c:v>66.66</c:v>
                </c:pt>
                <c:pt idx="8">
                  <c:v>81.86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2C-4940-B15F-F586B09FE35A}"/>
            </c:ext>
          </c:extLst>
        </c:ser>
        <c:ser>
          <c:idx val="2"/>
          <c:order val="2"/>
          <c:tx>
            <c:strRef>
              <c:f>Sheet1!$D$51</c:f>
              <c:strCache>
                <c:ptCount val="1"/>
                <c:pt idx="0">
                  <c:v>FB15-237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Sheet1!$A$52:$A$60</c:f>
              <c:strCache>
                <c:ptCount val="9"/>
                <c:pt idx="0">
                  <c:v>RESCAL</c:v>
                </c:pt>
                <c:pt idx="1">
                  <c:v>NN-RESCAL</c:v>
                </c:pt>
                <c:pt idx="2">
                  <c:v>TransE</c:v>
                </c:pt>
                <c:pt idx="3">
                  <c:v>DistMult</c:v>
                </c:pt>
                <c:pt idx="4">
                  <c:v>ComplEx</c:v>
                </c:pt>
                <c:pt idx="5">
                  <c:v>Linear+Reg</c:v>
                </c:pt>
                <c:pt idx="6">
                  <c:v>Quad+Reg</c:v>
                </c:pt>
                <c:pt idx="7">
                  <c:v>Linear+Constraint</c:v>
                </c:pt>
                <c:pt idx="8">
                  <c:v>Quad+Constraint</c:v>
                </c:pt>
              </c:strCache>
            </c:strRef>
          </c:cat>
          <c:val>
            <c:numRef>
              <c:f>Sheet1!$D$52:$D$60</c:f>
              <c:numCache>
                <c:formatCode>General</c:formatCode>
                <c:ptCount val="9"/>
                <c:pt idx="0">
                  <c:v>97.61</c:v>
                </c:pt>
                <c:pt idx="1">
                  <c:v>97.81</c:v>
                </c:pt>
                <c:pt idx="2">
                  <c:v>50.84</c:v>
                </c:pt>
                <c:pt idx="3">
                  <c:v>70.28</c:v>
                </c:pt>
                <c:pt idx="4">
                  <c:v>67.64</c:v>
                </c:pt>
                <c:pt idx="5">
                  <c:v>96.49</c:v>
                </c:pt>
                <c:pt idx="6">
                  <c:v>97.2</c:v>
                </c:pt>
                <c:pt idx="7">
                  <c:v>80</c:v>
                </c:pt>
                <c:pt idx="8">
                  <c:v>94.59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2C-4940-B15F-F586B09FE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781488"/>
        <c:axId val="434782144"/>
      </c:barChart>
      <c:catAx>
        <c:axId val="43478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782144"/>
        <c:crosses val="autoZero"/>
        <c:auto val="1"/>
        <c:lblAlgn val="ctr"/>
        <c:lblOffset val="100"/>
        <c:noMultiLvlLbl val="0"/>
      </c:catAx>
      <c:valAx>
        <c:axId val="434782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78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4eb0c2eb_2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g704eb0c2eb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4eb0c2eb_2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704eb0c2eb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5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4eb0c2eb_2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704eb0c2eb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4eb0c2eb_2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704eb0c2eb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31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4eb0c2eb_2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704eb0c2eb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114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4eb0c2eb_2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04eb0c2eb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5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04eb0c2eb_2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704eb0c2eb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86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04eb0c2eb_2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704eb0c2eb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429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04eb0c2eb_2_2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g704eb0c2eb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04eb0c2eb_2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g704eb0c2eb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4eb0c2eb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704eb0c2eb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04eb0c2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04eb0c2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4eb0c2eb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g704eb0c2eb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4eb0c2eb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704eb0c2eb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92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04eb0c2eb_2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704eb0c2eb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4eb0c2eb_2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704eb0c2eb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4eb0c2eb_2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704eb0c2eb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4eb0c2eb_2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</a:t>
            </a:r>
            <a:endParaRPr dirty="0"/>
          </a:p>
        </p:txBody>
      </p:sp>
      <p:sp>
        <p:nvSpPr>
          <p:cNvPr id="173" name="Google Shape;173;g704eb0c2eb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01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4eb0c2eb_2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704eb0c2eb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38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02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69727" y="133945"/>
            <a:ext cx="7804477" cy="80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3800" b="0" i="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69727" y="1146291"/>
            <a:ext cx="7804477" cy="364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355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12" name="Google Shape;11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biquity.umbc.edu/paper/html/id/846/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biquity.umbc.edu/paper/html/id/846/" TargetMode="External"/><Relationship Id="rId2" Type="http://schemas.openxmlformats.org/officeDocument/2006/relationships/hyperlink" Target="https://github.com/Ebiquity/KGFP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hyperlink" Target="mailto:pankur1@umbc.edu" TargetMode="External"/><Relationship Id="rId4" Type="http://schemas.openxmlformats.org/officeDocument/2006/relationships/hyperlink" Target="https://ebiquity.umbc.edu/paper/html/id/862/Knowledge-Graph-Fact-Prediction-via-Knowledge-Enriched-Tensor-Factoriz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534718" y="295875"/>
            <a:ext cx="8166600" cy="11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400" b="1" dirty="0">
                <a:latin typeface="Calibri"/>
                <a:ea typeface="Calibri"/>
                <a:cs typeface="Calibri"/>
                <a:sym typeface="Calibri"/>
              </a:rPr>
              <a:t>Knowledge Graph Fact Prediction via Knowledge-Enriched Tensor Factorization</a:t>
            </a:r>
            <a:endParaRPr sz="3400" dirty="0"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534718" y="1756136"/>
            <a:ext cx="8247300" cy="189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sz="2200" b="1" dirty="0"/>
              <a:t>Ankur Padia, Konstantinos Kalpakis, Francis Ferraro and Tim Finin</a:t>
            </a: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endParaRPr lang="en" sz="5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en" sz="2100" b="1" dirty="0"/>
              <a:t>University of Maryland, Baltimore County</a:t>
            </a: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en" sz="2100" b="1" dirty="0"/>
              <a:t>Baltimore, MD, USA</a:t>
            </a:r>
            <a:endParaRPr sz="2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" b="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 sz="2000" b="1" dirty="0"/>
              <a:t>International Semantic Web Conference, 2019</a:t>
            </a:r>
            <a:endParaRPr sz="2000" b="1" dirty="0"/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53" y="4231673"/>
            <a:ext cx="2459763" cy="61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DA4EEE-460C-0B4B-9339-F569487FE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328" y="2816444"/>
            <a:ext cx="2459763" cy="21676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41068" y="0"/>
            <a:ext cx="880293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 dirty="0"/>
              <a:t>Knowledge Graph as Tensor</a:t>
            </a:r>
            <a:endParaRPr sz="11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2F5261-D537-084A-A7A1-D6DECC63C42E}"/>
              </a:ext>
            </a:extLst>
          </p:cNvPr>
          <p:cNvGrpSpPr>
            <a:grpSpLocks noChangeAspect="1"/>
          </p:cNvGrpSpPr>
          <p:nvPr/>
        </p:nvGrpSpPr>
        <p:grpSpPr>
          <a:xfrm>
            <a:off x="42903" y="1394268"/>
            <a:ext cx="4139642" cy="3079143"/>
            <a:chOff x="99465" y="1104234"/>
            <a:chExt cx="4529568" cy="3369177"/>
          </a:xfrm>
        </p:grpSpPr>
        <p:sp>
          <p:nvSpPr>
            <p:cNvPr id="177" name="Google Shape;177;p32"/>
            <p:cNvSpPr/>
            <p:nvPr/>
          </p:nvSpPr>
          <p:spPr>
            <a:xfrm>
              <a:off x="3471470" y="3315848"/>
              <a:ext cx="1157563" cy="115756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600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34275" rIns="0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Michelle Obama</a:t>
              </a:r>
              <a:endParaRPr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99465" y="3275760"/>
              <a:ext cx="1181247" cy="11812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600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Barack Obama</a:t>
              </a:r>
              <a:endParaRPr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99465" y="1104234"/>
              <a:ext cx="1181247" cy="11812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600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Russian Hacker</a:t>
              </a:r>
              <a:endParaRPr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1847652" y="2146442"/>
              <a:ext cx="1157563" cy="115756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600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United States</a:t>
              </a:r>
              <a:endParaRPr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1" name="Google Shape;181;p32"/>
            <p:cNvCxnSpPr>
              <a:cxnSpLocks/>
              <a:endCxn id="180" idx="4"/>
            </p:cNvCxnSpPr>
            <p:nvPr/>
          </p:nvCxnSpPr>
          <p:spPr>
            <a:xfrm flipV="1">
              <a:off x="1280712" y="3304005"/>
              <a:ext cx="1145722" cy="40936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2" name="Google Shape;182;p32"/>
            <p:cNvCxnSpPr>
              <a:stCxn id="178" idx="6"/>
              <a:endCxn id="177" idx="2"/>
            </p:cNvCxnSpPr>
            <p:nvPr/>
          </p:nvCxnSpPr>
          <p:spPr>
            <a:xfrm>
              <a:off x="1280712" y="3866384"/>
              <a:ext cx="2190900" cy="28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3" name="Google Shape;183;p32"/>
            <p:cNvCxnSpPr>
              <a:stCxn id="179" idx="6"/>
              <a:endCxn id="180" idx="1"/>
            </p:cNvCxnSpPr>
            <p:nvPr/>
          </p:nvCxnSpPr>
          <p:spPr>
            <a:xfrm>
              <a:off x="1280712" y="1694858"/>
              <a:ext cx="736500" cy="6210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4" name="Google Shape;184;p32"/>
            <p:cNvSpPr txBox="1"/>
            <p:nvPr/>
          </p:nvSpPr>
          <p:spPr>
            <a:xfrm>
              <a:off x="1970210" y="3878225"/>
              <a:ext cx="811761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spouse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Google Shape;185;p32"/>
            <p:cNvSpPr txBox="1"/>
            <p:nvPr/>
          </p:nvSpPr>
          <p:spPr>
            <a:xfrm>
              <a:off x="1659668" y="3383712"/>
              <a:ext cx="1049855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president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Google Shape;186;p32"/>
            <p:cNvSpPr txBox="1"/>
            <p:nvPr/>
          </p:nvSpPr>
          <p:spPr>
            <a:xfrm>
              <a:off x="1449782" y="1595510"/>
              <a:ext cx="118124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attacked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Google Shape;187;p32"/>
            <p:cNvSpPr txBox="1"/>
            <p:nvPr/>
          </p:nvSpPr>
          <p:spPr>
            <a:xfrm>
              <a:off x="867249" y="2716413"/>
              <a:ext cx="755784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citizen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3471470" y="1104234"/>
              <a:ext cx="1157563" cy="115756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600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Wiki-Leaks</a:t>
              </a:r>
              <a:endParaRPr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9" name="Google Shape;189;p32"/>
            <p:cNvCxnSpPr/>
            <p:nvPr/>
          </p:nvCxnSpPr>
          <p:spPr>
            <a:xfrm rot="10800000">
              <a:off x="690088" y="2285481"/>
              <a:ext cx="0" cy="99027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sm" len="sm"/>
              <a:tailEnd type="stealth" w="med" len="med"/>
            </a:ln>
          </p:spPr>
        </p:cxnSp>
        <p:sp>
          <p:nvSpPr>
            <p:cNvPr id="190" name="Google Shape;190;p32"/>
            <p:cNvSpPr/>
            <p:nvPr/>
          </p:nvSpPr>
          <p:spPr>
            <a:xfrm>
              <a:off x="384792" y="2558410"/>
              <a:ext cx="281568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32"/>
            <p:cNvCxnSpPr>
              <a:stCxn id="177" idx="0"/>
              <a:endCxn id="188" idx="4"/>
            </p:cNvCxnSpPr>
            <p:nvPr/>
          </p:nvCxnSpPr>
          <p:spPr>
            <a:xfrm rot="10800000">
              <a:off x="4050252" y="2261648"/>
              <a:ext cx="0" cy="1054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sm" len="sm"/>
              <a:tailEnd type="stealth" w="med" len="med"/>
            </a:ln>
          </p:spPr>
        </p:cxnSp>
        <p:sp>
          <p:nvSpPr>
            <p:cNvPr id="192" name="Google Shape;192;p32"/>
            <p:cNvSpPr/>
            <p:nvPr/>
          </p:nvSpPr>
          <p:spPr>
            <a:xfrm>
              <a:off x="3801619" y="2558410"/>
              <a:ext cx="281568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3" name="Google Shape;193;p32"/>
            <p:cNvCxnSpPr>
              <a:stCxn id="177" idx="1"/>
              <a:endCxn id="180" idx="5"/>
            </p:cNvCxnSpPr>
            <p:nvPr/>
          </p:nvCxnSpPr>
          <p:spPr>
            <a:xfrm rot="10800000">
              <a:off x="2835791" y="3134369"/>
              <a:ext cx="805200" cy="3510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sm" len="sm"/>
              <a:tailEnd type="stealth" w="med" len="med"/>
            </a:ln>
          </p:spPr>
        </p:cxnSp>
        <p:sp>
          <p:nvSpPr>
            <p:cNvPr id="194" name="Google Shape;194;p32"/>
            <p:cNvSpPr/>
            <p:nvPr/>
          </p:nvSpPr>
          <p:spPr>
            <a:xfrm>
              <a:off x="3189902" y="2915194"/>
              <a:ext cx="281568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" name="Google Shape;181;p32">
              <a:extLst>
                <a:ext uri="{FF2B5EF4-FFF2-40B4-BE49-F238E27FC236}">
                  <a16:creationId xmlns:a16="http://schemas.microsoft.com/office/drawing/2014/main" id="{C3F83D0D-5356-1C4D-B5F2-0645382EFF0C}"/>
                </a:ext>
              </a:extLst>
            </p:cNvPr>
            <p:cNvCxnSpPr>
              <a:cxnSpLocks/>
              <a:stCxn id="178" idx="7"/>
              <a:endCxn id="180" idx="2"/>
            </p:cNvCxnSpPr>
            <p:nvPr/>
          </p:nvCxnSpPr>
          <p:spPr>
            <a:xfrm flipV="1">
              <a:off x="1107722" y="2725224"/>
              <a:ext cx="739930" cy="72352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0972446-E2E7-C448-8B66-8619BFB0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52178"/>
              </p:ext>
            </p:extLst>
          </p:nvPr>
        </p:nvGraphicFramePr>
        <p:xfrm>
          <a:off x="6750100" y="1740049"/>
          <a:ext cx="2018445" cy="17864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03689">
                  <a:extLst>
                    <a:ext uri="{9D8B030D-6E8A-4147-A177-3AD203B41FA5}">
                      <a16:colId xmlns:a16="http://schemas.microsoft.com/office/drawing/2014/main" val="3007401506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416380747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1318970308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2964345447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1225490314"/>
                    </a:ext>
                  </a:extLst>
                </a:gridCol>
              </a:tblGrid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970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072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337254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8995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402055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94759855-C5B4-D749-9004-82A4BB966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7542"/>
              </p:ext>
            </p:extLst>
          </p:nvPr>
        </p:nvGraphicFramePr>
        <p:xfrm>
          <a:off x="6338620" y="2105809"/>
          <a:ext cx="2018445" cy="17864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03689">
                  <a:extLst>
                    <a:ext uri="{9D8B030D-6E8A-4147-A177-3AD203B41FA5}">
                      <a16:colId xmlns:a16="http://schemas.microsoft.com/office/drawing/2014/main" val="3007401506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416380747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1318970308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2964345447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1225490314"/>
                    </a:ext>
                  </a:extLst>
                </a:gridCol>
              </a:tblGrid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970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072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337254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8995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402055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4DFF7E5-42D6-2F4F-B396-A346F2481291}"/>
              </a:ext>
            </a:extLst>
          </p:cNvPr>
          <p:cNvSpPr txBox="1"/>
          <p:nvPr/>
        </p:nvSpPr>
        <p:spPr>
          <a:xfrm>
            <a:off x="7620094" y="4292363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attacked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FCBA70-034C-464C-AA80-32FEDB44C1C3}"/>
              </a:ext>
            </a:extLst>
          </p:cNvPr>
          <p:cNvSpPr txBox="1"/>
          <p:nvPr/>
        </p:nvSpPr>
        <p:spPr>
          <a:xfrm>
            <a:off x="7178869" y="464219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president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DF1205-20C7-4E4F-B967-ED4276E18D5B}"/>
              </a:ext>
            </a:extLst>
          </p:cNvPr>
          <p:cNvSpPr txBox="1"/>
          <p:nvPr/>
        </p:nvSpPr>
        <p:spPr>
          <a:xfrm rot="16200000">
            <a:off x="6283722" y="953511"/>
            <a:ext cx="128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Russian Hacker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E1D571-455B-2C46-BA78-F5419893CC29}"/>
              </a:ext>
            </a:extLst>
          </p:cNvPr>
          <p:cNvSpPr txBox="1"/>
          <p:nvPr/>
        </p:nvSpPr>
        <p:spPr>
          <a:xfrm rot="16200000">
            <a:off x="6876575" y="1126983"/>
            <a:ext cx="91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WikiLeaks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1B6F56-64CD-7746-9F7D-3F6762F99B36}"/>
              </a:ext>
            </a:extLst>
          </p:cNvPr>
          <p:cNvSpPr txBox="1"/>
          <p:nvPr/>
        </p:nvSpPr>
        <p:spPr>
          <a:xfrm rot="16200000">
            <a:off x="7170257" y="1012983"/>
            <a:ext cx="116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United States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629FD1-E772-8A49-824A-560C8C9C5216}"/>
              </a:ext>
            </a:extLst>
          </p:cNvPr>
          <p:cNvSpPr txBox="1"/>
          <p:nvPr/>
        </p:nvSpPr>
        <p:spPr>
          <a:xfrm rot="16200000">
            <a:off x="7959234" y="997963"/>
            <a:ext cx="1240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Barack Obama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6D84EF-E0BD-9D4A-A00C-29BA52CB515A}"/>
              </a:ext>
            </a:extLst>
          </p:cNvPr>
          <p:cNvSpPr txBox="1"/>
          <p:nvPr/>
        </p:nvSpPr>
        <p:spPr>
          <a:xfrm rot="16200000">
            <a:off x="7481123" y="927206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Michelle Obama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4CFBA030-7DD3-944F-83EA-6E7FFF75C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71572"/>
              </p:ext>
            </p:extLst>
          </p:nvPr>
        </p:nvGraphicFramePr>
        <p:xfrm>
          <a:off x="5953505" y="2479193"/>
          <a:ext cx="2018445" cy="17864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03689">
                  <a:extLst>
                    <a:ext uri="{9D8B030D-6E8A-4147-A177-3AD203B41FA5}">
                      <a16:colId xmlns:a16="http://schemas.microsoft.com/office/drawing/2014/main" val="3007401506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416380747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1318970308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2964345447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1225490314"/>
                    </a:ext>
                  </a:extLst>
                </a:gridCol>
              </a:tblGrid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970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072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337254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8995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402055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DC8C5CC8-3CEE-BB46-99F9-6143753CC6E4}"/>
              </a:ext>
            </a:extLst>
          </p:cNvPr>
          <p:cNvSpPr txBox="1"/>
          <p:nvPr/>
        </p:nvSpPr>
        <p:spPr>
          <a:xfrm>
            <a:off x="4207852" y="2858742"/>
            <a:ext cx="128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Russian Hacker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70B8C4-6E5F-5A44-AF61-9E5F3C1942D5}"/>
              </a:ext>
            </a:extLst>
          </p:cNvPr>
          <p:cNvSpPr txBox="1"/>
          <p:nvPr/>
        </p:nvSpPr>
        <p:spPr>
          <a:xfrm>
            <a:off x="4649409" y="3213987"/>
            <a:ext cx="91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WikiLeaks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BAD10A-7BC5-BB4A-856E-A0E390B82D1C}"/>
              </a:ext>
            </a:extLst>
          </p:cNvPr>
          <p:cNvSpPr txBox="1"/>
          <p:nvPr/>
        </p:nvSpPr>
        <p:spPr>
          <a:xfrm>
            <a:off x="4400464" y="3617254"/>
            <a:ext cx="116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United States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E97F4C-3976-484F-B3D3-6CF3C19C6161}"/>
              </a:ext>
            </a:extLst>
          </p:cNvPr>
          <p:cNvSpPr txBox="1"/>
          <p:nvPr/>
        </p:nvSpPr>
        <p:spPr>
          <a:xfrm>
            <a:off x="4186405" y="3952427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Michelle Obama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67A762-E39F-F546-BFC7-A9E58363168F}"/>
              </a:ext>
            </a:extLst>
          </p:cNvPr>
          <p:cNvSpPr txBox="1"/>
          <p:nvPr/>
        </p:nvSpPr>
        <p:spPr>
          <a:xfrm>
            <a:off x="4309065" y="4296167"/>
            <a:ext cx="1240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Barack Obama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BDC8CAC7-4029-D047-B1A7-8E23D7183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01181"/>
              </p:ext>
            </p:extLst>
          </p:nvPr>
        </p:nvGraphicFramePr>
        <p:xfrm>
          <a:off x="5607979" y="2840341"/>
          <a:ext cx="1965911" cy="17864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03689">
                  <a:extLst>
                    <a:ext uri="{9D8B030D-6E8A-4147-A177-3AD203B41FA5}">
                      <a16:colId xmlns:a16="http://schemas.microsoft.com/office/drawing/2014/main" val="3007401506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41638074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318970308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2964345447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1225490314"/>
                    </a:ext>
                  </a:extLst>
                </a:gridCol>
              </a:tblGrid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970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072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337254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8995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40205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E486EE97-4269-0247-876F-73D28708451D}"/>
              </a:ext>
            </a:extLst>
          </p:cNvPr>
          <p:cNvSpPr txBox="1"/>
          <p:nvPr/>
        </p:nvSpPr>
        <p:spPr>
          <a:xfrm>
            <a:off x="8018289" y="3909661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citizen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27EB22-4164-9D45-BBA5-027520A59AB4}"/>
              </a:ext>
            </a:extLst>
          </p:cNvPr>
          <p:cNvSpPr txBox="1"/>
          <p:nvPr/>
        </p:nvSpPr>
        <p:spPr>
          <a:xfrm>
            <a:off x="8408699" y="3546301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spouse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83F32-F86D-5543-B649-CD6B8E5189E0}"/>
              </a:ext>
            </a:extLst>
          </p:cNvPr>
          <p:cNvSpPr txBox="1"/>
          <p:nvPr/>
        </p:nvSpPr>
        <p:spPr>
          <a:xfrm>
            <a:off x="90365" y="4770257"/>
            <a:ext cx="617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With enough data, we can predict that Michele Obama is a citizen of the US</a:t>
            </a:r>
          </a:p>
        </p:txBody>
      </p:sp>
    </p:spTree>
    <p:extLst>
      <p:ext uri="{BB962C8B-B14F-4D97-AF65-F5344CB8AC3E}">
        <p14:creationId xmlns:p14="http://schemas.microsoft.com/office/powerpoint/2010/main" val="425365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33"/>
          <p:cNvGraphicFramePr/>
          <p:nvPr>
            <p:extLst>
              <p:ext uri="{D42A27DB-BD31-4B8C-83A1-F6EECF244321}">
                <p14:modId xmlns:p14="http://schemas.microsoft.com/office/powerpoint/2010/main" val="2808447655"/>
              </p:ext>
            </p:extLst>
          </p:nvPr>
        </p:nvGraphicFramePr>
        <p:xfrm>
          <a:off x="2011923" y="2593802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0" name="Google Shape;200;p33"/>
          <p:cNvGraphicFramePr/>
          <p:nvPr>
            <p:extLst>
              <p:ext uri="{D42A27DB-BD31-4B8C-83A1-F6EECF244321}">
                <p14:modId xmlns:p14="http://schemas.microsoft.com/office/powerpoint/2010/main" val="1382176616"/>
              </p:ext>
            </p:extLst>
          </p:nvPr>
        </p:nvGraphicFramePr>
        <p:xfrm>
          <a:off x="1703313" y="2868122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200" b="1" dirty="0"/>
              <a:t>Learning Embeddings for </a:t>
            </a:r>
            <a:r>
              <a:rPr lang="en" sz="3200" b="1" dirty="0">
                <a:solidFill>
                  <a:schemeClr val="accent5"/>
                </a:solidFill>
              </a:rPr>
              <a:t>Entities</a:t>
            </a:r>
            <a:r>
              <a:rPr lang="en" sz="3200" b="1" dirty="0"/>
              <a:t> and </a:t>
            </a:r>
            <a:r>
              <a:rPr lang="en" sz="3200" b="1" dirty="0">
                <a:solidFill>
                  <a:schemeClr val="accent2"/>
                </a:solidFill>
              </a:rPr>
              <a:t>Relations</a:t>
            </a:r>
            <a:endParaRPr sz="1050" dirty="0"/>
          </a:p>
        </p:txBody>
      </p:sp>
      <p:sp>
        <p:nvSpPr>
          <p:cNvPr id="202" name="Google Shape;202;p33"/>
          <p:cNvSpPr txBox="1"/>
          <p:nvPr/>
        </p:nvSpPr>
        <p:spPr>
          <a:xfrm>
            <a:off x="2679517" y="4556586"/>
            <a:ext cx="753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attacked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370133" y="4812180"/>
            <a:ext cx="8178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president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 rot="-5400000">
            <a:off x="1745549" y="1956764"/>
            <a:ext cx="96252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 Hacker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 rot="-5400000">
            <a:off x="2190189" y="2086868"/>
            <a:ext cx="684275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WikiLeaks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 rot="-5400000">
            <a:off x="2354048" y="2001368"/>
            <a:ext cx="873316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 rot="-5400000">
            <a:off x="2945940" y="1990103"/>
            <a:ext cx="93044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 rot="-5400000">
            <a:off x="2587356" y="1937035"/>
            <a:ext cx="103658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Michelle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09" name="Google Shape;209;p33"/>
          <p:cNvGraphicFramePr/>
          <p:nvPr>
            <p:extLst>
              <p:ext uri="{D42A27DB-BD31-4B8C-83A1-F6EECF244321}">
                <p14:modId xmlns:p14="http://schemas.microsoft.com/office/powerpoint/2010/main" val="3215568936"/>
              </p:ext>
            </p:extLst>
          </p:nvPr>
        </p:nvGraphicFramePr>
        <p:xfrm>
          <a:off x="1414477" y="3148160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0" name="Google Shape;210;p33"/>
          <p:cNvSpPr txBox="1"/>
          <p:nvPr/>
        </p:nvSpPr>
        <p:spPr>
          <a:xfrm>
            <a:off x="-28279" y="3425558"/>
            <a:ext cx="1177762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 Hacker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159854" y="3718544"/>
            <a:ext cx="995478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WikiLeaks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-157211" y="3996280"/>
            <a:ext cx="130669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-28458" y="4270433"/>
            <a:ext cx="1177761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Michelle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-54556" y="4561093"/>
            <a:ext cx="1201419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5" name="Google Shape;215;p33"/>
          <p:cNvGraphicFramePr/>
          <p:nvPr>
            <p:extLst>
              <p:ext uri="{D42A27DB-BD31-4B8C-83A1-F6EECF244321}">
                <p14:modId xmlns:p14="http://schemas.microsoft.com/office/powerpoint/2010/main" val="1499300203"/>
              </p:ext>
            </p:extLst>
          </p:nvPr>
        </p:nvGraphicFramePr>
        <p:xfrm>
          <a:off x="1155332" y="3419021"/>
          <a:ext cx="1474450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/>
                        <a:t>1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6" name="Google Shape;216;p33"/>
          <p:cNvSpPr txBox="1"/>
          <p:nvPr/>
        </p:nvSpPr>
        <p:spPr>
          <a:xfrm>
            <a:off x="3003155" y="4298881"/>
            <a:ext cx="5993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citizen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3291991" y="4024561"/>
            <a:ext cx="6398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spouse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F7A2039-4104-2247-A420-CBFCB6880C65}"/>
                  </a:ext>
                </a:extLst>
              </p:cNvPr>
              <p:cNvSpPr txBox="1"/>
              <p:nvPr/>
            </p:nvSpPr>
            <p:spPr>
              <a:xfrm>
                <a:off x="4006513" y="2622926"/>
                <a:ext cx="48381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8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ata tensor of size: e x e x k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 = number of entities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 = number of relations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F7A2039-4104-2247-A420-CBFCB6880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13" y="2622926"/>
                <a:ext cx="4838184" cy="1384995"/>
              </a:xfrm>
              <a:prstGeom prst="rect">
                <a:avLst/>
              </a:prstGeom>
              <a:blipFill>
                <a:blip r:embed="rId3"/>
                <a:stretch>
                  <a:fillRect l="-2356" t="-4545" r="-15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004A3B9-7CF9-F54F-AEB2-2ED9D66C9663}"/>
              </a:ext>
            </a:extLst>
          </p:cNvPr>
          <p:cNvSpPr/>
          <p:nvPr/>
        </p:nvSpPr>
        <p:spPr>
          <a:xfrm>
            <a:off x="4577965" y="1280656"/>
            <a:ext cx="5341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41E9D2-C5DA-A948-A317-8919750B5B79}"/>
                  </a:ext>
                </a:extLst>
              </p:cNvPr>
              <p:cNvSpPr/>
              <p:nvPr/>
            </p:nvSpPr>
            <p:spPr>
              <a:xfrm>
                <a:off x="4572000" y="1135577"/>
                <a:ext cx="8141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6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41E9D2-C5DA-A948-A317-8919750B5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35577"/>
                <a:ext cx="814134" cy="1015663"/>
              </a:xfrm>
              <a:prstGeom prst="rect">
                <a:avLst/>
              </a:prstGeom>
              <a:blipFill>
                <a:blip r:embed="rId4"/>
                <a:stretch>
                  <a:fillRect l="-9375" r="-7813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33"/>
          <p:cNvGraphicFramePr/>
          <p:nvPr>
            <p:extLst>
              <p:ext uri="{D42A27DB-BD31-4B8C-83A1-F6EECF244321}">
                <p14:modId xmlns:p14="http://schemas.microsoft.com/office/powerpoint/2010/main" val="272065306"/>
              </p:ext>
            </p:extLst>
          </p:nvPr>
        </p:nvGraphicFramePr>
        <p:xfrm>
          <a:off x="2011923" y="2640937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0" name="Google Shape;200;p33"/>
          <p:cNvGraphicFramePr/>
          <p:nvPr>
            <p:extLst>
              <p:ext uri="{D42A27DB-BD31-4B8C-83A1-F6EECF244321}">
                <p14:modId xmlns:p14="http://schemas.microsoft.com/office/powerpoint/2010/main" val="2948313141"/>
              </p:ext>
            </p:extLst>
          </p:nvPr>
        </p:nvGraphicFramePr>
        <p:xfrm>
          <a:off x="1703313" y="2915257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200" b="1" dirty="0"/>
              <a:t>Learning Embeddings for </a:t>
            </a:r>
            <a:r>
              <a:rPr lang="en" sz="3200" b="1" dirty="0">
                <a:solidFill>
                  <a:schemeClr val="accent5"/>
                </a:solidFill>
              </a:rPr>
              <a:t>Entities</a:t>
            </a:r>
            <a:r>
              <a:rPr lang="en" sz="3200" b="1" dirty="0"/>
              <a:t> and </a:t>
            </a:r>
            <a:r>
              <a:rPr lang="en" sz="3200" b="1" dirty="0">
                <a:solidFill>
                  <a:schemeClr val="accent2"/>
                </a:solidFill>
              </a:rPr>
              <a:t>Relations</a:t>
            </a:r>
            <a:endParaRPr sz="1050" dirty="0"/>
          </a:p>
        </p:txBody>
      </p:sp>
      <p:sp>
        <p:nvSpPr>
          <p:cNvPr id="202" name="Google Shape;202;p33"/>
          <p:cNvSpPr txBox="1"/>
          <p:nvPr/>
        </p:nvSpPr>
        <p:spPr>
          <a:xfrm>
            <a:off x="2679517" y="4603721"/>
            <a:ext cx="753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attacked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370133" y="4859315"/>
            <a:ext cx="8178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president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 rot="-5400000">
            <a:off x="1745549" y="2003899"/>
            <a:ext cx="96252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 Hacker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 rot="-5400000">
            <a:off x="2190189" y="2134003"/>
            <a:ext cx="684275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WikiLeaks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 rot="-5400000">
            <a:off x="2354048" y="2048503"/>
            <a:ext cx="873316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 rot="-5400000">
            <a:off x="2945940" y="2037238"/>
            <a:ext cx="93044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 rot="-5400000">
            <a:off x="2587356" y="1984170"/>
            <a:ext cx="103658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Michelle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09" name="Google Shape;209;p33"/>
          <p:cNvGraphicFramePr/>
          <p:nvPr>
            <p:extLst>
              <p:ext uri="{D42A27DB-BD31-4B8C-83A1-F6EECF244321}">
                <p14:modId xmlns:p14="http://schemas.microsoft.com/office/powerpoint/2010/main" val="1549598565"/>
              </p:ext>
            </p:extLst>
          </p:nvPr>
        </p:nvGraphicFramePr>
        <p:xfrm>
          <a:off x="1414477" y="3195295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0" name="Google Shape;210;p33"/>
          <p:cNvSpPr txBox="1"/>
          <p:nvPr/>
        </p:nvSpPr>
        <p:spPr>
          <a:xfrm>
            <a:off x="-28279" y="3472693"/>
            <a:ext cx="1177762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 Hacker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159854" y="3765679"/>
            <a:ext cx="995478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WikiLeaks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-157211" y="4043415"/>
            <a:ext cx="130669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-28458" y="4317568"/>
            <a:ext cx="1177761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Michelle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-54556" y="4608228"/>
            <a:ext cx="1201419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5" name="Google Shape;215;p33"/>
          <p:cNvGraphicFramePr/>
          <p:nvPr>
            <p:extLst>
              <p:ext uri="{D42A27DB-BD31-4B8C-83A1-F6EECF244321}">
                <p14:modId xmlns:p14="http://schemas.microsoft.com/office/powerpoint/2010/main" val="1683374246"/>
              </p:ext>
            </p:extLst>
          </p:nvPr>
        </p:nvGraphicFramePr>
        <p:xfrm>
          <a:off x="1155332" y="3466156"/>
          <a:ext cx="1474450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/>
                        <a:t>1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6" name="Google Shape;216;p33"/>
          <p:cNvSpPr txBox="1"/>
          <p:nvPr/>
        </p:nvSpPr>
        <p:spPr>
          <a:xfrm>
            <a:off x="3003155" y="4346016"/>
            <a:ext cx="5993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citizen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3291991" y="4071696"/>
            <a:ext cx="6398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spouse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F7A2039-4104-2247-A420-CBFCB6880C65}"/>
                  </a:ext>
                </a:extLst>
              </p:cNvPr>
              <p:cNvSpPr txBox="1"/>
              <p:nvPr/>
            </p:nvSpPr>
            <p:spPr>
              <a:xfrm>
                <a:off x="3926141" y="2280241"/>
                <a:ext cx="4684296" cy="2839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ata tensor of size: e x e x k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 = number of entities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 = number of relations</a:t>
                </a:r>
              </a:p>
              <a:p>
                <a:endParaRPr 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 = latent dimension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 =shared entity matrix of size: e x p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= compact relation tensor</a:t>
                </a:r>
                <a:b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of size: p x p x k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F7A2039-4104-2247-A420-CBFCB6880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141" y="2280241"/>
                <a:ext cx="4684296" cy="2839239"/>
              </a:xfrm>
              <a:prstGeom prst="rect">
                <a:avLst/>
              </a:prstGeom>
              <a:blipFill>
                <a:blip r:embed="rId3"/>
                <a:stretch>
                  <a:fillRect l="-1892" t="-1794" r="-1081" b="-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04A3B9-7CF9-F54F-AEB2-2ED9D66C9663}"/>
                  </a:ext>
                </a:extLst>
              </p:cNvPr>
              <p:cNvSpPr/>
              <p:nvPr/>
            </p:nvSpPr>
            <p:spPr>
              <a:xfrm>
                <a:off x="4577965" y="1327791"/>
                <a:ext cx="3561681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6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600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60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60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6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04A3B9-7CF9-F54F-AEB2-2ED9D66C9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965" y="1327791"/>
                <a:ext cx="356168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41E9D2-C5DA-A948-A317-8919750B5B79}"/>
                  </a:ext>
                </a:extLst>
              </p:cNvPr>
              <p:cNvSpPr/>
              <p:nvPr/>
            </p:nvSpPr>
            <p:spPr>
              <a:xfrm>
                <a:off x="4572000" y="1182712"/>
                <a:ext cx="8141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6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41E9D2-C5DA-A948-A317-8919750B5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82712"/>
                <a:ext cx="814134" cy="1015663"/>
              </a:xfrm>
              <a:prstGeom prst="rect">
                <a:avLst/>
              </a:prstGeom>
              <a:blipFill>
                <a:blip r:embed="rId5"/>
                <a:stretch>
                  <a:fillRect l="-9375" r="-7813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oogle Shape;220;p33">
            <a:extLst>
              <a:ext uri="{FF2B5EF4-FFF2-40B4-BE49-F238E27FC236}">
                <a16:creationId xmlns:a16="http://schemas.microsoft.com/office/drawing/2014/main" id="{6BC6B793-088B-B749-A515-8870AFB5E637}"/>
              </a:ext>
            </a:extLst>
          </p:cNvPr>
          <p:cNvSpPr txBox="1"/>
          <p:nvPr/>
        </p:nvSpPr>
        <p:spPr>
          <a:xfrm>
            <a:off x="1004354" y="875688"/>
            <a:ext cx="6800371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Jointly learn Entity (</a:t>
            </a:r>
            <a:r>
              <a:rPr lang="en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and Relation (</a:t>
            </a:r>
            <a:r>
              <a:rPr lang="en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embeddings</a:t>
            </a:r>
            <a:endParaRPr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8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33"/>
          <p:cNvGraphicFramePr/>
          <p:nvPr>
            <p:extLst>
              <p:ext uri="{D42A27DB-BD31-4B8C-83A1-F6EECF244321}">
                <p14:modId xmlns:p14="http://schemas.microsoft.com/office/powerpoint/2010/main" val="3023614848"/>
              </p:ext>
            </p:extLst>
          </p:nvPr>
        </p:nvGraphicFramePr>
        <p:xfrm>
          <a:off x="2011923" y="2640937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0" name="Google Shape;200;p33"/>
          <p:cNvGraphicFramePr/>
          <p:nvPr>
            <p:extLst>
              <p:ext uri="{D42A27DB-BD31-4B8C-83A1-F6EECF244321}">
                <p14:modId xmlns:p14="http://schemas.microsoft.com/office/powerpoint/2010/main" val="605269282"/>
              </p:ext>
            </p:extLst>
          </p:nvPr>
        </p:nvGraphicFramePr>
        <p:xfrm>
          <a:off x="1703313" y="2915257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200" b="1" dirty="0"/>
              <a:t>Learning Embeddings for </a:t>
            </a:r>
            <a:r>
              <a:rPr lang="en" sz="3200" b="1" dirty="0">
                <a:solidFill>
                  <a:schemeClr val="accent5"/>
                </a:solidFill>
              </a:rPr>
              <a:t>Entities</a:t>
            </a:r>
            <a:r>
              <a:rPr lang="en" sz="3200" b="1" dirty="0"/>
              <a:t> and </a:t>
            </a:r>
            <a:r>
              <a:rPr lang="en" sz="3200" b="1" dirty="0">
                <a:solidFill>
                  <a:schemeClr val="accent2"/>
                </a:solidFill>
              </a:rPr>
              <a:t>Relations</a:t>
            </a:r>
            <a:endParaRPr sz="1050" dirty="0"/>
          </a:p>
        </p:txBody>
      </p:sp>
      <p:sp>
        <p:nvSpPr>
          <p:cNvPr id="202" name="Google Shape;202;p33"/>
          <p:cNvSpPr txBox="1"/>
          <p:nvPr/>
        </p:nvSpPr>
        <p:spPr>
          <a:xfrm>
            <a:off x="2679517" y="4603721"/>
            <a:ext cx="753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attacked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370133" y="4859315"/>
            <a:ext cx="8178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president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 rot="-5400000">
            <a:off x="1745549" y="2003899"/>
            <a:ext cx="96252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 Hacker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 rot="-5400000">
            <a:off x="2190189" y="2134003"/>
            <a:ext cx="684275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WikiLeaks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 rot="-5400000">
            <a:off x="2354048" y="2048503"/>
            <a:ext cx="873316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 rot="-5400000">
            <a:off x="2945940" y="2037238"/>
            <a:ext cx="93044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 rot="-5400000">
            <a:off x="2587356" y="1984170"/>
            <a:ext cx="103658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Michelle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09" name="Google Shape;209;p33"/>
          <p:cNvGraphicFramePr/>
          <p:nvPr>
            <p:extLst>
              <p:ext uri="{D42A27DB-BD31-4B8C-83A1-F6EECF244321}">
                <p14:modId xmlns:p14="http://schemas.microsoft.com/office/powerpoint/2010/main" val="834273217"/>
              </p:ext>
            </p:extLst>
          </p:nvPr>
        </p:nvGraphicFramePr>
        <p:xfrm>
          <a:off x="1414477" y="3195295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0" name="Google Shape;210;p33"/>
          <p:cNvSpPr txBox="1"/>
          <p:nvPr/>
        </p:nvSpPr>
        <p:spPr>
          <a:xfrm>
            <a:off x="-28279" y="3472693"/>
            <a:ext cx="1177762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 Hacker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159854" y="3765679"/>
            <a:ext cx="995478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WikiLeaks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-157211" y="4043415"/>
            <a:ext cx="130669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-28458" y="4317568"/>
            <a:ext cx="1177761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Michelle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-54556" y="4608228"/>
            <a:ext cx="1201419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5" name="Google Shape;215;p33"/>
          <p:cNvGraphicFramePr/>
          <p:nvPr>
            <p:extLst>
              <p:ext uri="{D42A27DB-BD31-4B8C-83A1-F6EECF244321}">
                <p14:modId xmlns:p14="http://schemas.microsoft.com/office/powerpoint/2010/main" val="254764911"/>
              </p:ext>
            </p:extLst>
          </p:nvPr>
        </p:nvGraphicFramePr>
        <p:xfrm>
          <a:off x="1155332" y="3466156"/>
          <a:ext cx="1474450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/>
                        <a:t>1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6" name="Google Shape;216;p33"/>
          <p:cNvSpPr txBox="1"/>
          <p:nvPr/>
        </p:nvSpPr>
        <p:spPr>
          <a:xfrm>
            <a:off x="3003155" y="4346016"/>
            <a:ext cx="5993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citizen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3291991" y="4071696"/>
            <a:ext cx="6398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spouse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7A2039-4104-2247-A420-CBFCB6880C65}"/>
              </a:ext>
            </a:extLst>
          </p:cNvPr>
          <p:cNvSpPr txBox="1"/>
          <p:nvPr/>
        </p:nvSpPr>
        <p:spPr>
          <a:xfrm>
            <a:off x="4081187" y="2562107"/>
            <a:ext cx="457958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learn parameters to minimize error in reconstructing tensor from entity and relation embeddings</a:t>
            </a:r>
          </a:p>
          <a:p>
            <a:pPr marL="171450" indent="-1079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Obama 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president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079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want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Obama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 ● R(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president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 ● E(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1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04A3B9-7CF9-F54F-AEB2-2ED9D66C9663}"/>
                  </a:ext>
                </a:extLst>
              </p:cNvPr>
              <p:cNvSpPr/>
              <p:nvPr/>
            </p:nvSpPr>
            <p:spPr>
              <a:xfrm>
                <a:off x="4577965" y="1327791"/>
                <a:ext cx="3561681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6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600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60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60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6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04A3B9-7CF9-F54F-AEB2-2ED9D66C9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965" y="1327791"/>
                <a:ext cx="356168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41E9D2-C5DA-A948-A317-8919750B5B79}"/>
                  </a:ext>
                </a:extLst>
              </p:cNvPr>
              <p:cNvSpPr/>
              <p:nvPr/>
            </p:nvSpPr>
            <p:spPr>
              <a:xfrm>
                <a:off x="4572000" y="1182712"/>
                <a:ext cx="8141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6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41E9D2-C5DA-A948-A317-8919750B5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82712"/>
                <a:ext cx="814134" cy="1015663"/>
              </a:xfrm>
              <a:prstGeom prst="rect">
                <a:avLst/>
              </a:prstGeom>
              <a:blipFill>
                <a:blip r:embed="rId4"/>
                <a:stretch>
                  <a:fillRect l="-9375" r="-7813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oogle Shape;220;p33">
            <a:extLst>
              <a:ext uri="{FF2B5EF4-FFF2-40B4-BE49-F238E27FC236}">
                <a16:creationId xmlns:a16="http://schemas.microsoft.com/office/drawing/2014/main" id="{6BC6B793-088B-B749-A515-8870AFB5E637}"/>
              </a:ext>
            </a:extLst>
          </p:cNvPr>
          <p:cNvSpPr txBox="1"/>
          <p:nvPr/>
        </p:nvSpPr>
        <p:spPr>
          <a:xfrm>
            <a:off x="1004354" y="875688"/>
            <a:ext cx="6800371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Jointly learn Entity (</a:t>
            </a:r>
            <a:r>
              <a:rPr lang="en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and Relation (</a:t>
            </a:r>
            <a:r>
              <a:rPr lang="en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embeddings</a:t>
            </a:r>
            <a:endParaRPr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6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E88B-F509-4EBD-A2CB-0B9D3570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Objective Function to Jointly Learn Embeddings</a:t>
            </a:r>
            <a:endParaRPr lang="en-US" sz="2800" i="1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AFD11C-E4D1-4638-9DB4-9611DD7C6A63}"/>
              </a:ext>
            </a:extLst>
          </p:cNvPr>
          <p:cNvSpPr txBox="1"/>
          <p:nvPr/>
        </p:nvSpPr>
        <p:spPr>
          <a:xfrm>
            <a:off x="6366615" y="201371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Use prior 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45C752-77F4-4576-A92A-A4669ECFB944}"/>
              </a:ext>
            </a:extLst>
          </p:cNvPr>
          <p:cNvSpPr txBox="1"/>
          <p:nvPr/>
        </p:nvSpPr>
        <p:spPr>
          <a:xfrm>
            <a:off x="4118608" y="201371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Avoid Overfitting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A5B9D-06DC-415A-B1C1-192C1902B5DA}"/>
              </a:ext>
            </a:extLst>
          </p:cNvPr>
          <p:cNvSpPr txBox="1"/>
          <p:nvPr/>
        </p:nvSpPr>
        <p:spPr>
          <a:xfrm>
            <a:off x="6110890" y="20137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54F257-CEFA-4E54-9A98-8E91DC4EE820}"/>
              </a:ext>
            </a:extLst>
          </p:cNvPr>
          <p:cNvSpPr txBox="1"/>
          <p:nvPr/>
        </p:nvSpPr>
        <p:spPr>
          <a:xfrm>
            <a:off x="3737758" y="20054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28C1D7-3588-4A17-854D-AE40D0A6401B}"/>
                  </a:ext>
                </a:extLst>
              </p:cNvPr>
              <p:cNvSpPr/>
              <p:nvPr/>
            </p:nvSpPr>
            <p:spPr>
              <a:xfrm>
                <a:off x="1724319" y="1952923"/>
                <a:ext cx="18492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28C1D7-3588-4A17-854D-AE40D0A64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19" y="1952923"/>
                <a:ext cx="1849224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FC86280-B1E2-1046-87CC-6A152E7E50A9}"/>
              </a:ext>
            </a:extLst>
          </p:cNvPr>
          <p:cNvGrpSpPr/>
          <p:nvPr/>
        </p:nvGrpSpPr>
        <p:grpSpPr>
          <a:xfrm>
            <a:off x="564842" y="1901467"/>
            <a:ext cx="1172116" cy="593820"/>
            <a:chOff x="0" y="1116323"/>
            <a:chExt cx="1172116" cy="5938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BBCA3F-4D09-414E-8746-1511F1FEDBCE}"/>
                </a:ext>
              </a:extLst>
            </p:cNvPr>
            <p:cNvSpPr txBox="1"/>
            <p:nvPr/>
          </p:nvSpPr>
          <p:spPr>
            <a:xfrm>
              <a:off x="0" y="111632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minimize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1EB8FE-9CA4-42B4-9404-CA84A226664F}"/>
                </a:ext>
              </a:extLst>
            </p:cNvPr>
            <p:cNvSpPr txBox="1"/>
            <p:nvPr/>
          </p:nvSpPr>
          <p:spPr>
            <a:xfrm>
              <a:off x="264679" y="134081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E, </a:t>
              </a:r>
              <a:r>
                <a:rPr lang="en-US" sz="1800" b="1" i="1" dirty="0"/>
                <a:t>R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68E16-1312-46C7-88D1-9EB1A725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2957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E7C8F3-D8A8-479E-8B5C-B6C28BEF7674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B90E61E-171E-B448-AA20-F1753963E434}"/>
                  </a:ext>
                </a:extLst>
              </p:cNvPr>
              <p:cNvSpPr/>
              <p:nvPr/>
            </p:nvSpPr>
            <p:spPr>
              <a:xfrm>
                <a:off x="3912854" y="2708376"/>
                <a:ext cx="2489922" cy="379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+</a:t>
                </a:r>
                <a:r>
                  <a:rPr lang="en-US" sz="9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B90E61E-171E-B448-AA20-F1753963E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54" y="2708376"/>
                <a:ext cx="2489922" cy="379719"/>
              </a:xfrm>
              <a:prstGeom prst="rect">
                <a:avLst/>
              </a:prstGeom>
              <a:blipFill>
                <a:blip r:embed="rId4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eft Brace 76">
            <a:extLst>
              <a:ext uri="{FF2B5EF4-FFF2-40B4-BE49-F238E27FC236}">
                <a16:creationId xmlns:a16="http://schemas.microsoft.com/office/drawing/2014/main" id="{27280472-E703-B242-80FF-D656D831156C}"/>
              </a:ext>
            </a:extLst>
          </p:cNvPr>
          <p:cNvSpPr/>
          <p:nvPr/>
        </p:nvSpPr>
        <p:spPr>
          <a:xfrm rot="16200000">
            <a:off x="3677557" y="813898"/>
            <a:ext cx="822011" cy="455610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CD5298-3FAC-9541-9768-6D1535AA0997}"/>
              </a:ext>
            </a:extLst>
          </p:cNvPr>
          <p:cNvSpPr txBox="1"/>
          <p:nvPr/>
        </p:nvSpPr>
        <p:spPr>
          <a:xfrm>
            <a:off x="1724319" y="3389241"/>
            <a:ext cx="5047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Base model – RESCAL (Nickel et al. ICML 2011)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7DA09F5-7E72-C947-9F82-7FCA0F485CB6}"/>
              </a:ext>
            </a:extLst>
          </p:cNvPr>
          <p:cNvSpPr/>
          <p:nvPr/>
        </p:nvSpPr>
        <p:spPr>
          <a:xfrm>
            <a:off x="4904778" y="2336462"/>
            <a:ext cx="484632" cy="347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64646069-E33B-844E-9D12-6A7E9FB0F9ED}"/>
              </a:ext>
            </a:extLst>
          </p:cNvPr>
          <p:cNvSpPr/>
          <p:nvPr/>
        </p:nvSpPr>
        <p:spPr>
          <a:xfrm>
            <a:off x="7390030" y="2456115"/>
            <a:ext cx="484632" cy="1622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434BFBB-6474-F745-9D41-F98084C4432B}"/>
                  </a:ext>
                </a:extLst>
              </p:cNvPr>
              <p:cNvSpPr txBox="1"/>
              <p:nvPr/>
            </p:nvSpPr>
            <p:spPr>
              <a:xfrm>
                <a:off x="6557538" y="4143875"/>
                <a:ext cx="2119042" cy="49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434BFBB-6474-F745-9D41-F98084C4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38" y="4143875"/>
                <a:ext cx="2119042" cy="498855"/>
              </a:xfrm>
              <a:prstGeom prst="rect">
                <a:avLst/>
              </a:prstGeom>
              <a:blipFill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6721C5-274A-104E-9742-C5D00C1FF54B}"/>
              </a:ext>
            </a:extLst>
          </p:cNvPr>
          <p:cNvSpPr txBox="1"/>
          <p:nvPr/>
        </p:nvSpPr>
        <p:spPr>
          <a:xfrm>
            <a:off x="6654908" y="4631267"/>
            <a:ext cx="202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KGFP relation similarity matrix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81D3A4-9F4B-B14C-8220-BA57D87B5F1A}"/>
              </a:ext>
            </a:extLst>
          </p:cNvPr>
          <p:cNvSpPr txBox="1"/>
          <p:nvPr/>
        </p:nvSpPr>
        <p:spPr>
          <a:xfrm>
            <a:off x="1650740" y="2322255"/>
            <a:ext cx="184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reconstruction</a:t>
            </a:r>
            <a:br>
              <a:rPr lang="en-US" sz="1600" b="1" i="1" dirty="0">
                <a:solidFill>
                  <a:srgbClr val="FF0000"/>
                </a:solidFill>
              </a:rPr>
            </a:br>
            <a:r>
              <a:rPr lang="en-US" sz="1600" b="1" i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77D57F5E-7FC1-AD42-8006-D756D79AEE8D}"/>
              </a:ext>
            </a:extLst>
          </p:cNvPr>
          <p:cNvSpPr/>
          <p:nvPr/>
        </p:nvSpPr>
        <p:spPr>
          <a:xfrm>
            <a:off x="6121881" y="4138855"/>
            <a:ext cx="451710" cy="438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3B99C9-48CA-AC4E-8502-B0A749F20D04}"/>
              </a:ext>
            </a:extLst>
          </p:cNvPr>
          <p:cNvSpPr txBox="1"/>
          <p:nvPr/>
        </p:nvSpPr>
        <p:spPr>
          <a:xfrm>
            <a:off x="3799402" y="4111347"/>
            <a:ext cx="21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</a:t>
            </a:r>
            <a:r>
              <a:rPr lang="en-US" b="1" i="1" baseline="-25000" dirty="0" err="1">
                <a:solidFill>
                  <a:srgbClr val="FF0000"/>
                </a:solidFill>
              </a:rPr>
              <a:t>ij</a:t>
            </a:r>
            <a:r>
              <a:rPr lang="en-US" b="1" i="1" dirty="0">
                <a:solidFill>
                  <a:srgbClr val="FF0000"/>
                </a:solidFill>
              </a:rPr>
              <a:t> similarity matrix based on one of four similarity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10F27-6159-284D-8385-D5A3389D72B2}"/>
              </a:ext>
            </a:extLst>
          </p:cNvPr>
          <p:cNvSpPr txBox="1"/>
          <p:nvPr/>
        </p:nvSpPr>
        <p:spPr>
          <a:xfrm>
            <a:off x="440099" y="831161"/>
            <a:ext cx="823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modify RESCAL’s approach, adding a new</a:t>
            </a:r>
            <a:br>
              <a:rPr lang="en-US" sz="2400" dirty="0"/>
            </a:br>
            <a:r>
              <a:rPr lang="en-US" sz="2400" dirty="0"/>
              <a:t>component with prior knowledge derived from the graph</a:t>
            </a:r>
          </a:p>
        </p:txBody>
      </p:sp>
    </p:spTree>
    <p:extLst>
      <p:ext uri="{BB962C8B-B14F-4D97-AF65-F5344CB8AC3E}">
        <p14:creationId xmlns:p14="http://schemas.microsoft.com/office/powerpoint/2010/main" val="70127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"/>
              <a:t>Relation Similarity as Prior Information</a:t>
            </a:r>
            <a:endParaRPr sz="3600" b="1" i="1"/>
          </a:p>
        </p:txBody>
      </p:sp>
      <p:graphicFrame>
        <p:nvGraphicFramePr>
          <p:cNvPr id="251" name="Google Shape;251;p34"/>
          <p:cNvGraphicFramePr/>
          <p:nvPr>
            <p:extLst>
              <p:ext uri="{D42A27DB-BD31-4B8C-83A1-F6EECF244321}">
                <p14:modId xmlns:p14="http://schemas.microsoft.com/office/powerpoint/2010/main" val="3270252259"/>
              </p:ext>
            </p:extLst>
          </p:nvPr>
        </p:nvGraphicFramePr>
        <p:xfrm>
          <a:off x="5931553" y="3426272"/>
          <a:ext cx="1700200" cy="112784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42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1.0</a:t>
                      </a: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1.0</a:t>
                      </a: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1.0</a:t>
                      </a: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1.0</a:t>
                      </a:r>
                      <a:endParaRPr sz="14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" name="Google Shape;252;p34"/>
          <p:cNvSpPr txBox="1"/>
          <p:nvPr/>
        </p:nvSpPr>
        <p:spPr>
          <a:xfrm>
            <a:off x="7661058" y="4020267"/>
            <a:ext cx="952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attacked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7661058" y="4286862"/>
            <a:ext cx="9847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president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7665126" y="3720663"/>
            <a:ext cx="8178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citizen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7640337" y="3426272"/>
            <a:ext cx="8674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spouse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 rot="-4095775">
            <a:off x="6624323" y="2755939"/>
            <a:ext cx="938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attacked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 rot="-4095775">
            <a:off x="7086153" y="2826156"/>
            <a:ext cx="8178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president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 rot="-4095775">
            <a:off x="6282330" y="2855484"/>
            <a:ext cx="7084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citizen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 rot="-4095775">
            <a:off x="5846123" y="2818825"/>
            <a:ext cx="8140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spouse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6457523" y="4291543"/>
            <a:ext cx="222970" cy="222719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4"/>
          <p:cNvCxnSpPr>
            <a:cxnSpLocks/>
            <a:stCxn id="260" idx="2"/>
            <a:endCxn id="60" idx="3"/>
          </p:cNvCxnSpPr>
          <p:nvPr/>
        </p:nvCxnSpPr>
        <p:spPr>
          <a:xfrm flipH="1">
            <a:off x="3868843" y="4402903"/>
            <a:ext cx="2588680" cy="1890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62" name="Google Shape;262;p34"/>
          <p:cNvCxnSpPr>
            <a:cxnSpLocks/>
            <a:stCxn id="260" idx="2"/>
            <a:endCxn id="47" idx="3"/>
          </p:cNvCxnSpPr>
          <p:nvPr/>
        </p:nvCxnSpPr>
        <p:spPr>
          <a:xfrm flipH="1">
            <a:off x="3454341" y="4402903"/>
            <a:ext cx="3003182" cy="532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68" name="Google Shape;268;p34"/>
          <p:cNvSpPr/>
          <p:nvPr/>
        </p:nvSpPr>
        <p:spPr>
          <a:xfrm>
            <a:off x="6375853" y="4236251"/>
            <a:ext cx="386308" cy="293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69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4" name="Google Shape;199;p33">
            <a:extLst>
              <a:ext uri="{FF2B5EF4-FFF2-40B4-BE49-F238E27FC236}">
                <a16:creationId xmlns:a16="http://schemas.microsoft.com/office/drawing/2014/main" id="{4C87720E-45FD-AE40-A9A5-B91ED8097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85083"/>
              </p:ext>
            </p:extLst>
          </p:nvPr>
        </p:nvGraphicFramePr>
        <p:xfrm>
          <a:off x="2278263" y="2578225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oogle Shape;200;p33">
            <a:extLst>
              <a:ext uri="{FF2B5EF4-FFF2-40B4-BE49-F238E27FC236}">
                <a16:creationId xmlns:a16="http://schemas.microsoft.com/office/drawing/2014/main" id="{8D35F9DA-B268-384B-8872-2CD08A744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112943"/>
              </p:ext>
            </p:extLst>
          </p:nvPr>
        </p:nvGraphicFramePr>
        <p:xfrm>
          <a:off x="1969653" y="2852545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Google Shape;202;p33">
            <a:extLst>
              <a:ext uri="{FF2B5EF4-FFF2-40B4-BE49-F238E27FC236}">
                <a16:creationId xmlns:a16="http://schemas.microsoft.com/office/drawing/2014/main" id="{C07CAAE5-051B-0141-B0F7-4DBA1B26B054}"/>
              </a:ext>
            </a:extLst>
          </p:cNvPr>
          <p:cNvSpPr txBox="1"/>
          <p:nvPr/>
        </p:nvSpPr>
        <p:spPr>
          <a:xfrm>
            <a:off x="2945857" y="4541009"/>
            <a:ext cx="753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attacked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Google Shape;203;p33">
            <a:extLst>
              <a:ext uri="{FF2B5EF4-FFF2-40B4-BE49-F238E27FC236}">
                <a16:creationId xmlns:a16="http://schemas.microsoft.com/office/drawing/2014/main" id="{90EB1A83-4F16-C54D-9574-6BE6150E1FDE}"/>
              </a:ext>
            </a:extLst>
          </p:cNvPr>
          <p:cNvSpPr txBox="1"/>
          <p:nvPr/>
        </p:nvSpPr>
        <p:spPr>
          <a:xfrm>
            <a:off x="2636473" y="4796603"/>
            <a:ext cx="8178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president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204;p33">
            <a:extLst>
              <a:ext uri="{FF2B5EF4-FFF2-40B4-BE49-F238E27FC236}">
                <a16:creationId xmlns:a16="http://schemas.microsoft.com/office/drawing/2014/main" id="{E779397B-0BA8-2F4B-85BA-3A9FD3CBD4E2}"/>
              </a:ext>
            </a:extLst>
          </p:cNvPr>
          <p:cNvSpPr txBox="1"/>
          <p:nvPr/>
        </p:nvSpPr>
        <p:spPr>
          <a:xfrm rot="-5400000">
            <a:off x="2011889" y="1941187"/>
            <a:ext cx="96252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 Hacker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Google Shape;205;p33">
            <a:extLst>
              <a:ext uri="{FF2B5EF4-FFF2-40B4-BE49-F238E27FC236}">
                <a16:creationId xmlns:a16="http://schemas.microsoft.com/office/drawing/2014/main" id="{A90A67E5-F137-B640-8E4A-656C47F4F372}"/>
              </a:ext>
            </a:extLst>
          </p:cNvPr>
          <p:cNvSpPr txBox="1"/>
          <p:nvPr/>
        </p:nvSpPr>
        <p:spPr>
          <a:xfrm rot="-5400000">
            <a:off x="2456529" y="2071291"/>
            <a:ext cx="684275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WikiLeaks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Google Shape;206;p33">
            <a:extLst>
              <a:ext uri="{FF2B5EF4-FFF2-40B4-BE49-F238E27FC236}">
                <a16:creationId xmlns:a16="http://schemas.microsoft.com/office/drawing/2014/main" id="{0AFC25BF-6051-C140-A159-09EC6D080A79}"/>
              </a:ext>
            </a:extLst>
          </p:cNvPr>
          <p:cNvSpPr txBox="1"/>
          <p:nvPr/>
        </p:nvSpPr>
        <p:spPr>
          <a:xfrm rot="-5400000">
            <a:off x="2620388" y="1985791"/>
            <a:ext cx="873316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07;p33">
            <a:extLst>
              <a:ext uri="{FF2B5EF4-FFF2-40B4-BE49-F238E27FC236}">
                <a16:creationId xmlns:a16="http://schemas.microsoft.com/office/drawing/2014/main" id="{C0F358A0-FA69-7F4F-84EF-F8F950FBD9D6}"/>
              </a:ext>
            </a:extLst>
          </p:cNvPr>
          <p:cNvSpPr txBox="1"/>
          <p:nvPr/>
        </p:nvSpPr>
        <p:spPr>
          <a:xfrm rot="-5400000">
            <a:off x="3212280" y="1974526"/>
            <a:ext cx="93044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 Obama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Google Shape;208;p33">
            <a:extLst>
              <a:ext uri="{FF2B5EF4-FFF2-40B4-BE49-F238E27FC236}">
                <a16:creationId xmlns:a16="http://schemas.microsoft.com/office/drawing/2014/main" id="{38CF0FD1-CB63-C742-ABF6-8E20C56BF950}"/>
              </a:ext>
            </a:extLst>
          </p:cNvPr>
          <p:cNvSpPr txBox="1"/>
          <p:nvPr/>
        </p:nvSpPr>
        <p:spPr>
          <a:xfrm rot="-5400000">
            <a:off x="2853696" y="1921458"/>
            <a:ext cx="103658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Michelle Obama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3" name="Google Shape;209;p33">
            <a:extLst>
              <a:ext uri="{FF2B5EF4-FFF2-40B4-BE49-F238E27FC236}">
                <a16:creationId xmlns:a16="http://schemas.microsoft.com/office/drawing/2014/main" id="{90AB29A7-BBE2-B447-B38F-0513C046F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123408"/>
              </p:ext>
            </p:extLst>
          </p:nvPr>
        </p:nvGraphicFramePr>
        <p:xfrm>
          <a:off x="1680817" y="3132583"/>
          <a:ext cx="1513875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1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Google Shape;210;p33">
            <a:extLst>
              <a:ext uri="{FF2B5EF4-FFF2-40B4-BE49-F238E27FC236}">
                <a16:creationId xmlns:a16="http://schemas.microsoft.com/office/drawing/2014/main" id="{3BC335B0-49A4-6B46-AAAD-34BB68EDCEF7}"/>
              </a:ext>
            </a:extLst>
          </p:cNvPr>
          <p:cNvSpPr txBox="1"/>
          <p:nvPr/>
        </p:nvSpPr>
        <p:spPr>
          <a:xfrm>
            <a:off x="238061" y="3409981"/>
            <a:ext cx="1177762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 Hacker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11;p33">
            <a:extLst>
              <a:ext uri="{FF2B5EF4-FFF2-40B4-BE49-F238E27FC236}">
                <a16:creationId xmlns:a16="http://schemas.microsoft.com/office/drawing/2014/main" id="{448FB866-2DA0-204D-8523-A7F2C8D08A28}"/>
              </a:ext>
            </a:extLst>
          </p:cNvPr>
          <p:cNvSpPr txBox="1"/>
          <p:nvPr/>
        </p:nvSpPr>
        <p:spPr>
          <a:xfrm>
            <a:off x="426194" y="3702967"/>
            <a:ext cx="995478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WikiLeaks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Google Shape;212;p33">
            <a:extLst>
              <a:ext uri="{FF2B5EF4-FFF2-40B4-BE49-F238E27FC236}">
                <a16:creationId xmlns:a16="http://schemas.microsoft.com/office/drawing/2014/main" id="{3456CF36-0367-4444-B654-4C38229B547B}"/>
              </a:ext>
            </a:extLst>
          </p:cNvPr>
          <p:cNvSpPr txBox="1"/>
          <p:nvPr/>
        </p:nvSpPr>
        <p:spPr>
          <a:xfrm>
            <a:off x="109129" y="3980703"/>
            <a:ext cx="130669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Google Shape;213;p33">
            <a:extLst>
              <a:ext uri="{FF2B5EF4-FFF2-40B4-BE49-F238E27FC236}">
                <a16:creationId xmlns:a16="http://schemas.microsoft.com/office/drawing/2014/main" id="{F989325B-2664-A14C-9449-E920181F9AE9}"/>
              </a:ext>
            </a:extLst>
          </p:cNvPr>
          <p:cNvSpPr txBox="1"/>
          <p:nvPr/>
        </p:nvSpPr>
        <p:spPr>
          <a:xfrm>
            <a:off x="237882" y="4254856"/>
            <a:ext cx="1177761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Michelle Obama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Google Shape;214;p33">
            <a:extLst>
              <a:ext uri="{FF2B5EF4-FFF2-40B4-BE49-F238E27FC236}">
                <a16:creationId xmlns:a16="http://schemas.microsoft.com/office/drawing/2014/main" id="{D51BD491-CD3E-044B-BDBB-4F675E084622}"/>
              </a:ext>
            </a:extLst>
          </p:cNvPr>
          <p:cNvSpPr txBox="1"/>
          <p:nvPr/>
        </p:nvSpPr>
        <p:spPr>
          <a:xfrm>
            <a:off x="211784" y="4545516"/>
            <a:ext cx="1201419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 Obama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9" name="Google Shape;215;p33">
            <a:extLst>
              <a:ext uri="{FF2B5EF4-FFF2-40B4-BE49-F238E27FC236}">
                <a16:creationId xmlns:a16="http://schemas.microsoft.com/office/drawing/2014/main" id="{1A64EC0E-7053-4A44-BC94-76E7511F8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901581"/>
              </p:ext>
            </p:extLst>
          </p:nvPr>
        </p:nvGraphicFramePr>
        <p:xfrm>
          <a:off x="1421672" y="3403444"/>
          <a:ext cx="1474450" cy="140980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chemeClr val="tx1"/>
                          </a:solidFill>
                        </a:rPr>
                        <a:t>0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1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100"/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Google Shape;216;p33">
            <a:extLst>
              <a:ext uri="{FF2B5EF4-FFF2-40B4-BE49-F238E27FC236}">
                <a16:creationId xmlns:a16="http://schemas.microsoft.com/office/drawing/2014/main" id="{11011E12-1F64-F04B-99BF-0AB5A0B268AB}"/>
              </a:ext>
            </a:extLst>
          </p:cNvPr>
          <p:cNvSpPr txBox="1"/>
          <p:nvPr/>
        </p:nvSpPr>
        <p:spPr>
          <a:xfrm>
            <a:off x="3269495" y="4283304"/>
            <a:ext cx="5993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citizen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217;p33">
            <a:extLst>
              <a:ext uri="{FF2B5EF4-FFF2-40B4-BE49-F238E27FC236}">
                <a16:creationId xmlns:a16="http://schemas.microsoft.com/office/drawing/2014/main" id="{90DC1B04-7133-264B-BFA0-21ADEC40612E}"/>
              </a:ext>
            </a:extLst>
          </p:cNvPr>
          <p:cNvSpPr txBox="1"/>
          <p:nvPr/>
        </p:nvSpPr>
        <p:spPr>
          <a:xfrm>
            <a:off x="3558331" y="4008984"/>
            <a:ext cx="6398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spouse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910DD1-A8F2-6E46-A6B2-6C5AC7A589B4}"/>
              </a:ext>
            </a:extLst>
          </p:cNvPr>
          <p:cNvGrpSpPr/>
          <p:nvPr/>
        </p:nvGrpSpPr>
        <p:grpSpPr>
          <a:xfrm>
            <a:off x="426194" y="768985"/>
            <a:ext cx="8013591" cy="1331375"/>
            <a:chOff x="262526" y="3211449"/>
            <a:chExt cx="8013591" cy="1331375"/>
          </a:xfrm>
        </p:grpSpPr>
        <p:sp>
          <p:nvSpPr>
            <p:cNvPr id="35" name="Google Shape;228;p34">
              <a:extLst>
                <a:ext uri="{FF2B5EF4-FFF2-40B4-BE49-F238E27FC236}">
                  <a16:creationId xmlns:a16="http://schemas.microsoft.com/office/drawing/2014/main" id="{454B453C-7F46-C045-B093-FB7FFD925C70}"/>
                </a:ext>
              </a:extLst>
            </p:cNvPr>
            <p:cNvSpPr txBox="1"/>
            <p:nvPr/>
          </p:nvSpPr>
          <p:spPr>
            <a:xfrm>
              <a:off x="262526" y="3294168"/>
              <a:ext cx="1242186" cy="392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minimize</a:t>
              </a:r>
              <a:endParaRPr sz="11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229;p34">
              <a:extLst>
                <a:ext uri="{FF2B5EF4-FFF2-40B4-BE49-F238E27FC236}">
                  <a16:creationId xmlns:a16="http://schemas.microsoft.com/office/drawing/2014/main" id="{DACD4BDD-2E9D-0143-A177-9D672E59D2D2}"/>
                </a:ext>
              </a:extLst>
            </p:cNvPr>
            <p:cNvSpPr txBox="1"/>
            <p:nvPr/>
          </p:nvSpPr>
          <p:spPr>
            <a:xfrm>
              <a:off x="466096" y="3669486"/>
              <a:ext cx="728411" cy="392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E, </a:t>
              </a:r>
              <a:r>
                <a:rPr lang="en" sz="2100" b="1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11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232;p34">
              <a:extLst>
                <a:ext uri="{FF2B5EF4-FFF2-40B4-BE49-F238E27FC236}">
                  <a16:creationId xmlns:a16="http://schemas.microsoft.com/office/drawing/2014/main" id="{7A4E0875-4F92-9741-A752-3169831BF28F}"/>
                </a:ext>
              </a:extLst>
            </p:cNvPr>
            <p:cNvSpPr txBox="1"/>
            <p:nvPr/>
          </p:nvSpPr>
          <p:spPr>
            <a:xfrm>
              <a:off x="5741042" y="3438554"/>
              <a:ext cx="388163" cy="392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233;p34">
              <a:extLst>
                <a:ext uri="{FF2B5EF4-FFF2-40B4-BE49-F238E27FC236}">
                  <a16:creationId xmlns:a16="http://schemas.microsoft.com/office/drawing/2014/main" id="{2C537123-6143-D845-908E-46D755967858}"/>
                </a:ext>
              </a:extLst>
            </p:cNvPr>
            <p:cNvSpPr/>
            <p:nvPr/>
          </p:nvSpPr>
          <p:spPr>
            <a:xfrm>
              <a:off x="1387430" y="3392389"/>
              <a:ext cx="2362378" cy="4847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234;p34">
              <a:extLst>
                <a:ext uri="{FF2B5EF4-FFF2-40B4-BE49-F238E27FC236}">
                  <a16:creationId xmlns:a16="http://schemas.microsoft.com/office/drawing/2014/main" id="{3DF398C4-2F3A-844E-B765-DD62C3553054}"/>
                </a:ext>
              </a:extLst>
            </p:cNvPr>
            <p:cNvSpPr/>
            <p:nvPr/>
          </p:nvSpPr>
          <p:spPr>
            <a:xfrm>
              <a:off x="3653579" y="3211449"/>
              <a:ext cx="2422394" cy="13313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659" t="-4794"/>
              </a:stretch>
            </a:blip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265;p34">
              <a:extLst>
                <a:ext uri="{FF2B5EF4-FFF2-40B4-BE49-F238E27FC236}">
                  <a16:creationId xmlns:a16="http://schemas.microsoft.com/office/drawing/2014/main" id="{4CF7631F-8809-EA42-881B-CBE92D7D4B59}"/>
                </a:ext>
              </a:extLst>
            </p:cNvPr>
            <p:cNvSpPr txBox="1"/>
            <p:nvPr/>
          </p:nvSpPr>
          <p:spPr>
            <a:xfrm>
              <a:off x="5977218" y="3371493"/>
              <a:ext cx="2298899" cy="52653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Down Arrow 1">
            <a:extLst>
              <a:ext uri="{FF2B5EF4-FFF2-40B4-BE49-F238E27FC236}">
                <a16:creationId xmlns:a16="http://schemas.microsoft.com/office/drawing/2014/main" id="{79D02C2C-12DF-0A40-AA5B-568E63EB5285}"/>
              </a:ext>
            </a:extLst>
          </p:cNvPr>
          <p:cNvSpPr/>
          <p:nvPr/>
        </p:nvSpPr>
        <p:spPr>
          <a:xfrm>
            <a:off x="6731330" y="1552950"/>
            <a:ext cx="335366" cy="1331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550F6F-603B-8E4A-B094-57AC04983E3F}"/>
              </a:ext>
            </a:extLst>
          </p:cNvPr>
          <p:cNvSpPr txBox="1"/>
          <p:nvPr/>
        </p:nvSpPr>
        <p:spPr>
          <a:xfrm>
            <a:off x="5885548" y="4569554"/>
            <a:ext cx="202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KGFP relation similarity matrix</a:t>
            </a:r>
          </a:p>
        </p:txBody>
      </p:sp>
    </p:spTree>
    <p:extLst>
      <p:ext uri="{BB962C8B-B14F-4D97-AF65-F5344CB8AC3E}">
        <p14:creationId xmlns:p14="http://schemas.microsoft.com/office/powerpoint/2010/main" val="395424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144577" y="0"/>
            <a:ext cx="1265122" cy="4664240"/>
          </a:xfrm>
          <a:prstGeom prst="rect">
            <a:avLst/>
          </a:prstGeom>
          <a:noFill/>
          <a:ln>
            <a:noFill/>
          </a:ln>
        </p:spPr>
        <p:txBody>
          <a:bodyPr spcFirstLastPara="1" vert="vert270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 dirty="0"/>
              <a:t>Relation Similarity</a:t>
            </a:r>
            <a:endParaRPr sz="3600" b="1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0A9C77-15F8-5B4D-AC9D-26B7BB0EF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81465"/>
              </p:ext>
            </p:extLst>
          </p:nvPr>
        </p:nvGraphicFramePr>
        <p:xfrm>
          <a:off x="1524001" y="124410"/>
          <a:ext cx="6096000" cy="422910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5782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37990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6812441"/>
                    </a:ext>
                  </a:extLst>
                </a:gridCol>
              </a:tblGrid>
              <a:tr h="84582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symmetry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/>
                        <a:t>How often do Ri &amp; </a:t>
                      </a:r>
                      <a:r>
                        <a:rPr lang="en-US" sz="1600" err="1"/>
                        <a:t>Rj</a:t>
                      </a:r>
                      <a:r>
                        <a:rPr lang="en-US" sz="1600"/>
                        <a:t> share subject or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5646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agency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How often do Ri &amp; </a:t>
                      </a:r>
                      <a:r>
                        <a:rPr lang="en-US" sz="1600" err="1"/>
                        <a:t>Rj</a:t>
                      </a:r>
                      <a:r>
                        <a:rPr lang="en-US" sz="1600"/>
                        <a:t> share same 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412211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patient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How often do Ri &amp; </a:t>
                      </a:r>
                      <a:r>
                        <a:rPr lang="en-US" sz="1600" err="1"/>
                        <a:t>Rj</a:t>
                      </a:r>
                      <a:r>
                        <a:rPr lang="en-US" sz="1600"/>
                        <a:t> share same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36169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transitivity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/>
                        <a:t>How often is Ri’s object </a:t>
                      </a:r>
                      <a:r>
                        <a:rPr lang="en-US" sz="1600" err="1"/>
                        <a:t>Rj’s</a:t>
                      </a:r>
                      <a:r>
                        <a:rPr lang="en-US" sz="1600"/>
                        <a:t> 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170656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reverse transitivity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/>
                        <a:t>How often is Ri’s subject </a:t>
                      </a:r>
                      <a:r>
                        <a:rPr lang="en-US" sz="1600" err="1"/>
                        <a:t>Rj’s</a:t>
                      </a:r>
                      <a:r>
                        <a:rPr lang="en-US" sz="1600"/>
                        <a:t>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1096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BADA1661-3F09-7C4E-AFBF-29769A367BC9}"/>
              </a:ext>
            </a:extLst>
          </p:cNvPr>
          <p:cNvSpPr/>
          <p:nvPr/>
        </p:nvSpPr>
        <p:spPr>
          <a:xfrm>
            <a:off x="6184066" y="1128832"/>
            <a:ext cx="632947" cy="632947"/>
          </a:xfrm>
          <a:prstGeom prst="ellipse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err="1"/>
              <a:t>obama</a:t>
            </a:r>
            <a:endParaRPr lang="en-US" sz="11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EC1EF-6C73-9E4D-BC82-CD32C3704B61}"/>
              </a:ext>
            </a:extLst>
          </p:cNvPr>
          <p:cNvCxnSpPr>
            <a:cxnSpLocks/>
          </p:cNvCxnSpPr>
          <p:nvPr/>
        </p:nvCxnSpPr>
        <p:spPr>
          <a:xfrm flipV="1">
            <a:off x="6817013" y="1211022"/>
            <a:ext cx="424241" cy="152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49662F-5A6B-D246-9C38-44EEB05A410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817013" y="1445306"/>
            <a:ext cx="424241" cy="145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28855C5-12C9-6644-876A-202F2CF7D581}"/>
              </a:ext>
            </a:extLst>
          </p:cNvPr>
          <p:cNvSpPr/>
          <p:nvPr/>
        </p:nvSpPr>
        <p:spPr>
          <a:xfrm>
            <a:off x="5695477" y="2817199"/>
            <a:ext cx="632947" cy="632947"/>
          </a:xfrm>
          <a:prstGeom prst="ellipse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err="1"/>
              <a:t>obama</a:t>
            </a:r>
            <a:endParaRPr lang="en-US" sz="11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D7C748-C80A-1C43-BF5E-F4405941DC0A}"/>
              </a:ext>
            </a:extLst>
          </p:cNvPr>
          <p:cNvSpPr/>
          <p:nvPr/>
        </p:nvSpPr>
        <p:spPr>
          <a:xfrm>
            <a:off x="6594540" y="2827896"/>
            <a:ext cx="632947" cy="632947"/>
          </a:xfrm>
          <a:prstGeom prst="ellipse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/>
              <a:t>USA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BF3A7B-F071-A34C-8163-1B8535CE5CBE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6328424" y="3133673"/>
            <a:ext cx="266116" cy="10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FD-08C5-CA4F-B724-5087FAF4353D}"/>
              </a:ext>
            </a:extLst>
          </p:cNvPr>
          <p:cNvCxnSpPr>
            <a:cxnSpLocks/>
          </p:cNvCxnSpPr>
          <p:nvPr/>
        </p:nvCxnSpPr>
        <p:spPr>
          <a:xfrm>
            <a:off x="7227487" y="3156149"/>
            <a:ext cx="266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72D1927-095D-7D4C-9833-695463493B3A}"/>
              </a:ext>
            </a:extLst>
          </p:cNvPr>
          <p:cNvSpPr/>
          <p:nvPr/>
        </p:nvSpPr>
        <p:spPr>
          <a:xfrm>
            <a:off x="5700764" y="3663141"/>
            <a:ext cx="632947" cy="632947"/>
          </a:xfrm>
          <a:prstGeom prst="ellipse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err="1"/>
              <a:t>obama</a:t>
            </a:r>
            <a:endParaRPr lang="en-US" sz="11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E95E7DF-3DEA-514C-90F5-3E75A73BDD26}"/>
              </a:ext>
            </a:extLst>
          </p:cNvPr>
          <p:cNvSpPr/>
          <p:nvPr/>
        </p:nvSpPr>
        <p:spPr>
          <a:xfrm>
            <a:off x="6599827" y="3673838"/>
            <a:ext cx="632947" cy="632947"/>
          </a:xfrm>
          <a:prstGeom prst="ellipse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/>
              <a:t>USA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5C4E76-5268-5D41-9059-9E3DA0FF67D9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6333711" y="3979615"/>
            <a:ext cx="266116" cy="1069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2BD51-C7B6-964C-8D03-F2E79D451FAE}"/>
              </a:ext>
            </a:extLst>
          </p:cNvPr>
          <p:cNvCxnSpPr>
            <a:cxnSpLocks/>
          </p:cNvCxnSpPr>
          <p:nvPr/>
        </p:nvCxnSpPr>
        <p:spPr>
          <a:xfrm>
            <a:off x="7232774" y="4002091"/>
            <a:ext cx="26611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2E380AA-EECB-E842-AFC6-0D83237A7982}"/>
              </a:ext>
            </a:extLst>
          </p:cNvPr>
          <p:cNvSpPr/>
          <p:nvPr/>
        </p:nvSpPr>
        <p:spPr>
          <a:xfrm>
            <a:off x="6184066" y="1994540"/>
            <a:ext cx="632947" cy="632947"/>
          </a:xfrm>
          <a:prstGeom prst="ellipse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err="1"/>
              <a:t>obama</a:t>
            </a:r>
            <a:endParaRPr lang="en-US" sz="110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97EA3B-E61E-A14F-9F56-9F6A3ACAA3DA}"/>
              </a:ext>
            </a:extLst>
          </p:cNvPr>
          <p:cNvCxnSpPr>
            <a:cxnSpLocks/>
          </p:cNvCxnSpPr>
          <p:nvPr/>
        </p:nvCxnSpPr>
        <p:spPr>
          <a:xfrm flipV="1">
            <a:off x="6803246" y="1985016"/>
            <a:ext cx="424241" cy="2342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4BD55BA-A402-DE4D-B779-2587CAC30099}"/>
              </a:ext>
            </a:extLst>
          </p:cNvPr>
          <p:cNvCxnSpPr>
            <a:cxnSpLocks/>
          </p:cNvCxnSpPr>
          <p:nvPr/>
        </p:nvCxnSpPr>
        <p:spPr>
          <a:xfrm>
            <a:off x="6817013" y="2411844"/>
            <a:ext cx="424241" cy="1454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07B8BC-92E2-C541-B89B-5E5DF04D37FA}"/>
              </a:ext>
            </a:extLst>
          </p:cNvPr>
          <p:cNvSpPr txBox="1"/>
          <p:nvPr/>
        </p:nvSpPr>
        <p:spPr>
          <a:xfrm>
            <a:off x="817419" y="4391145"/>
            <a:ext cx="7509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evaluated five simple, easy to compute relation similarity metrics for every pair of relations in initial KG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7AF186-42F4-FE4C-9443-56F342D1ECAA}"/>
              </a:ext>
            </a:extLst>
          </p:cNvPr>
          <p:cNvSpPr/>
          <p:nvPr/>
        </p:nvSpPr>
        <p:spPr>
          <a:xfrm>
            <a:off x="6184066" y="276891"/>
            <a:ext cx="632947" cy="632947"/>
          </a:xfrm>
          <a:prstGeom prst="ellipse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err="1"/>
              <a:t>obama</a:t>
            </a:r>
            <a:endParaRPr lang="en-US" sz="11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A2B8D0-CCD6-5C4C-9377-B49D4DC4E616}"/>
              </a:ext>
            </a:extLst>
          </p:cNvPr>
          <p:cNvCxnSpPr>
            <a:cxnSpLocks/>
          </p:cNvCxnSpPr>
          <p:nvPr/>
        </p:nvCxnSpPr>
        <p:spPr>
          <a:xfrm flipV="1">
            <a:off x="6817013" y="359081"/>
            <a:ext cx="424241" cy="15211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3AB5E1-42FF-F24D-86CD-AFACC919D6C1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6817013" y="593365"/>
            <a:ext cx="424241" cy="1454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97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4698" y="38274"/>
            <a:ext cx="5029200" cy="501939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>
            <a:spLocks noGrp="1"/>
          </p:cNvSpPr>
          <p:nvPr>
            <p:ph type="title"/>
          </p:nvPr>
        </p:nvSpPr>
        <p:spPr>
          <a:xfrm>
            <a:off x="364456" y="53313"/>
            <a:ext cx="4539483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dirty="0"/>
              <a:t>Transitivity Best</a:t>
            </a:r>
            <a:endParaRPr dirty="0"/>
          </a:p>
        </p:txBody>
      </p:sp>
      <p:sp>
        <p:nvSpPr>
          <p:cNvPr id="319" name="Google Shape;319;p36"/>
          <p:cNvSpPr txBox="1">
            <a:spLocks noGrp="1"/>
          </p:cNvSpPr>
          <p:nvPr>
            <p:ph type="body" idx="1"/>
          </p:nvPr>
        </p:nvSpPr>
        <p:spPr>
          <a:xfrm>
            <a:off x="10102" y="943357"/>
            <a:ext cx="4490382" cy="382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5888" indent="-115888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similarity metric is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best depends on the KG</a:t>
            </a:r>
          </a:p>
          <a:p>
            <a:pPr marL="115888" indent="-115888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Experiments showed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transitivity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gave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performance overall</a:t>
            </a:r>
          </a:p>
          <a:p>
            <a:pPr marL="115888" indent="-115888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Especially for graphs derived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DBpedia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Freebase</a:t>
            </a:r>
          </a:p>
          <a:p>
            <a:pPr marL="115888" indent="-115888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Heatmap for WIN18RR relation similarity matrix using transitivity shown </a:t>
            </a:r>
          </a:p>
        </p:txBody>
      </p:sp>
    </p:spTree>
    <p:extLst>
      <p:ext uri="{BB962C8B-B14F-4D97-AF65-F5344CB8AC3E}">
        <p14:creationId xmlns:p14="http://schemas.microsoft.com/office/powerpoint/2010/main" val="248134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>
            <a:spLocks noGrp="1"/>
          </p:cNvSpPr>
          <p:nvPr>
            <p:ph type="title"/>
          </p:nvPr>
        </p:nvSpPr>
        <p:spPr>
          <a:xfrm>
            <a:off x="628650" y="131689"/>
            <a:ext cx="7886700" cy="751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dirty="0"/>
              <a:t>Evaluation on eight datasets</a:t>
            </a:r>
            <a:endParaRPr dirty="0"/>
          </a:p>
        </p:txBody>
      </p:sp>
      <p:graphicFrame>
        <p:nvGraphicFramePr>
          <p:cNvPr id="329" name="Google Shape;329;p37"/>
          <p:cNvGraphicFramePr/>
          <p:nvPr>
            <p:extLst>
              <p:ext uri="{D42A27DB-BD31-4B8C-83A1-F6EECF244321}">
                <p14:modId xmlns:p14="http://schemas.microsoft.com/office/powerpoint/2010/main" val="2623366677"/>
              </p:ext>
            </p:extLst>
          </p:nvPr>
        </p:nvGraphicFramePr>
        <p:xfrm>
          <a:off x="387064" y="883130"/>
          <a:ext cx="8241675" cy="2926080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{5D62E909-7CE4-46C1-BE81-2CEFFB889C22}</a:tableStyleId>
              </a:tblPr>
              <a:tblGrid>
                <a:gridCol w="134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Dataset 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0" u="none" strike="noStrik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Domain</a:t>
                      </a:r>
                      <a:endParaRPr sz="18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Entities</a:t>
                      </a:r>
                      <a:endParaRPr sz="18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Relations</a:t>
                      </a:r>
                      <a:endParaRPr sz="18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Facts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Avg. Deg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Graph Density</a:t>
                      </a:r>
                      <a:endParaRPr sz="18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dirty="0"/>
                        <a:t>Kinship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</a:t>
                      </a:r>
                      <a:endParaRPr sz="18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104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26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10.7K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102.75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0.98798  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dirty="0"/>
                        <a:t>UMLS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Medical</a:t>
                      </a:r>
                      <a:endParaRPr sz="16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135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49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6.8K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50.01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0.37048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dirty="0"/>
                        <a:t>FB15-237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General</a:t>
                      </a:r>
                      <a:endParaRPr sz="16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14.5K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237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310.1K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21.32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0.00147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dirty="0"/>
                        <a:t>DB10k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General</a:t>
                      </a:r>
                      <a:endParaRPr sz="16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4.3K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140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10.0K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2.27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0.00052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dirty="0"/>
                        <a:t>FrameNet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 sz="16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22.3K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16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62.3K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2.79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0.00013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dirty="0"/>
                        <a:t>WN18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 sz="16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40.9K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18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151.4K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3.7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0.00009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dirty="0"/>
                        <a:t>FB13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General</a:t>
                      </a:r>
                      <a:endParaRPr sz="16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81.1K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13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360.5K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4.45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0.00005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dirty="0"/>
                        <a:t>WN18RR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 sz="1600" dirty="0"/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40.9K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11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93.0K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2.27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dirty="0"/>
                        <a:t>0.00005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00" marR="8900" marT="89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0" name="Google Shape;330;p37"/>
          <p:cNvSpPr txBox="1">
            <a:spLocks noGrp="1"/>
          </p:cNvSpPr>
          <p:nvPr>
            <p:ph type="body" idx="1"/>
          </p:nvPr>
        </p:nvSpPr>
        <p:spPr>
          <a:xfrm>
            <a:off x="462899" y="3957609"/>
            <a:ext cx="8218202" cy="118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000" dirty="0"/>
              <a:t>Comparison with SOTA tensor factorization &amp; translation-based models</a:t>
            </a:r>
            <a:endParaRPr sz="2000" dirty="0"/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000" dirty="0"/>
              <a:t>Used Precision-Recall AUC evaluation metric </a:t>
            </a:r>
            <a:endParaRPr sz="2000" dirty="0"/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000" dirty="0"/>
              <a:t>Note that Kinship and UMLS are outliers w.r.t. graph density</a:t>
            </a:r>
            <a:endParaRPr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5C427-0047-E149-B493-E04EEB153223}"/>
              </a:ext>
            </a:extLst>
          </p:cNvPr>
          <p:cNvCxnSpPr>
            <a:cxnSpLocks/>
          </p:cNvCxnSpPr>
          <p:nvPr/>
        </p:nvCxnSpPr>
        <p:spPr>
          <a:xfrm>
            <a:off x="8763855" y="1212351"/>
            <a:ext cx="0" cy="2596859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7367F6-E1E7-6F41-AE84-47C1928EBC03}"/>
              </a:ext>
            </a:extLst>
          </p:cNvPr>
          <p:cNvSpPr txBox="1"/>
          <p:nvPr/>
        </p:nvSpPr>
        <p:spPr>
          <a:xfrm>
            <a:off x="8743890" y="1212350"/>
            <a:ext cx="400110" cy="25968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low                                    high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4322-A374-CE48-B46D-9BFAD9C4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B101-57FD-7541-85CD-88375DF9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693" y="3833331"/>
            <a:ext cx="8425807" cy="1098265"/>
          </a:xfrm>
        </p:spPr>
        <p:txBody>
          <a:bodyPr/>
          <a:lstStyle/>
          <a:p>
            <a:pPr marL="95250" indent="0">
              <a:buNone/>
            </a:pPr>
            <a:r>
              <a:rPr lang="en-US" sz="2400" dirty="0"/>
              <a:t>Fact prediction AUC performance for all models. The </a:t>
            </a:r>
            <a:r>
              <a:rPr lang="en-US" sz="2400" b="1" dirty="0"/>
              <a:t>quadratic-constrained </a:t>
            </a:r>
            <a:r>
              <a:rPr lang="en-US" sz="2400" dirty="0"/>
              <a:t>model is best overall for graphs with low density, which include the those derived from </a:t>
            </a:r>
            <a:r>
              <a:rPr lang="en-US" sz="2400" dirty="0" err="1"/>
              <a:t>DBpedia</a:t>
            </a:r>
            <a:r>
              <a:rPr lang="en-US" sz="2400" dirty="0"/>
              <a:t> and Freebase.</a:t>
            </a:r>
          </a:p>
          <a:p>
            <a:pPr marL="9525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BCC846-A658-1E4A-BCA9-4E103121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104686"/>
            <a:ext cx="8509000" cy="2667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7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26329" y="1501207"/>
            <a:ext cx="6491341" cy="214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 dirty="0"/>
              <a:t>Knowledge graphs of one kind or another have been used for more than 60 years for AI tasks, especially those involving language understanding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300"/>
              <a:buNone/>
            </a:pPr>
            <a:endParaRPr sz="33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E88B-F509-4EBD-A2CB-0B9D3570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Results: High Density KGs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831BF3-2279-42EC-A9F2-133E2936C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" y="951636"/>
            <a:ext cx="6187351" cy="38581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D269C2-7D03-4CA6-851E-F2C0C0801056}"/>
              </a:ext>
            </a:extLst>
          </p:cNvPr>
          <p:cNvSpPr/>
          <p:nvPr/>
        </p:nvSpPr>
        <p:spPr>
          <a:xfrm>
            <a:off x="6156555" y="1417588"/>
            <a:ext cx="2812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graph density  high, regularization or constraining does not help much and results are similar to RESCAL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6AFBB-5DAB-4D31-B88C-CF5346C0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2957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E7C8F3-D8A8-479E-8B5C-B6C28BE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4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E88B-F509-4EBD-A2CB-0B9D3570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Results: Low Density KGs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13F0AB-3809-4F42-82E7-670ABAADD76C}"/>
              </a:ext>
            </a:extLst>
          </p:cNvPr>
          <p:cNvGraphicFramePr>
            <a:graphicFrameLocks/>
          </p:cNvGraphicFramePr>
          <p:nvPr/>
        </p:nvGraphicFramePr>
        <p:xfrm>
          <a:off x="302260" y="7488829"/>
          <a:ext cx="8213090" cy="2948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98B9B6-694E-4BC4-A96B-B314C2A2B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" y="1019140"/>
            <a:ext cx="6230460" cy="38850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787C1-8E1D-4B9D-9CD5-36F7AB8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2957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E7C8F3-D8A8-479E-8B5C-B6C28BEF767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8860E-82C1-4D92-87E2-5D4CC85ADAAE}"/>
              </a:ext>
            </a:extLst>
          </p:cNvPr>
          <p:cNvSpPr/>
          <p:nvPr/>
        </p:nvSpPr>
        <p:spPr>
          <a:xfrm>
            <a:off x="3699299" y="1238435"/>
            <a:ext cx="745724" cy="26899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C59A45-BEC4-49E5-BDF4-DD88069BF0CC}"/>
              </a:ext>
            </a:extLst>
          </p:cNvPr>
          <p:cNvSpPr/>
          <p:nvPr/>
        </p:nvSpPr>
        <p:spPr>
          <a:xfrm>
            <a:off x="456731" y="1238435"/>
            <a:ext cx="2364789" cy="26899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48BC93-E11D-BE42-8C37-BF22BC0D3A6A}"/>
              </a:ext>
            </a:extLst>
          </p:cNvPr>
          <p:cNvSpPr/>
          <p:nvPr/>
        </p:nvSpPr>
        <p:spPr>
          <a:xfrm>
            <a:off x="6242196" y="1501665"/>
            <a:ext cx="2812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graph density  low, the quadratic + constraint model is significantly better</a:t>
            </a:r>
          </a:p>
        </p:txBody>
      </p:sp>
    </p:spTree>
    <p:extLst>
      <p:ext uri="{BB962C8B-B14F-4D97-AF65-F5344CB8AC3E}">
        <p14:creationId xmlns:p14="http://schemas.microsoft.com/office/powerpoint/2010/main" val="3099187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E88B-F509-4EBD-A2CB-0B9D3570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120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Results: Compared to Neural Systems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D2F7B98-1AF3-485E-9EF0-0F192F7881C2}"/>
              </a:ext>
            </a:extLst>
          </p:cNvPr>
          <p:cNvGraphicFramePr>
            <a:graphicFrameLocks/>
          </p:cNvGraphicFramePr>
          <p:nvPr/>
        </p:nvGraphicFramePr>
        <p:xfrm>
          <a:off x="984978" y="6539096"/>
          <a:ext cx="8159023" cy="326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C94C4C9-5078-E04A-A773-6552A3E86238}"/>
              </a:ext>
            </a:extLst>
          </p:cNvPr>
          <p:cNvGrpSpPr/>
          <p:nvPr/>
        </p:nvGrpSpPr>
        <p:grpSpPr>
          <a:xfrm>
            <a:off x="89045" y="1142243"/>
            <a:ext cx="6187351" cy="3858164"/>
            <a:chOff x="1794848" y="994172"/>
            <a:chExt cx="6187351" cy="3858164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43805FE-9A9E-4D89-B60C-6BBB6F3A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4848" y="994172"/>
              <a:ext cx="6187351" cy="385816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FEC953-ACAA-4AE3-8EF5-8BDBF9F62E3B}"/>
                </a:ext>
              </a:extLst>
            </p:cNvPr>
            <p:cNvSpPr/>
            <p:nvPr/>
          </p:nvSpPr>
          <p:spPr>
            <a:xfrm>
              <a:off x="3651885" y="1062990"/>
              <a:ext cx="1331595" cy="28460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6AF88A-9C8A-432B-8AB5-FFA0C3A7CA47}"/>
                </a:ext>
              </a:extLst>
            </p:cNvPr>
            <p:cNvSpPr/>
            <p:nvPr/>
          </p:nvSpPr>
          <p:spPr>
            <a:xfrm>
              <a:off x="5732145" y="1062991"/>
              <a:ext cx="640080" cy="28460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E54E84-087C-4F62-84A4-527D034F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2957" y="6374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E7C8F3-D8A8-479E-8B5C-B6C28BEF767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4A5E43-3B9D-0E42-9556-390D2AE507BC}"/>
              </a:ext>
            </a:extLst>
          </p:cNvPr>
          <p:cNvSpPr/>
          <p:nvPr/>
        </p:nvSpPr>
        <p:spPr>
          <a:xfrm>
            <a:off x="6242196" y="1501665"/>
            <a:ext cx="2812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KGFP performed better than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DistMult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our experiments on low density graphs </a:t>
            </a:r>
          </a:p>
        </p:txBody>
      </p:sp>
    </p:spTree>
    <p:extLst>
      <p:ext uri="{BB962C8B-B14F-4D97-AF65-F5344CB8AC3E}">
        <p14:creationId xmlns:p14="http://schemas.microsoft.com/office/powerpoint/2010/main" val="3465357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 dirty="0"/>
              <a:t>Results: Area Under Curve</a:t>
            </a:r>
            <a:endParaRPr sz="1100" dirty="0"/>
          </a:p>
        </p:txBody>
      </p:sp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4840" y="877013"/>
            <a:ext cx="4606767" cy="29482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7" name="Google Shape;33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253" y="892966"/>
            <a:ext cx="4286727" cy="29322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9" name="Google Shape;339;p38"/>
          <p:cNvSpPr txBox="1"/>
          <p:nvPr/>
        </p:nvSpPr>
        <p:spPr>
          <a:xfrm>
            <a:off x="295354" y="3917706"/>
            <a:ext cx="8553292" cy="114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four models, finding Quadratic+Constrained best overall (statistically significant) for typical graphs with low density, e.g., Freebase, D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pedia and FrameNet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8274133" y="1523011"/>
            <a:ext cx="650174" cy="144285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4959432" y="1523011"/>
            <a:ext cx="1316107" cy="144285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3D2A-6A8F-F94C-96B9-65F275A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3" y="273844"/>
            <a:ext cx="3513761" cy="994172"/>
          </a:xfrm>
        </p:spPr>
        <p:txBody>
          <a:bodyPr/>
          <a:lstStyle/>
          <a:p>
            <a:r>
              <a:rPr lang="en-US" dirty="0"/>
              <a:t>Prior Information and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E852-DD4B-F24F-9837-E7494E79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72" y="1369218"/>
            <a:ext cx="3513762" cy="3602831"/>
          </a:xfrm>
        </p:spPr>
        <p:txBody>
          <a:bodyPr/>
          <a:lstStyle/>
          <a:p>
            <a:pPr marL="122238" indent="-112713">
              <a:lnSpc>
                <a:spcPct val="100000"/>
              </a:lnSpc>
            </a:pPr>
            <a:r>
              <a:rPr lang="en-US" dirty="0"/>
              <a:t>How models perform with fewer positive examples varies</a:t>
            </a:r>
          </a:p>
          <a:p>
            <a:pPr marL="122238" indent="-112713">
              <a:lnSpc>
                <a:spcPct val="100000"/>
              </a:lnSpc>
            </a:pPr>
            <a:r>
              <a:rPr lang="en-US" dirty="0"/>
              <a:t>Graph shows how AUC drops for FB13 as subjects are removed </a:t>
            </a:r>
          </a:p>
          <a:p>
            <a:pPr marL="122238" indent="-112713">
              <a:lnSpc>
                <a:spcPct val="100000"/>
              </a:lnSpc>
            </a:pPr>
            <a:r>
              <a:rPr lang="en-US" dirty="0" err="1"/>
              <a:t>Quadratic+constraint</a:t>
            </a:r>
            <a:r>
              <a:rPr lang="en-US" dirty="0"/>
              <a:t> model is more robust w.r.t. having fewer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64857-8C25-3E4C-9BC4-234CCF90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20" y="46815"/>
            <a:ext cx="5241350" cy="5029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32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16E8-131C-4E44-9187-F6A569B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KGFP time and space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47E6-60A4-0147-839C-FCD7E506B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7" y="1199022"/>
            <a:ext cx="7315200" cy="757293"/>
          </a:xfrm>
        </p:spPr>
        <p:txBody>
          <a:bodyPr/>
          <a:lstStyle/>
          <a:p>
            <a:pPr marL="9525" indent="0">
              <a:buNone/>
            </a:pPr>
            <a:r>
              <a:rPr lang="en-US" dirty="0"/>
              <a:t>Similar to RESCAL &amp; RESCAL-NN, significantly better than neural methods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4D82E6-7B86-384B-A8EB-05DDD1CEB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00857"/>
              </p:ext>
            </p:extLst>
          </p:nvPr>
        </p:nvGraphicFramePr>
        <p:xfrm>
          <a:off x="914400" y="1913296"/>
          <a:ext cx="7315200" cy="2311400"/>
        </p:xfrm>
        <a:graphic>
          <a:graphicData uri="http://schemas.openxmlformats.org/drawingml/2006/table">
            <a:tbl>
              <a:tblPr firstRow="1" firstCol="1" bandRow="1">
                <a:tableStyleId>{5D62E909-7CE4-46C1-BE81-2CEFFB889C22}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33969027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2893582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686061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7338905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5770462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FB13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FrameNet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DB10k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FB15-237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91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relations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11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entities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81,061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62,344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4,397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14,541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94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RESCAL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2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RESCAL-NN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4631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61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KGFP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5428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0288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892099-16B0-5845-A2A0-1E46320BE227}"/>
              </a:ext>
            </a:extLst>
          </p:cNvPr>
          <p:cNvSpPr txBox="1"/>
          <p:nvPr/>
        </p:nvSpPr>
        <p:spPr>
          <a:xfrm>
            <a:off x="914399" y="4238502"/>
            <a:ext cx="7315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in seconds for 100 iterations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029FB-5DF2-344D-870A-F7423B1AF0AD}"/>
              </a:ext>
            </a:extLst>
          </p:cNvPr>
          <p:cNvSpPr txBox="1"/>
          <p:nvPr/>
        </p:nvSpPr>
        <p:spPr>
          <a:xfrm>
            <a:off x="4883971" y="4700379"/>
            <a:ext cx="3897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Details available in journal paper </a:t>
            </a:r>
            <a:r>
              <a:rPr lang="en-US" sz="1600" dirty="0">
                <a:hlinkClick r:id="rId2"/>
              </a:rPr>
              <a:t>preprint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045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ACD-5D77-C340-804A-CAF2596D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CBFFF-440E-5C4A-9BEF-57827893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268" y="1126976"/>
            <a:ext cx="8053791" cy="3602831"/>
          </a:xfrm>
        </p:spPr>
        <p:txBody>
          <a:bodyPr/>
          <a:lstStyle/>
          <a:p>
            <a:pPr marL="180975" indent="-174625">
              <a:lnSpc>
                <a:spcPct val="100000"/>
              </a:lnSpc>
            </a:pPr>
            <a:r>
              <a:rPr lang="en-US" sz="2600" dirty="0"/>
              <a:t>Exploring additional</a:t>
            </a:r>
            <a:r>
              <a:rPr lang="en-US" sz="2600" b="1" dirty="0"/>
              <a:t> relation similarity models</a:t>
            </a:r>
          </a:p>
          <a:p>
            <a:pPr marL="180975" indent="-174625">
              <a:lnSpc>
                <a:spcPct val="100000"/>
              </a:lnSpc>
            </a:pPr>
            <a:r>
              <a:rPr lang="en-US" sz="2600" dirty="0"/>
              <a:t>Using KGFP to help identify </a:t>
            </a:r>
            <a:r>
              <a:rPr lang="en-US" sz="2600" b="1" dirty="0"/>
              <a:t>NLP information extraction system errors</a:t>
            </a:r>
          </a:p>
          <a:p>
            <a:pPr marL="180975" indent="-174625">
              <a:lnSpc>
                <a:spcPct val="100000"/>
              </a:lnSpc>
            </a:pPr>
            <a:r>
              <a:rPr lang="en-US" sz="2600" dirty="0"/>
              <a:t>Using KGFP as a module in a system to </a:t>
            </a:r>
            <a:r>
              <a:rPr lang="en-US" sz="2600" b="1" dirty="0"/>
              <a:t>clean noisy knowledge graphs </a:t>
            </a:r>
            <a:r>
              <a:rPr lang="en-US" sz="2600" dirty="0"/>
              <a:t>by identifying unlikely relations</a:t>
            </a:r>
          </a:p>
          <a:p>
            <a:pPr marL="180975" indent="-174625">
              <a:lnSpc>
                <a:spcPct val="100000"/>
              </a:lnSpc>
            </a:pPr>
            <a:r>
              <a:rPr lang="en-US" sz="2600" dirty="0"/>
              <a:t>Apply KGFP to </a:t>
            </a:r>
            <a:r>
              <a:rPr lang="en-US" sz="2600" b="1" dirty="0"/>
              <a:t>cybersecurity knowledge graphs </a:t>
            </a:r>
            <a:r>
              <a:rPr lang="en-US" sz="2600" dirty="0"/>
              <a:t>created</a:t>
            </a:r>
            <a:r>
              <a:rPr lang="en-US" sz="2600" b="1" dirty="0"/>
              <a:t> </a:t>
            </a:r>
            <a:r>
              <a:rPr lang="en-US" sz="2600" dirty="0"/>
              <a:t>from STIX cyberthreat intelligence feeds, NVD and other semi-structured cybersecurity data resources</a:t>
            </a:r>
          </a:p>
        </p:txBody>
      </p:sp>
    </p:spTree>
    <p:extLst>
      <p:ext uri="{BB962C8B-B14F-4D97-AF65-F5344CB8AC3E}">
        <p14:creationId xmlns:p14="http://schemas.microsoft.com/office/powerpoint/2010/main" val="303317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60" name="Google Shape;360;p41"/>
          <p:cNvSpPr txBox="1">
            <a:spLocks noGrp="1"/>
          </p:cNvSpPr>
          <p:nvPr>
            <p:ph type="body" idx="1"/>
          </p:nvPr>
        </p:nvSpPr>
        <p:spPr>
          <a:xfrm>
            <a:off x="628650" y="1268044"/>
            <a:ext cx="8182841" cy="329213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6213" indent="-176213">
              <a:lnSpc>
                <a:spcPct val="100000"/>
              </a:lnSpc>
              <a:spcBef>
                <a:spcPts val="1400"/>
              </a:spcBef>
            </a:pPr>
            <a:r>
              <a:rPr lang="en" sz="2800" b="1" dirty="0"/>
              <a:t>KGFP </a:t>
            </a:r>
            <a:r>
              <a:rPr lang="en" sz="2800" dirty="0"/>
              <a:t>is a novel </a:t>
            </a:r>
            <a:r>
              <a:rPr lang="en" sz="2800" b="1" dirty="0"/>
              <a:t>tensor factorization </a:t>
            </a:r>
            <a:r>
              <a:rPr lang="en" sz="2800" dirty="0"/>
              <a:t>approach for KG </a:t>
            </a:r>
            <a:r>
              <a:rPr lang="en" sz="2800" b="1" dirty="0"/>
              <a:t>fact prediction</a:t>
            </a:r>
            <a:r>
              <a:rPr lang="en" sz="2800" dirty="0"/>
              <a:t>,</a:t>
            </a:r>
            <a:r>
              <a:rPr lang="en" sz="2800" b="1" dirty="0"/>
              <a:t> </a:t>
            </a:r>
            <a:r>
              <a:rPr lang="en" sz="2800" dirty="0"/>
              <a:t>giving SOTA results on many graphs</a:t>
            </a:r>
          </a:p>
          <a:p>
            <a:pPr marL="176213" indent="-176213">
              <a:lnSpc>
                <a:spcPct val="100000"/>
              </a:lnSpc>
              <a:spcBef>
                <a:spcPts val="1400"/>
              </a:spcBef>
            </a:pPr>
            <a:r>
              <a:rPr lang="en" sz="2800" dirty="0"/>
              <a:t>Exploits </a:t>
            </a:r>
            <a:r>
              <a:rPr lang="en" sz="2800" b="1" dirty="0"/>
              <a:t>relation similarity </a:t>
            </a:r>
            <a:r>
              <a:rPr lang="en" sz="2800" dirty="0"/>
              <a:t>extracted from </a:t>
            </a:r>
            <a:r>
              <a:rPr lang="en-US" sz="2800" dirty="0"/>
              <a:t>existing</a:t>
            </a:r>
            <a:r>
              <a:rPr lang="en" sz="2800" dirty="0"/>
              <a:t> graphs, with the </a:t>
            </a:r>
            <a:r>
              <a:rPr lang="en" sz="2800" b="1" dirty="0"/>
              <a:t>transitivity prior </a:t>
            </a:r>
            <a:r>
              <a:rPr lang="en" sz="2800" dirty="0"/>
              <a:t>generally best</a:t>
            </a:r>
          </a:p>
          <a:p>
            <a:pPr marL="176213" indent="-176213">
              <a:lnSpc>
                <a:spcPct val="100000"/>
              </a:lnSpc>
              <a:spcBef>
                <a:spcPts val="1400"/>
              </a:spcBef>
            </a:pPr>
            <a:r>
              <a:rPr lang="en" sz="2800" dirty="0"/>
              <a:t>Performs well on relatively </a:t>
            </a:r>
            <a:r>
              <a:rPr lang="en" sz="2800" b="1" dirty="0"/>
              <a:t>sparse graphs </a:t>
            </a:r>
            <a:r>
              <a:rPr lang="en" sz="2800" dirty="0"/>
              <a:t>like D</a:t>
            </a:r>
            <a:r>
              <a:rPr lang="en-US" sz="2800" dirty="0"/>
              <a:t>B</a:t>
            </a:r>
            <a:r>
              <a:rPr lang="en" sz="2800" dirty="0"/>
              <a:t>pedia and Freebase</a:t>
            </a:r>
            <a:endParaRPr sz="2800" dirty="0"/>
          </a:p>
          <a:p>
            <a:pPr indent="-457200">
              <a:lnSpc>
                <a:spcPct val="100000"/>
              </a:lnSpc>
              <a:spcBef>
                <a:spcPts val="1400"/>
              </a:spcBef>
            </a:pP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3CED4-759C-0345-BAF6-3104D988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696" y="67095"/>
            <a:ext cx="15240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ED93-35D4-294B-BE16-9F049FF0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972D-201B-9F4B-BB84-74616F7D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6795"/>
            <a:ext cx="8052771" cy="3138236"/>
          </a:xfrm>
        </p:spPr>
        <p:txBody>
          <a:bodyPr/>
          <a:lstStyle/>
          <a:p>
            <a:pPr marL="233363" indent="-223838">
              <a:lnSpc>
                <a:spcPct val="110000"/>
              </a:lnSpc>
            </a:pPr>
            <a:r>
              <a:rPr lang="en-US" sz="2800" dirty="0"/>
              <a:t>Code &amp; datasets: </a:t>
            </a:r>
            <a:r>
              <a:rPr lang="en-US" sz="2800" dirty="0">
                <a:hlinkClick r:id="rId2"/>
              </a:rPr>
              <a:t>https://github.com/Ebiquity/KGFP</a:t>
            </a:r>
            <a:endParaRPr lang="en-US" sz="2800" dirty="0"/>
          </a:p>
          <a:p>
            <a:pPr marL="233363" indent="-223838">
              <a:lnSpc>
                <a:spcPct val="110000"/>
              </a:lnSpc>
            </a:pPr>
            <a:r>
              <a:rPr lang="en-US" sz="2800" dirty="0"/>
              <a:t>Preprint of </a:t>
            </a:r>
            <a:r>
              <a:rPr lang="en-US" sz="2800" dirty="0">
                <a:hlinkClick r:id="rId3"/>
              </a:rPr>
              <a:t>JWS paper</a:t>
            </a:r>
            <a:endParaRPr lang="en-US" sz="2800" dirty="0"/>
          </a:p>
          <a:p>
            <a:pPr marL="233363" indent="-223838">
              <a:lnSpc>
                <a:spcPct val="110000"/>
              </a:lnSpc>
            </a:pPr>
            <a:r>
              <a:rPr lang="en-US" sz="2800" dirty="0"/>
              <a:t>ISWC journal track </a:t>
            </a:r>
            <a:r>
              <a:rPr lang="en-US" sz="2800" dirty="0">
                <a:hlinkClick r:id="rId4"/>
              </a:rPr>
              <a:t>paper</a:t>
            </a:r>
            <a:endParaRPr lang="en-US" sz="2800" dirty="0"/>
          </a:p>
          <a:p>
            <a:pPr marL="233363" indent="-223838">
              <a:lnSpc>
                <a:spcPct val="110000"/>
              </a:lnSpc>
            </a:pPr>
            <a:r>
              <a:rPr lang="en-US" sz="2800" dirty="0"/>
              <a:t>For more information, contact Dr. Ankur </a:t>
            </a:r>
            <a:r>
              <a:rPr lang="en-US" sz="2800" dirty="0" err="1"/>
              <a:t>Padia</a:t>
            </a:r>
            <a:r>
              <a:rPr lang="en-US" sz="2800" dirty="0"/>
              <a:t>, Philips Research Americas, </a:t>
            </a:r>
            <a:r>
              <a:rPr lang="en-US" sz="2800" dirty="0">
                <a:hlinkClick r:id="rId5"/>
              </a:rPr>
              <a:t>pankur1@umbc.edu</a:t>
            </a:r>
            <a:endParaRPr lang="en-US" sz="2800" dirty="0"/>
          </a:p>
          <a:p>
            <a:pPr marL="233363" indent="-223838">
              <a:lnSpc>
                <a:spcPct val="110000"/>
              </a:lnSpc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8D584-D3D9-B149-BA04-4979E3751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696" y="67095"/>
            <a:ext cx="1524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9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4" y="1901066"/>
            <a:ext cx="752475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dirty="0"/>
              <a:t>An early example from 1955</a:t>
            </a:r>
            <a:endParaRPr dirty="0"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914401" y="1268017"/>
            <a:ext cx="6903270" cy="82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700" dirty="0"/>
              <a:t>Richens’ representation of ”dog bites cat”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sp>
        <p:nvSpPr>
          <p:cNvPr id="149" name="Google Shape;149;p28"/>
          <p:cNvSpPr txBox="1"/>
          <p:nvPr/>
        </p:nvSpPr>
        <p:spPr>
          <a:xfrm>
            <a:off x="351065" y="4350379"/>
            <a:ext cx="8164286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Richens, R.H. and Booth, A.D. ‘Some methods of mechanised translation’, in Locke, W.N. and Booth, A.D. (Eds.) Machine translation of languages, pp. 24-46, 1955.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936793" y="1771139"/>
            <a:ext cx="5270413" cy="160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 dirty="0"/>
              <a:t>Today it’s important to combine knowledge graphs and machine learning to make both better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354509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628649" y="273844"/>
            <a:ext cx="81442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dirty="0"/>
              <a:t>Knowledge Graphs</a:t>
            </a:r>
            <a:r>
              <a:rPr lang="en" sz="4400" dirty="0"/>
              <a:t>⬄</a:t>
            </a:r>
            <a:r>
              <a:rPr lang="en" dirty="0"/>
              <a:t>Machine Learning</a:t>
            </a:r>
            <a:endParaRPr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628650" y="1264413"/>
            <a:ext cx="8144400" cy="3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" sz="3000" dirty="0"/>
              <a:t>Both important in intelligent computing systems </a:t>
            </a:r>
            <a:endParaRPr sz="3000" dirty="0"/>
          </a:p>
          <a:p>
            <a:pPr marL="35560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Char char="•"/>
            </a:pPr>
            <a:r>
              <a:rPr lang="en" sz="2600" b="1" dirty="0"/>
              <a:t>KG⇨ML</a:t>
            </a:r>
            <a:r>
              <a:rPr lang="en" sz="2600" dirty="0"/>
              <a:t>: Use existing KGs to support ML applications</a:t>
            </a:r>
            <a:endParaRPr sz="2600" dirty="0"/>
          </a:p>
          <a:p>
            <a:pPr marL="355600" lvl="1" indent="-1905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600"/>
              <a:buChar char="•"/>
            </a:pPr>
            <a:r>
              <a:rPr lang="en" sz="2600" b="1" dirty="0"/>
              <a:t>KG⇦ML</a:t>
            </a:r>
            <a:r>
              <a:rPr lang="en" sz="2600" dirty="0"/>
              <a:t>: Use ML to enrich and improve KGs</a:t>
            </a:r>
            <a:endParaRPr sz="2600" dirty="0"/>
          </a:p>
          <a:p>
            <a:pPr marL="177800" lvl="0" indent="-177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800"/>
              <a:buChar char="•"/>
            </a:pPr>
            <a:r>
              <a:rPr lang="en" sz="3000" b="1" dirty="0"/>
              <a:t>KGFP</a:t>
            </a:r>
            <a:r>
              <a:rPr lang="en" sz="3000" dirty="0"/>
              <a:t> has elements of both </a:t>
            </a:r>
            <a:endParaRPr sz="2800" dirty="0"/>
          </a:p>
          <a:p>
            <a:pPr marL="355600" lvl="1" indent="-1905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600"/>
              <a:buChar char="•"/>
            </a:pPr>
            <a:r>
              <a:rPr lang="en" sz="2600" dirty="0"/>
              <a:t>Uses simple meta-knowledge extracted from an existing  KG as data to ...</a:t>
            </a:r>
            <a:endParaRPr sz="2600" dirty="0"/>
          </a:p>
          <a:p>
            <a:pPr marL="355600" lvl="1" indent="-1905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600"/>
              <a:buChar char="•"/>
            </a:pPr>
            <a:r>
              <a:rPr lang="en" sz="2600" dirty="0"/>
              <a:t>Improve a machine learning system’s ability to predict relations that should be in the graph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7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68489" y="133945"/>
            <a:ext cx="8105714" cy="80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3600" b="1" dirty="0">
                <a:latin typeface="Calibri"/>
                <a:ea typeface="Calibri"/>
                <a:cs typeface="Calibri"/>
                <a:sym typeface="Calibri"/>
              </a:rPr>
              <a:t>KGFP Contributions</a:t>
            </a:r>
            <a:endParaRPr sz="1100"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417990" y="1063731"/>
            <a:ext cx="8308019" cy="394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600" b="1" dirty="0">
                <a:latin typeface="Calibri"/>
                <a:ea typeface="Calibri"/>
                <a:cs typeface="Calibri"/>
                <a:sym typeface="Calibri"/>
              </a:rPr>
              <a:t>KGFP</a:t>
            </a: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600" b="1" dirty="0">
                <a:latin typeface="Calibri"/>
                <a:ea typeface="Calibri"/>
                <a:cs typeface="Calibri"/>
                <a:sym typeface="Calibri"/>
              </a:rPr>
              <a:t>predicts likely relations</a:t>
            </a: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 in a KG </a:t>
            </a:r>
            <a:r>
              <a:rPr lang="en" sz="2600" dirty="0"/>
              <a:t>and</a:t>
            </a: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 outperforms RESCAL and similar systems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Identifies relations </a:t>
            </a:r>
            <a:r>
              <a:rPr lang="en" sz="2600" i="1" dirty="0">
                <a:latin typeface="Calibri"/>
                <a:ea typeface="Calibri"/>
                <a:cs typeface="Calibri"/>
                <a:sym typeface="Calibri"/>
              </a:rPr>
              <a:t>believed to hold </a:t>
            </a: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2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link verification</a:t>
            </a: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" sz="26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rather than a </a:t>
            </a:r>
            <a:r>
              <a:rPr lang="en" sz="2600" i="1" dirty="0">
                <a:latin typeface="Calibri"/>
                <a:ea typeface="Calibri"/>
                <a:cs typeface="Calibri"/>
                <a:sym typeface="Calibri"/>
              </a:rPr>
              <a:t>ranked list </a:t>
            </a: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of possible relations </a:t>
            </a:r>
            <a:r>
              <a:rPr lang="en" sz="2600" b="1" dirty="0">
                <a:latin typeface="Calibri"/>
                <a:ea typeface="Calibri"/>
                <a:cs typeface="Calibri"/>
                <a:sym typeface="Calibri"/>
              </a:rPr>
              <a:t>(link ranking)</a:t>
            </a:r>
            <a:endParaRPr sz="2600" dirty="0"/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Does not require KG schemas, but computes a </a:t>
            </a:r>
            <a:r>
              <a:rPr lang="en" sz="2600" b="1" dirty="0">
                <a:latin typeface="Calibri"/>
                <a:ea typeface="Calibri"/>
                <a:cs typeface="Calibri"/>
                <a:sym typeface="Calibri"/>
              </a:rPr>
              <a:t>relational similarity matrix </a:t>
            </a:r>
            <a:r>
              <a:rPr lang="en" sz="2600" dirty="0"/>
              <a:t>from an existing graph</a:t>
            </a:r>
            <a:endParaRPr sz="2600" dirty="0"/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600" b="1" dirty="0">
                <a:latin typeface="Calibri"/>
                <a:ea typeface="Calibri"/>
                <a:cs typeface="Calibri"/>
                <a:sym typeface="Calibri"/>
              </a:rPr>
              <a:t>Evaluated</a:t>
            </a: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 on eight existing KG datasets, including ones based on DBpedia and Freebase </a:t>
            </a:r>
            <a:endParaRPr sz="2600" dirty="0"/>
          </a:p>
          <a:p>
            <a:pPr marL="241300" lvl="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 dirty="0"/>
              <a:t>Knowledge Graph</a:t>
            </a:r>
            <a:endParaRPr sz="1100" dirty="0"/>
          </a:p>
        </p:txBody>
      </p:sp>
      <p:sp>
        <p:nvSpPr>
          <p:cNvPr id="176" name="Google Shape;176;p32"/>
          <p:cNvSpPr/>
          <p:nvPr/>
        </p:nvSpPr>
        <p:spPr>
          <a:xfrm>
            <a:off x="5916752" y="896416"/>
            <a:ext cx="2873256" cy="380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Belief  1: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Russian_Hacker attacked United_States .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Belief 2: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Barack_Obama Spouse Michelle_Obama .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Belief 3: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Barack_Obama President United_States .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Belief 4: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Barack_Obama citizen United_States .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Belief 5: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Wikileaks isa non-profit_organization .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3499747" y="3315848"/>
            <a:ext cx="1157563" cy="1157563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Michelle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Google Shape;178;p32"/>
          <p:cNvSpPr/>
          <p:nvPr/>
        </p:nvSpPr>
        <p:spPr>
          <a:xfrm>
            <a:off x="127742" y="3275760"/>
            <a:ext cx="1181247" cy="1181247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127742" y="1104234"/>
            <a:ext cx="1181247" cy="1181247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 Hacker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1875929" y="2146442"/>
            <a:ext cx="1157563" cy="1157563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1" name="Google Shape;181;p32"/>
          <p:cNvCxnSpPr>
            <a:cxnSpLocks/>
            <a:endCxn id="180" idx="4"/>
          </p:cNvCxnSpPr>
          <p:nvPr/>
        </p:nvCxnSpPr>
        <p:spPr>
          <a:xfrm flipV="1">
            <a:off x="1308989" y="3304005"/>
            <a:ext cx="1145722" cy="40936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32"/>
          <p:cNvCxnSpPr>
            <a:stCxn id="178" idx="6"/>
            <a:endCxn id="177" idx="2"/>
          </p:cNvCxnSpPr>
          <p:nvPr/>
        </p:nvCxnSpPr>
        <p:spPr>
          <a:xfrm>
            <a:off x="1308989" y="3866384"/>
            <a:ext cx="2190900" cy="2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32"/>
          <p:cNvCxnSpPr>
            <a:stCxn id="179" idx="6"/>
            <a:endCxn id="180" idx="1"/>
          </p:cNvCxnSpPr>
          <p:nvPr/>
        </p:nvCxnSpPr>
        <p:spPr>
          <a:xfrm>
            <a:off x="1308989" y="1694858"/>
            <a:ext cx="736500" cy="621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32"/>
          <p:cNvSpPr txBox="1"/>
          <p:nvPr/>
        </p:nvSpPr>
        <p:spPr>
          <a:xfrm>
            <a:off x="1998487" y="3878225"/>
            <a:ext cx="81176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spouse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1687945" y="3383712"/>
            <a:ext cx="104985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president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1478059" y="1595510"/>
            <a:ext cx="118124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attacked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895526" y="2716413"/>
            <a:ext cx="755784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citizen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3499747" y="1104234"/>
            <a:ext cx="1157563" cy="1157563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Wiki-Leaks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 rot="10800000">
            <a:off x="718365" y="2285481"/>
            <a:ext cx="0" cy="99027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190" name="Google Shape;190;p32"/>
          <p:cNvSpPr/>
          <p:nvPr/>
        </p:nvSpPr>
        <p:spPr>
          <a:xfrm>
            <a:off x="413069" y="2558410"/>
            <a:ext cx="28156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32"/>
          <p:cNvCxnSpPr>
            <a:stCxn id="177" idx="0"/>
            <a:endCxn id="188" idx="4"/>
          </p:cNvCxnSpPr>
          <p:nvPr/>
        </p:nvCxnSpPr>
        <p:spPr>
          <a:xfrm rot="10800000">
            <a:off x="4078529" y="2261648"/>
            <a:ext cx="0" cy="1054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192" name="Google Shape;192;p32"/>
          <p:cNvSpPr/>
          <p:nvPr/>
        </p:nvSpPr>
        <p:spPr>
          <a:xfrm>
            <a:off x="3829896" y="2558410"/>
            <a:ext cx="28156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32"/>
          <p:cNvCxnSpPr>
            <a:stCxn id="177" idx="1"/>
            <a:endCxn id="180" idx="5"/>
          </p:cNvCxnSpPr>
          <p:nvPr/>
        </p:nvCxnSpPr>
        <p:spPr>
          <a:xfrm rot="10800000">
            <a:off x="2864068" y="3134369"/>
            <a:ext cx="805200" cy="351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194" name="Google Shape;194;p32"/>
          <p:cNvSpPr/>
          <p:nvPr/>
        </p:nvSpPr>
        <p:spPr>
          <a:xfrm>
            <a:off x="3218179" y="2915194"/>
            <a:ext cx="28156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181;p32">
            <a:extLst>
              <a:ext uri="{FF2B5EF4-FFF2-40B4-BE49-F238E27FC236}">
                <a16:creationId xmlns:a16="http://schemas.microsoft.com/office/drawing/2014/main" id="{C3F83D0D-5356-1C4D-B5F2-0645382EFF0C}"/>
              </a:ext>
            </a:extLst>
          </p:cNvPr>
          <p:cNvCxnSpPr>
            <a:cxnSpLocks/>
            <a:stCxn id="178" idx="7"/>
            <a:endCxn id="180" idx="2"/>
          </p:cNvCxnSpPr>
          <p:nvPr/>
        </p:nvCxnSpPr>
        <p:spPr>
          <a:xfrm flipV="1">
            <a:off x="1135999" y="2725224"/>
            <a:ext cx="739930" cy="72352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 dirty="0"/>
              <a:t>Knowledge Graph as Tensor</a:t>
            </a:r>
            <a:endParaRPr sz="1100" dirty="0"/>
          </a:p>
        </p:txBody>
      </p:sp>
      <p:sp>
        <p:nvSpPr>
          <p:cNvPr id="177" name="Google Shape;177;p32"/>
          <p:cNvSpPr/>
          <p:nvPr/>
        </p:nvSpPr>
        <p:spPr>
          <a:xfrm>
            <a:off x="3471470" y="3315848"/>
            <a:ext cx="1157563" cy="1157563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Michelle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Google Shape;178;p32"/>
          <p:cNvSpPr/>
          <p:nvPr/>
        </p:nvSpPr>
        <p:spPr>
          <a:xfrm>
            <a:off x="99465" y="3275760"/>
            <a:ext cx="1181247" cy="1181247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99465" y="1104234"/>
            <a:ext cx="1181247" cy="1181247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 Hacker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1847652" y="2146442"/>
            <a:ext cx="1157563" cy="1157563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1" name="Google Shape;181;p32"/>
          <p:cNvCxnSpPr>
            <a:cxnSpLocks/>
            <a:endCxn id="180" idx="4"/>
          </p:cNvCxnSpPr>
          <p:nvPr/>
        </p:nvCxnSpPr>
        <p:spPr>
          <a:xfrm flipV="1">
            <a:off x="1280712" y="3304005"/>
            <a:ext cx="1145722" cy="40936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32"/>
          <p:cNvCxnSpPr>
            <a:stCxn id="178" idx="6"/>
            <a:endCxn id="177" idx="2"/>
          </p:cNvCxnSpPr>
          <p:nvPr/>
        </p:nvCxnSpPr>
        <p:spPr>
          <a:xfrm>
            <a:off x="1280712" y="3866384"/>
            <a:ext cx="2190900" cy="2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32"/>
          <p:cNvCxnSpPr>
            <a:stCxn id="179" idx="6"/>
            <a:endCxn id="180" idx="1"/>
          </p:cNvCxnSpPr>
          <p:nvPr/>
        </p:nvCxnSpPr>
        <p:spPr>
          <a:xfrm>
            <a:off x="1280712" y="1694858"/>
            <a:ext cx="736500" cy="621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32"/>
          <p:cNvSpPr txBox="1"/>
          <p:nvPr/>
        </p:nvSpPr>
        <p:spPr>
          <a:xfrm>
            <a:off x="1970210" y="3878225"/>
            <a:ext cx="81176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spouse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1659668" y="3383712"/>
            <a:ext cx="104985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president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1449782" y="1595510"/>
            <a:ext cx="118124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attacked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867249" y="2716413"/>
            <a:ext cx="755784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citizen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3471470" y="1104234"/>
            <a:ext cx="1157563" cy="1157563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Wiki-Leaks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 rot="10800000">
            <a:off x="690088" y="2285481"/>
            <a:ext cx="0" cy="99027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190" name="Google Shape;190;p32"/>
          <p:cNvSpPr/>
          <p:nvPr/>
        </p:nvSpPr>
        <p:spPr>
          <a:xfrm>
            <a:off x="384792" y="2558410"/>
            <a:ext cx="28156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32"/>
          <p:cNvCxnSpPr>
            <a:stCxn id="177" idx="0"/>
            <a:endCxn id="188" idx="4"/>
          </p:cNvCxnSpPr>
          <p:nvPr/>
        </p:nvCxnSpPr>
        <p:spPr>
          <a:xfrm rot="10800000">
            <a:off x="4050252" y="2261648"/>
            <a:ext cx="0" cy="1054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192" name="Google Shape;192;p32"/>
          <p:cNvSpPr/>
          <p:nvPr/>
        </p:nvSpPr>
        <p:spPr>
          <a:xfrm>
            <a:off x="3801619" y="2558410"/>
            <a:ext cx="28156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32"/>
          <p:cNvCxnSpPr>
            <a:stCxn id="177" idx="1"/>
            <a:endCxn id="180" idx="5"/>
          </p:cNvCxnSpPr>
          <p:nvPr/>
        </p:nvCxnSpPr>
        <p:spPr>
          <a:xfrm rot="10800000">
            <a:off x="2835791" y="3134369"/>
            <a:ext cx="805200" cy="351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194" name="Google Shape;194;p32"/>
          <p:cNvSpPr/>
          <p:nvPr/>
        </p:nvSpPr>
        <p:spPr>
          <a:xfrm>
            <a:off x="3189902" y="2915194"/>
            <a:ext cx="28156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181;p32">
            <a:extLst>
              <a:ext uri="{FF2B5EF4-FFF2-40B4-BE49-F238E27FC236}">
                <a16:creationId xmlns:a16="http://schemas.microsoft.com/office/drawing/2014/main" id="{C3F83D0D-5356-1C4D-B5F2-0645382EFF0C}"/>
              </a:ext>
            </a:extLst>
          </p:cNvPr>
          <p:cNvCxnSpPr>
            <a:cxnSpLocks/>
            <a:stCxn id="178" idx="7"/>
            <a:endCxn id="180" idx="2"/>
          </p:cNvCxnSpPr>
          <p:nvPr/>
        </p:nvCxnSpPr>
        <p:spPr>
          <a:xfrm flipV="1">
            <a:off x="1107722" y="2725224"/>
            <a:ext cx="739930" cy="72352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23CEFEC-2C9F-9C4F-AC58-D970A61AB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55988"/>
              </p:ext>
            </p:extLst>
          </p:nvPr>
        </p:nvGraphicFramePr>
        <p:xfrm>
          <a:off x="6789869" y="2436309"/>
          <a:ext cx="2018445" cy="17864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03689">
                  <a:extLst>
                    <a:ext uri="{9D8B030D-6E8A-4147-A177-3AD203B41FA5}">
                      <a16:colId xmlns:a16="http://schemas.microsoft.com/office/drawing/2014/main" val="3007401506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416380747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1318970308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2964345447"/>
                    </a:ext>
                  </a:extLst>
                </a:gridCol>
                <a:gridCol w="403689">
                  <a:extLst>
                    <a:ext uri="{9D8B030D-6E8A-4147-A177-3AD203B41FA5}">
                      <a16:colId xmlns:a16="http://schemas.microsoft.com/office/drawing/2014/main" val="1225490314"/>
                    </a:ext>
                  </a:extLst>
                </a:gridCol>
              </a:tblGrid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7970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072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37254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89958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020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5E9CA58-DFD7-C948-8B33-50CD611EAEA9}"/>
              </a:ext>
            </a:extLst>
          </p:cNvPr>
          <p:cNvSpPr txBox="1"/>
          <p:nvPr/>
        </p:nvSpPr>
        <p:spPr>
          <a:xfrm>
            <a:off x="5439234" y="245937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Russian Hacker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123553-503B-EF43-A116-681159FADCA1}"/>
              </a:ext>
            </a:extLst>
          </p:cNvPr>
          <p:cNvSpPr txBox="1"/>
          <p:nvPr/>
        </p:nvSpPr>
        <p:spPr>
          <a:xfrm>
            <a:off x="5465941" y="284034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WikiLeaks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D68A42-435E-1846-9125-381346A166E1}"/>
              </a:ext>
            </a:extLst>
          </p:cNvPr>
          <p:cNvSpPr txBox="1"/>
          <p:nvPr/>
        </p:nvSpPr>
        <p:spPr>
          <a:xfrm>
            <a:off x="5465941" y="322130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United States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070504-2DAF-2440-8C56-A7934662FE02}"/>
              </a:ext>
            </a:extLst>
          </p:cNvPr>
          <p:cNvSpPr txBox="1"/>
          <p:nvPr/>
        </p:nvSpPr>
        <p:spPr>
          <a:xfrm>
            <a:off x="5465942" y="3613899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Michelle Obama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85AEA-102F-864F-9F35-AF1A2A4C9212}"/>
              </a:ext>
            </a:extLst>
          </p:cNvPr>
          <p:cNvSpPr txBox="1"/>
          <p:nvPr/>
        </p:nvSpPr>
        <p:spPr>
          <a:xfrm>
            <a:off x="5465941" y="3963738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Barack Obama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41E0F4-4F86-B94B-957E-C0FA2A7E84DE}"/>
              </a:ext>
            </a:extLst>
          </p:cNvPr>
          <p:cNvSpPr txBox="1"/>
          <p:nvPr/>
        </p:nvSpPr>
        <p:spPr>
          <a:xfrm rot="16200000">
            <a:off x="6324797" y="1640738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Russian Hacker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8DDD0-B774-3B4B-AC90-82468736B99A}"/>
              </a:ext>
            </a:extLst>
          </p:cNvPr>
          <p:cNvSpPr txBox="1"/>
          <p:nvPr/>
        </p:nvSpPr>
        <p:spPr>
          <a:xfrm rot="16200000">
            <a:off x="6919701" y="181421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WikiLeaks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F50E5A-AB53-2441-AC63-35DFCDEC543D}"/>
              </a:ext>
            </a:extLst>
          </p:cNvPr>
          <p:cNvSpPr txBox="1"/>
          <p:nvPr/>
        </p:nvSpPr>
        <p:spPr>
          <a:xfrm rot="16200000">
            <a:off x="7198013" y="1700210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United States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253A01-CD51-6D46-9D81-68C5633BA856}"/>
              </a:ext>
            </a:extLst>
          </p:cNvPr>
          <p:cNvSpPr txBox="1"/>
          <p:nvPr/>
        </p:nvSpPr>
        <p:spPr>
          <a:xfrm rot="16200000">
            <a:off x="7976652" y="1685190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Barack Obama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F85C4E-A303-1F45-8E14-9007168CE8ED}"/>
              </a:ext>
            </a:extLst>
          </p:cNvPr>
          <p:cNvSpPr txBox="1"/>
          <p:nvPr/>
        </p:nvSpPr>
        <p:spPr>
          <a:xfrm rot="16200000">
            <a:off x="7500368" y="1614433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Michelle Obama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560B02-3E1D-CD45-83E5-F09B3B8AE3DD}"/>
              </a:ext>
            </a:extLst>
          </p:cNvPr>
          <p:cNvSpPr txBox="1"/>
          <p:nvPr/>
        </p:nvSpPr>
        <p:spPr>
          <a:xfrm>
            <a:off x="6789869" y="4303118"/>
            <a:ext cx="2000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attacked</a:t>
            </a:r>
          </a:p>
        </p:txBody>
      </p:sp>
    </p:spTree>
    <p:extLst>
      <p:ext uri="{BB962C8B-B14F-4D97-AF65-F5344CB8AC3E}">
        <p14:creationId xmlns:p14="http://schemas.microsoft.com/office/powerpoint/2010/main" val="248780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 dirty="0"/>
              <a:t>Knowledge Graph as Tensor</a:t>
            </a:r>
            <a:endParaRPr sz="1100" dirty="0"/>
          </a:p>
        </p:txBody>
      </p:sp>
      <p:sp>
        <p:nvSpPr>
          <p:cNvPr id="177" name="Google Shape;177;p32"/>
          <p:cNvSpPr/>
          <p:nvPr/>
        </p:nvSpPr>
        <p:spPr>
          <a:xfrm>
            <a:off x="3471470" y="3315848"/>
            <a:ext cx="1157563" cy="1157563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Michelle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Google Shape;178;p32"/>
          <p:cNvSpPr/>
          <p:nvPr/>
        </p:nvSpPr>
        <p:spPr>
          <a:xfrm>
            <a:off x="99465" y="3275760"/>
            <a:ext cx="1181247" cy="1181247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Barack Obama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99465" y="1104234"/>
            <a:ext cx="1181247" cy="1181247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Russian Hacker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1847652" y="2146442"/>
            <a:ext cx="1157563" cy="1157563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1" name="Google Shape;181;p32"/>
          <p:cNvCxnSpPr>
            <a:cxnSpLocks/>
            <a:endCxn id="180" idx="4"/>
          </p:cNvCxnSpPr>
          <p:nvPr/>
        </p:nvCxnSpPr>
        <p:spPr>
          <a:xfrm flipV="1">
            <a:off x="1280712" y="3304005"/>
            <a:ext cx="1145722" cy="40936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32"/>
          <p:cNvCxnSpPr>
            <a:stCxn id="178" idx="6"/>
            <a:endCxn id="177" idx="2"/>
          </p:cNvCxnSpPr>
          <p:nvPr/>
        </p:nvCxnSpPr>
        <p:spPr>
          <a:xfrm>
            <a:off x="1280712" y="3866384"/>
            <a:ext cx="2190900" cy="2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32"/>
          <p:cNvCxnSpPr>
            <a:stCxn id="179" idx="6"/>
            <a:endCxn id="180" idx="1"/>
          </p:cNvCxnSpPr>
          <p:nvPr/>
        </p:nvCxnSpPr>
        <p:spPr>
          <a:xfrm>
            <a:off x="1280712" y="1694858"/>
            <a:ext cx="736500" cy="621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32"/>
          <p:cNvSpPr txBox="1"/>
          <p:nvPr/>
        </p:nvSpPr>
        <p:spPr>
          <a:xfrm>
            <a:off x="1970210" y="3878225"/>
            <a:ext cx="81176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spouse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1659668" y="3383712"/>
            <a:ext cx="104985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president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1449782" y="1595510"/>
            <a:ext cx="118124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attacked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867249" y="2716413"/>
            <a:ext cx="755784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citizen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3471470" y="1104234"/>
            <a:ext cx="1157563" cy="1157563"/>
          </a:xfrm>
          <a:prstGeom prst="ellipse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Wiki-Leaks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 rot="10800000">
            <a:off x="690088" y="2285481"/>
            <a:ext cx="0" cy="99027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190" name="Google Shape;190;p32"/>
          <p:cNvSpPr/>
          <p:nvPr/>
        </p:nvSpPr>
        <p:spPr>
          <a:xfrm>
            <a:off x="384792" y="2558410"/>
            <a:ext cx="28156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32"/>
          <p:cNvCxnSpPr>
            <a:stCxn id="177" idx="0"/>
            <a:endCxn id="188" idx="4"/>
          </p:cNvCxnSpPr>
          <p:nvPr/>
        </p:nvCxnSpPr>
        <p:spPr>
          <a:xfrm rot="10800000">
            <a:off x="4050252" y="2261648"/>
            <a:ext cx="0" cy="1054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192" name="Google Shape;192;p32"/>
          <p:cNvSpPr/>
          <p:nvPr/>
        </p:nvSpPr>
        <p:spPr>
          <a:xfrm>
            <a:off x="3801619" y="2558410"/>
            <a:ext cx="28156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32"/>
          <p:cNvCxnSpPr>
            <a:stCxn id="177" idx="1"/>
            <a:endCxn id="180" idx="5"/>
          </p:cNvCxnSpPr>
          <p:nvPr/>
        </p:nvCxnSpPr>
        <p:spPr>
          <a:xfrm rot="10800000">
            <a:off x="2835791" y="3134369"/>
            <a:ext cx="805200" cy="351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194" name="Google Shape;194;p32"/>
          <p:cNvSpPr/>
          <p:nvPr/>
        </p:nvSpPr>
        <p:spPr>
          <a:xfrm>
            <a:off x="3189902" y="2915194"/>
            <a:ext cx="28156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181;p32">
            <a:extLst>
              <a:ext uri="{FF2B5EF4-FFF2-40B4-BE49-F238E27FC236}">
                <a16:creationId xmlns:a16="http://schemas.microsoft.com/office/drawing/2014/main" id="{C3F83D0D-5356-1C4D-B5F2-0645382EFF0C}"/>
              </a:ext>
            </a:extLst>
          </p:cNvPr>
          <p:cNvCxnSpPr>
            <a:cxnSpLocks/>
            <a:stCxn id="178" idx="7"/>
            <a:endCxn id="180" idx="2"/>
          </p:cNvCxnSpPr>
          <p:nvPr/>
        </p:nvCxnSpPr>
        <p:spPr>
          <a:xfrm flipV="1">
            <a:off x="1107722" y="2725224"/>
            <a:ext cx="739930" cy="72352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F8E6AE-AA12-2641-90B6-45D4F45B4D0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37701524"/>
              </p:ext>
            </p:extLst>
          </p:nvPr>
        </p:nvGraphicFramePr>
        <p:xfrm>
          <a:off x="5691178" y="2261648"/>
          <a:ext cx="1614755" cy="14291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22951">
                  <a:extLst>
                    <a:ext uri="{9D8B030D-6E8A-4147-A177-3AD203B41FA5}">
                      <a16:colId xmlns:a16="http://schemas.microsoft.com/office/drawing/2014/main" val="3007401506"/>
                    </a:ext>
                  </a:extLst>
                </a:gridCol>
                <a:gridCol w="322951">
                  <a:extLst>
                    <a:ext uri="{9D8B030D-6E8A-4147-A177-3AD203B41FA5}">
                      <a16:colId xmlns:a16="http://schemas.microsoft.com/office/drawing/2014/main" val="416380747"/>
                    </a:ext>
                  </a:extLst>
                </a:gridCol>
                <a:gridCol w="322951">
                  <a:extLst>
                    <a:ext uri="{9D8B030D-6E8A-4147-A177-3AD203B41FA5}">
                      <a16:colId xmlns:a16="http://schemas.microsoft.com/office/drawing/2014/main" val="1318970308"/>
                    </a:ext>
                  </a:extLst>
                </a:gridCol>
                <a:gridCol w="322951">
                  <a:extLst>
                    <a:ext uri="{9D8B030D-6E8A-4147-A177-3AD203B41FA5}">
                      <a16:colId xmlns:a16="http://schemas.microsoft.com/office/drawing/2014/main" val="2964345447"/>
                    </a:ext>
                  </a:extLst>
                </a:gridCol>
                <a:gridCol w="322951">
                  <a:extLst>
                    <a:ext uri="{9D8B030D-6E8A-4147-A177-3AD203B41FA5}">
                      <a16:colId xmlns:a16="http://schemas.microsoft.com/office/drawing/2014/main" val="1225490314"/>
                    </a:ext>
                  </a:extLst>
                </a:gridCol>
              </a:tblGrid>
              <a:tr h="28582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5" marR="73155" marT="36576" marB="3657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extLst>
                  <a:ext uri="{0D108BD9-81ED-4DB2-BD59-A6C34878D82A}">
                    <a16:rowId xmlns:a16="http://schemas.microsoft.com/office/drawing/2014/main" val="825379708"/>
                  </a:ext>
                </a:extLst>
              </a:tr>
              <a:tr h="28582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extLst>
                  <a:ext uri="{0D108BD9-81ED-4DB2-BD59-A6C34878D82A}">
                    <a16:rowId xmlns:a16="http://schemas.microsoft.com/office/drawing/2014/main" val="316670728"/>
                  </a:ext>
                </a:extLst>
              </a:tr>
              <a:tr h="28582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extLst>
                  <a:ext uri="{0D108BD9-81ED-4DB2-BD59-A6C34878D82A}">
                    <a16:rowId xmlns:a16="http://schemas.microsoft.com/office/drawing/2014/main" val="3606337254"/>
                  </a:ext>
                </a:extLst>
              </a:tr>
              <a:tr h="28582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extLst>
                  <a:ext uri="{0D108BD9-81ED-4DB2-BD59-A6C34878D82A}">
                    <a16:rowId xmlns:a16="http://schemas.microsoft.com/office/drawing/2014/main" val="2913289958"/>
                  </a:ext>
                </a:extLst>
              </a:tr>
              <a:tr h="28582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extLst>
                  <a:ext uri="{0D108BD9-81ED-4DB2-BD59-A6C34878D82A}">
                    <a16:rowId xmlns:a16="http://schemas.microsoft.com/office/drawing/2014/main" val="275240205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5FDC9CC0-9AAE-234A-9BD8-5CAFB1FC47AD}"/>
              </a:ext>
            </a:extLst>
          </p:cNvPr>
          <p:cNvSpPr txBox="1"/>
          <p:nvPr/>
        </p:nvSpPr>
        <p:spPr>
          <a:xfrm>
            <a:off x="4709360" y="2261648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Russian Hacker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DD062E-A6CA-CD4A-8DC0-4A93928E6C9F}"/>
              </a:ext>
            </a:extLst>
          </p:cNvPr>
          <p:cNvSpPr txBox="1"/>
          <p:nvPr/>
        </p:nvSpPr>
        <p:spPr>
          <a:xfrm>
            <a:off x="4997016" y="254275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WikiLeaks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129DED-9FD5-DD47-BA2E-2ADEFCEB1F02}"/>
              </a:ext>
            </a:extLst>
          </p:cNvPr>
          <p:cNvSpPr txBox="1"/>
          <p:nvPr/>
        </p:nvSpPr>
        <p:spPr>
          <a:xfrm>
            <a:off x="4791944" y="2854603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United States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1B887C-3CF9-7049-B3FA-233BB18B1D49}"/>
              </a:ext>
            </a:extLst>
          </p:cNvPr>
          <p:cNvSpPr txBox="1"/>
          <p:nvPr/>
        </p:nvSpPr>
        <p:spPr>
          <a:xfrm>
            <a:off x="4635584" y="3126731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Michelle Obama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B21B63-A867-C348-9551-FF08A654C401}"/>
              </a:ext>
            </a:extLst>
          </p:cNvPr>
          <p:cNvSpPr txBox="1"/>
          <p:nvPr/>
        </p:nvSpPr>
        <p:spPr>
          <a:xfrm>
            <a:off x="4736129" y="3410941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Barack Obama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72D730-2275-CC4B-8A5A-33331804918F}"/>
              </a:ext>
            </a:extLst>
          </p:cNvPr>
          <p:cNvSpPr txBox="1"/>
          <p:nvPr/>
        </p:nvSpPr>
        <p:spPr>
          <a:xfrm rot="16200000">
            <a:off x="5308863" y="1645504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Russian Hacker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B0558-DF86-A042-87A8-9C29045F922D}"/>
              </a:ext>
            </a:extLst>
          </p:cNvPr>
          <p:cNvSpPr txBox="1"/>
          <p:nvPr/>
        </p:nvSpPr>
        <p:spPr>
          <a:xfrm rot="16200000">
            <a:off x="5783341" y="1814246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WikiLeaks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43DB8B-7288-214D-92C1-2C14851E803C}"/>
              </a:ext>
            </a:extLst>
          </p:cNvPr>
          <p:cNvSpPr txBox="1"/>
          <p:nvPr/>
        </p:nvSpPr>
        <p:spPr>
          <a:xfrm rot="16200000">
            <a:off x="6018436" y="1714859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United States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EB410-B5F5-644C-8458-D3B7512E590B}"/>
              </a:ext>
            </a:extLst>
          </p:cNvPr>
          <p:cNvSpPr txBox="1"/>
          <p:nvPr/>
        </p:nvSpPr>
        <p:spPr>
          <a:xfrm rot="16200000">
            <a:off x="6623797" y="1662399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Barack Obama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9068-4D0C-6A4B-B7BC-23D531306C92}"/>
              </a:ext>
            </a:extLst>
          </p:cNvPr>
          <p:cNvSpPr txBox="1"/>
          <p:nvPr/>
        </p:nvSpPr>
        <p:spPr>
          <a:xfrm rot="16200000">
            <a:off x="6268760" y="1616572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Michelle Obama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CAD7EE-9A86-D749-A8DB-E78025DB55B3}"/>
              </a:ext>
            </a:extLst>
          </p:cNvPr>
          <p:cNvSpPr txBox="1"/>
          <p:nvPr/>
        </p:nvSpPr>
        <p:spPr>
          <a:xfrm>
            <a:off x="5703754" y="3637977"/>
            <a:ext cx="163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attacked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959F57A-6A09-EB4B-87D2-1096A5CC184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36536445"/>
              </p:ext>
            </p:extLst>
          </p:nvPr>
        </p:nvGraphicFramePr>
        <p:xfrm>
          <a:off x="7445191" y="2261648"/>
          <a:ext cx="1572728" cy="14291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22951">
                  <a:extLst>
                    <a:ext uri="{9D8B030D-6E8A-4147-A177-3AD203B41FA5}">
                      <a16:colId xmlns:a16="http://schemas.microsoft.com/office/drawing/2014/main" val="3007401506"/>
                    </a:ext>
                  </a:extLst>
                </a:gridCol>
                <a:gridCol w="322951">
                  <a:extLst>
                    <a:ext uri="{9D8B030D-6E8A-4147-A177-3AD203B41FA5}">
                      <a16:colId xmlns:a16="http://schemas.microsoft.com/office/drawing/2014/main" val="416380747"/>
                    </a:ext>
                  </a:extLst>
                </a:gridCol>
                <a:gridCol w="280924">
                  <a:extLst>
                    <a:ext uri="{9D8B030D-6E8A-4147-A177-3AD203B41FA5}">
                      <a16:colId xmlns:a16="http://schemas.microsoft.com/office/drawing/2014/main" val="1318970308"/>
                    </a:ext>
                  </a:extLst>
                </a:gridCol>
                <a:gridCol w="322951">
                  <a:extLst>
                    <a:ext uri="{9D8B030D-6E8A-4147-A177-3AD203B41FA5}">
                      <a16:colId xmlns:a16="http://schemas.microsoft.com/office/drawing/2014/main" val="2964345447"/>
                    </a:ext>
                  </a:extLst>
                </a:gridCol>
                <a:gridCol w="322951">
                  <a:extLst>
                    <a:ext uri="{9D8B030D-6E8A-4147-A177-3AD203B41FA5}">
                      <a16:colId xmlns:a16="http://schemas.microsoft.com/office/drawing/2014/main" val="1225490314"/>
                    </a:ext>
                  </a:extLst>
                </a:gridCol>
              </a:tblGrid>
              <a:tr h="28582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extLst>
                  <a:ext uri="{0D108BD9-81ED-4DB2-BD59-A6C34878D82A}">
                    <a16:rowId xmlns:a16="http://schemas.microsoft.com/office/drawing/2014/main" val="825379708"/>
                  </a:ext>
                </a:extLst>
              </a:tr>
              <a:tr h="28582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extLst>
                  <a:ext uri="{0D108BD9-81ED-4DB2-BD59-A6C34878D82A}">
                    <a16:rowId xmlns:a16="http://schemas.microsoft.com/office/drawing/2014/main" val="316670728"/>
                  </a:ext>
                </a:extLst>
              </a:tr>
              <a:tr h="28582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extLst>
                  <a:ext uri="{0D108BD9-81ED-4DB2-BD59-A6C34878D82A}">
                    <a16:rowId xmlns:a16="http://schemas.microsoft.com/office/drawing/2014/main" val="3606337254"/>
                  </a:ext>
                </a:extLst>
              </a:tr>
              <a:tr h="28582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extLst>
                  <a:ext uri="{0D108BD9-81ED-4DB2-BD59-A6C34878D82A}">
                    <a16:rowId xmlns:a16="http://schemas.microsoft.com/office/drawing/2014/main" val="2913289958"/>
                  </a:ext>
                </a:extLst>
              </a:tr>
              <a:tr h="28582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5" marR="73155" marT="36576" marB="3657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155" marR="73155" marT="36576" marB="36576"/>
                </a:tc>
                <a:extLst>
                  <a:ext uri="{0D108BD9-81ED-4DB2-BD59-A6C34878D82A}">
                    <a16:rowId xmlns:a16="http://schemas.microsoft.com/office/drawing/2014/main" val="275240205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B27BA25-5323-3249-8B2C-2ABBFAECCD88}"/>
              </a:ext>
            </a:extLst>
          </p:cNvPr>
          <p:cNvSpPr txBox="1"/>
          <p:nvPr/>
        </p:nvSpPr>
        <p:spPr>
          <a:xfrm>
            <a:off x="7445191" y="3631353"/>
            <a:ext cx="157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president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8199D0-B63F-B442-81CC-327250C63EE0}"/>
              </a:ext>
            </a:extLst>
          </p:cNvPr>
          <p:cNvSpPr txBox="1"/>
          <p:nvPr/>
        </p:nvSpPr>
        <p:spPr>
          <a:xfrm rot="16200000">
            <a:off x="7064670" y="1631373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Russian Hacker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2EAA2-B088-024C-B0E2-00C6AB5A476C}"/>
              </a:ext>
            </a:extLst>
          </p:cNvPr>
          <p:cNvSpPr txBox="1"/>
          <p:nvPr/>
        </p:nvSpPr>
        <p:spPr>
          <a:xfrm rot="16200000">
            <a:off x="7539148" y="1800115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WikiLeaks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A98643-3D28-C74B-AF5D-07DCB0EAFB1A}"/>
              </a:ext>
            </a:extLst>
          </p:cNvPr>
          <p:cNvSpPr txBox="1"/>
          <p:nvPr/>
        </p:nvSpPr>
        <p:spPr>
          <a:xfrm rot="16200000">
            <a:off x="7774243" y="1700728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United States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1E7053-DF45-A847-AF69-50C6AC60574A}"/>
              </a:ext>
            </a:extLst>
          </p:cNvPr>
          <p:cNvSpPr txBox="1"/>
          <p:nvPr/>
        </p:nvSpPr>
        <p:spPr>
          <a:xfrm rot="16200000">
            <a:off x="8379604" y="1648268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Barack Obama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168AE9-94A9-2D42-82F8-874D8AE901DD}"/>
              </a:ext>
            </a:extLst>
          </p:cNvPr>
          <p:cNvSpPr txBox="1"/>
          <p:nvPr/>
        </p:nvSpPr>
        <p:spPr>
          <a:xfrm rot="16200000">
            <a:off x="8024567" y="1602441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Michelle Obama</a:t>
            </a:r>
          </a:p>
        </p:txBody>
      </p:sp>
    </p:spTree>
    <p:extLst>
      <p:ext uri="{BB962C8B-B14F-4D97-AF65-F5344CB8AC3E}">
        <p14:creationId xmlns:p14="http://schemas.microsoft.com/office/powerpoint/2010/main" val="21443801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2033</Words>
  <Application>Microsoft Macintosh PowerPoint</Application>
  <PresentationFormat>On-screen Show (16:9)</PresentationFormat>
  <Paragraphs>983</Paragraphs>
  <Slides>28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Simple Light</vt:lpstr>
      <vt:lpstr>Office Theme</vt:lpstr>
      <vt:lpstr>Knowledge Graph Fact Prediction via Knowledge-Enriched Tensor Factorization</vt:lpstr>
      <vt:lpstr>PowerPoint Presentation</vt:lpstr>
      <vt:lpstr>An early example from 1955</vt:lpstr>
      <vt:lpstr>PowerPoint Presentation</vt:lpstr>
      <vt:lpstr>Knowledge Graphs⬄Machine Learning</vt:lpstr>
      <vt:lpstr>KGFP Contributions</vt:lpstr>
      <vt:lpstr>Knowledge Graph</vt:lpstr>
      <vt:lpstr>Knowledge Graph as Tensor</vt:lpstr>
      <vt:lpstr>Knowledge Graph as Tensor</vt:lpstr>
      <vt:lpstr>Knowledge Graph as Tensor</vt:lpstr>
      <vt:lpstr>Learning Embeddings for Entities and Relations</vt:lpstr>
      <vt:lpstr>Learning Embeddings for Entities and Relations</vt:lpstr>
      <vt:lpstr>Learning Embeddings for Entities and Relations</vt:lpstr>
      <vt:lpstr>Objective Function to Jointly Learn Embeddings</vt:lpstr>
      <vt:lpstr>Relation Similarity as Prior Information</vt:lpstr>
      <vt:lpstr>Relation Similarity</vt:lpstr>
      <vt:lpstr>Transitivity Best</vt:lpstr>
      <vt:lpstr>Evaluation on eight datasets</vt:lpstr>
      <vt:lpstr>Experimental results</vt:lpstr>
      <vt:lpstr>Results: High Density KGs</vt:lpstr>
      <vt:lpstr>Results: Low Density KGs</vt:lpstr>
      <vt:lpstr>Results: Compared to Neural Systems</vt:lpstr>
      <vt:lpstr>Results: Area Under Curve</vt:lpstr>
      <vt:lpstr>Prior Information and Sparsity</vt:lpstr>
      <vt:lpstr>KGFP time and space complexity</vt:lpstr>
      <vt:lpstr>Future Work</vt:lpstr>
      <vt:lpstr>Conclusions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 Fact Prediction via Knowledge-Enriched Tensor Factorization</dc:title>
  <cp:lastModifiedBy>Tim Finin</cp:lastModifiedBy>
  <cp:revision>63</cp:revision>
  <dcterms:modified xsi:type="dcterms:W3CDTF">2019-10-29T02:59:45Z</dcterms:modified>
</cp:coreProperties>
</file>