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4"/>
  </p:notesMasterIdLst>
  <p:sldIdLst>
    <p:sldId id="256" r:id="rId5"/>
    <p:sldId id="2146847054" r:id="rId6"/>
    <p:sldId id="262" r:id="rId7"/>
    <p:sldId id="263" r:id="rId8"/>
    <p:sldId id="2146847057" r:id="rId9"/>
    <p:sldId id="265" r:id="rId10"/>
    <p:sldId id="2146847056" r:id="rId11"/>
    <p:sldId id="266" r:id="rId12"/>
    <p:sldId id="2146847058" r:id="rId13"/>
    <p:sldId id="2146847059" r:id="rId14"/>
    <p:sldId id="2146847060" r:id="rId15"/>
    <p:sldId id="267" r:id="rId16"/>
    <p:sldId id="2146847061" r:id="rId17"/>
    <p:sldId id="2146847062" r:id="rId18"/>
    <p:sldId id="2146847063" r:id="rId19"/>
    <p:sldId id="268" r:id="rId20"/>
    <p:sldId id="2146847055" r:id="rId21"/>
    <p:sldId id="269" r:id="rId22"/>
    <p:sldId id="259"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67D9DC3-444D-4CE5-8DBE-4EDC0F8DFE89}">
          <p14:sldIdLst>
            <p14:sldId id="256"/>
            <p14:sldId id="2146847054"/>
            <p14:sldId id="262"/>
          </p14:sldIdLst>
        </p14:section>
        <p14:section name="Untitled Section" id="{A3E8897C-174E-4250-B61A-FAE17FC1D334}">
          <p14:sldIdLst>
            <p14:sldId id="263"/>
            <p14:sldId id="2146847057"/>
            <p14:sldId id="265"/>
            <p14:sldId id="2146847056"/>
            <p14:sldId id="266"/>
            <p14:sldId id="2146847058"/>
            <p14:sldId id="2146847059"/>
            <p14:sldId id="2146847060"/>
            <p14:sldId id="267"/>
            <p14:sldId id="2146847061"/>
            <p14:sldId id="2146847062"/>
            <p14:sldId id="2146847063"/>
            <p14:sldId id="268"/>
            <p14:sldId id="2146847055"/>
            <p14:sldId id="269"/>
            <p14:sldId id="25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7843" autoAdjust="0"/>
  </p:normalViewPr>
  <p:slideViewPr>
    <p:cSldViewPr snapToGrid="0">
      <p:cViewPr varScale="1">
        <p:scale>
          <a:sx n="72" d="100"/>
          <a:sy n="72" d="100"/>
        </p:scale>
        <p:origin x="1075"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slide" Target="slides/slide14.xml" /><Relationship Id="rId26" Type="http://schemas.openxmlformats.org/officeDocument/2006/relationships/viewProps" Target="viewProps.xml" /><Relationship Id="rId3" Type="http://schemas.openxmlformats.org/officeDocument/2006/relationships/customXml" Target="../customXml/item3.xml" /><Relationship Id="rId21" Type="http://schemas.openxmlformats.org/officeDocument/2006/relationships/slide" Target="slides/slide17.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slide" Target="slides/slide13.xml" /><Relationship Id="rId25" Type="http://schemas.openxmlformats.org/officeDocument/2006/relationships/presProps" Target="presProps.xml" /><Relationship Id="rId2" Type="http://schemas.openxmlformats.org/officeDocument/2006/relationships/customXml" Target="../customXml/item2.xml" /><Relationship Id="rId16" Type="http://schemas.openxmlformats.org/officeDocument/2006/relationships/slide" Target="slides/slide12.xml" /><Relationship Id="rId20" Type="http://schemas.openxmlformats.org/officeDocument/2006/relationships/slide" Target="slides/slide16.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24" Type="http://schemas.openxmlformats.org/officeDocument/2006/relationships/notesMaster" Target="notesMasters/notesMaster1.xml" /><Relationship Id="rId5" Type="http://schemas.openxmlformats.org/officeDocument/2006/relationships/slide" Target="slides/slide1.xml" /><Relationship Id="rId15" Type="http://schemas.openxmlformats.org/officeDocument/2006/relationships/slide" Target="slides/slide11.xml" /><Relationship Id="rId23" Type="http://schemas.openxmlformats.org/officeDocument/2006/relationships/slide" Target="slides/slide19.xml" /><Relationship Id="rId28" Type="http://schemas.openxmlformats.org/officeDocument/2006/relationships/tableStyles" Target="tableStyles.xml" /><Relationship Id="rId10" Type="http://schemas.openxmlformats.org/officeDocument/2006/relationships/slide" Target="slides/slide6.xml" /><Relationship Id="rId19" Type="http://schemas.openxmlformats.org/officeDocument/2006/relationships/slide" Target="slides/slide15.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 Id="rId22" Type="http://schemas.openxmlformats.org/officeDocument/2006/relationships/slide" Target="slides/slide18.xml" /><Relationship Id="rId27"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01-04-2024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4/1/2024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4/1/2024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4/1/2024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4/1/2024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4/1/2024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4/1/2024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4/1/2024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4/1/2024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4/1/2024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4/1/2024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4/1/2024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4/1/2024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Layout" Target="../slideLayouts/slideLayout2.xml" /><Relationship Id="rId5" Type="http://schemas.openxmlformats.org/officeDocument/2006/relationships/image" Target="../media/image5.png" /><Relationship Id="rId4" Type="http://schemas.openxmlformats.org/officeDocument/2006/relationships/image" Target="../media/image4.png" /></Relationships>
</file>

<file path=ppt/slides/_rels/slide13.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image" Target="../media/image6.png" /><Relationship Id="rId1" Type="http://schemas.openxmlformats.org/officeDocument/2006/relationships/slideLayout" Target="../slideLayouts/slideLayout2.xml" /><Relationship Id="rId5" Type="http://schemas.openxmlformats.org/officeDocument/2006/relationships/image" Target="../media/image9.png" /><Relationship Id="rId4" Type="http://schemas.openxmlformats.org/officeDocument/2006/relationships/image" Target="../media/image8.png" /></Relationships>
</file>

<file path=ppt/slides/_rels/slide14.xml.rels><?xml version="1.0" encoding="UTF-8" standalone="yes"?>
<Relationships xmlns="http://schemas.openxmlformats.org/package/2006/relationships"><Relationship Id="rId3" Type="http://schemas.openxmlformats.org/officeDocument/2006/relationships/image" Target="../media/image11.png" /><Relationship Id="rId2" Type="http://schemas.openxmlformats.org/officeDocument/2006/relationships/image" Target="../media/image10.png" /><Relationship Id="rId1" Type="http://schemas.openxmlformats.org/officeDocument/2006/relationships/slideLayout" Target="../slideLayouts/slideLayout2.xml" /><Relationship Id="rId4" Type="http://schemas.openxmlformats.org/officeDocument/2006/relationships/image" Target="../media/image12.png" /></Relationships>
</file>

<file path=ppt/slides/_rels/slide15.xml.rels><?xml version="1.0" encoding="UTF-8" standalone="yes"?>
<Relationships xmlns="http://schemas.openxmlformats.org/package/2006/relationships"><Relationship Id="rId3" Type="http://schemas.openxmlformats.org/officeDocument/2006/relationships/image" Target="../media/image14.png" /><Relationship Id="rId2" Type="http://schemas.openxmlformats.org/officeDocument/2006/relationships/image" Target="../media/image13.png" /><Relationship Id="rId1" Type="http://schemas.openxmlformats.org/officeDocument/2006/relationships/slideLayout" Target="../slideLayouts/slideLayout2.xml" /><Relationship Id="rId4" Type="http://schemas.openxmlformats.org/officeDocument/2006/relationships/image" Target="../media/image15.png"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3" Type="http://schemas.openxmlformats.org/officeDocument/2006/relationships/hyperlink" Target="https://pandas.pydata.org/pandas-docs/stable/user%20guide/index.html" TargetMode="External" /><Relationship Id="rId2" Type="http://schemas.openxmlformats.org/officeDocument/2006/relationships/hyperlink" Target="https://www.kaggle.com/datasets" TargetMode="External" /><Relationship Id="rId1" Type="http://schemas.openxmlformats.org/officeDocument/2006/relationships/slideLayout" Target="../slideLayouts/slideLayout2.xml" /><Relationship Id="rId5" Type="http://schemas.openxmlformats.org/officeDocument/2006/relationships/hyperlink" Target="https://matplotlib.org/stable/contents.html" TargetMode="External" /><Relationship Id="rId4" Type="http://schemas.openxmlformats.org/officeDocument/2006/relationships/hyperlink" Target="https://seaborn.pydata.org/" TargetMode="Externa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88604" y="1739856"/>
            <a:ext cx="9574363" cy="1049271"/>
          </a:xfrm>
        </p:spPr>
        <p:txBody>
          <a:bodyPr>
            <a:normAutofit fontScale="90000"/>
          </a:bodyPr>
          <a:lstStyle/>
          <a:p>
            <a:pPr algn="ctr"/>
            <a:r>
              <a:rPr lang="en-US" b="1" i="0" dirty="0">
                <a:solidFill>
                  <a:schemeClr val="accent1"/>
                </a:solidFill>
                <a:effectLst/>
                <a:latin typeface="Roboto" panose="020F0502020204030204" pitchFamily="2" charset="0"/>
              </a:rPr>
              <a:t>Fandango Movie Rating Discrepancy Analysis using Python</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267324" y="613437"/>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959773" y="4380044"/>
            <a:ext cx="10272454" cy="1708160"/>
          </a:xfrm>
          <a:prstGeom prst="rect">
            <a:avLst/>
          </a:prstGeom>
          <a:noFill/>
        </p:spPr>
        <p:txBody>
          <a:bodyPr wrap="square" lIns="91440" tIns="45720" rIns="91440" bIns="45720" rtlCol="0" anchor="t">
            <a:spAutoFit/>
          </a:bodyPr>
          <a:lstStyle/>
          <a:p>
            <a:r>
              <a:rPr lang="en-US" sz="3000" b="1" dirty="0">
                <a:solidFill>
                  <a:schemeClr val="accent1">
                    <a:lumMod val="75000"/>
                  </a:schemeClr>
                </a:solidFill>
                <a:latin typeface="Arial" pitchFamily="34" charset="0"/>
                <a:cs typeface="Arial" pitchFamily="34" charset="0"/>
              </a:rPr>
              <a:t>Presented By:</a:t>
            </a:r>
          </a:p>
          <a:p>
            <a:pPr>
              <a:lnSpc>
                <a:spcPct val="150000"/>
              </a:lnSpc>
            </a:pPr>
            <a:r>
              <a:rPr lang="en-US" sz="3000" b="1" dirty="0">
                <a:solidFill>
                  <a:schemeClr val="accent1">
                    <a:lumMod val="75000"/>
                  </a:schemeClr>
                </a:solidFill>
                <a:latin typeface="Arial"/>
                <a:cs typeface="Arial"/>
              </a:rPr>
              <a:t>     EBIYOUT JERRI.R </a:t>
            </a:r>
            <a:r>
              <a:rPr lang="en-US" sz="3000" b="1" dirty="0">
                <a:solidFill>
                  <a:schemeClr val="accent1">
                    <a:lumMod val="75000"/>
                  </a:schemeClr>
                </a:solidFill>
                <a:latin typeface="Elephant" panose="02020904090505020303" pitchFamily="18" charset="0"/>
                <a:cs typeface="Arial"/>
              </a:rPr>
              <a:t>- </a:t>
            </a:r>
            <a:r>
              <a:rPr lang="en-US" sz="3000" b="1" dirty="0">
                <a:solidFill>
                  <a:schemeClr val="accent1">
                    <a:lumMod val="75000"/>
                  </a:schemeClr>
                </a:solidFill>
                <a:latin typeface="Arial"/>
                <a:cs typeface="Arial"/>
              </a:rPr>
              <a:t>Ponjesly College Of Engineering </a:t>
            </a:r>
          </a:p>
          <a:p>
            <a:r>
              <a:rPr lang="en-US" sz="3000" b="1" dirty="0">
                <a:solidFill>
                  <a:schemeClr val="accent1">
                    <a:lumMod val="75000"/>
                  </a:schemeClr>
                </a:solidFill>
                <a:latin typeface="Arial"/>
                <a:cs typeface="Arial"/>
              </a:rPr>
              <a:t>     Mechanical Department.</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FA450-5DCE-85A4-A035-B461C3494579}"/>
              </a:ext>
            </a:extLst>
          </p:cNvPr>
          <p:cNvSpPr>
            <a:spLocks noGrp="1"/>
          </p:cNvSpPr>
          <p:nvPr>
            <p:ph type="title"/>
          </p:nvPr>
        </p:nvSpPr>
        <p:spPr>
          <a:xfrm>
            <a:off x="421704" y="702156"/>
            <a:ext cx="11029616" cy="530296"/>
          </a:xfrm>
        </p:spPr>
        <p:txBody>
          <a:bodyPr>
            <a:noAutofit/>
          </a:bodyPr>
          <a:lstStyle/>
          <a:p>
            <a:r>
              <a:rPr lang="en-US" sz="3600" b="1" dirty="0">
                <a:solidFill>
                  <a:schemeClr val="accent1"/>
                </a:solidFill>
                <a:latin typeface="Arial"/>
                <a:ea typeface="+mj-lt"/>
                <a:cs typeface="Arial"/>
              </a:rPr>
              <a:t>Algorithm &amp; Deployment</a:t>
            </a:r>
            <a:endParaRPr lang="en-IN" sz="3600" dirty="0"/>
          </a:p>
        </p:txBody>
      </p:sp>
      <p:sp>
        <p:nvSpPr>
          <p:cNvPr id="3" name="Content Placeholder 2">
            <a:extLst>
              <a:ext uri="{FF2B5EF4-FFF2-40B4-BE49-F238E27FC236}">
                <a16:creationId xmlns:a16="http://schemas.microsoft.com/office/drawing/2014/main" id="{7655FD33-9C93-44F0-6C0A-E5414A61BBE7}"/>
              </a:ext>
            </a:extLst>
          </p:cNvPr>
          <p:cNvSpPr>
            <a:spLocks noGrp="1"/>
          </p:cNvSpPr>
          <p:nvPr>
            <p:ph idx="1"/>
          </p:nvPr>
        </p:nvSpPr>
        <p:spPr>
          <a:xfrm>
            <a:off x="0" y="1232451"/>
            <a:ext cx="12089219" cy="4732413"/>
          </a:xfrm>
        </p:spPr>
        <p:txBody>
          <a:bodyPr>
            <a:normAutofit fontScale="92500" lnSpcReduction="20000"/>
          </a:bodyPr>
          <a:lstStyle/>
          <a:p>
            <a:pPr marL="0" indent="0" algn="ctr">
              <a:lnSpc>
                <a:spcPct val="100000"/>
              </a:lnSpc>
              <a:buNone/>
            </a:pPr>
            <a:r>
              <a:rPr lang="en-US" sz="3000" u="sng" dirty="0">
                <a:latin typeface="+mj-lt"/>
              </a:rPr>
              <a:t>Training Process:</a:t>
            </a:r>
          </a:p>
          <a:p>
            <a:pPr marL="0" indent="0" algn="just">
              <a:lnSpc>
                <a:spcPct val="100000"/>
              </a:lnSpc>
              <a:buNone/>
            </a:pPr>
            <a:r>
              <a:rPr lang="en-US" sz="2400" dirty="0">
                <a:latin typeface="+mj-lt"/>
              </a:rPr>
              <a:t>	</a:t>
            </a:r>
            <a:r>
              <a:rPr lang="en-US" sz="2600" dirty="0">
                <a:latin typeface="+mj-lt"/>
              </a:rPr>
              <a:t>Data splitting:</a:t>
            </a:r>
          </a:p>
          <a:p>
            <a:pPr lvl="1" algn="just"/>
            <a:r>
              <a:rPr lang="en-US" sz="2100" dirty="0"/>
              <a:t>Divide the dataset into training and testing sets to evaluate the model's performance.</a:t>
            </a:r>
          </a:p>
          <a:p>
            <a:pPr marL="0" indent="0" algn="just">
              <a:buNone/>
            </a:pPr>
            <a:r>
              <a:rPr lang="en-US" sz="2400" dirty="0">
                <a:latin typeface="+mj-lt"/>
              </a:rPr>
              <a:t>	</a:t>
            </a:r>
            <a:r>
              <a:rPr lang="en-US" sz="2600" dirty="0">
                <a:latin typeface="+mj-lt"/>
              </a:rPr>
              <a:t>Feature Scaling:</a:t>
            </a:r>
          </a:p>
          <a:p>
            <a:pPr lvl="1" algn="just"/>
            <a:r>
              <a:rPr lang="en-US" sz="2100" dirty="0"/>
              <a:t>Standardize or normalize numerical features to ensure they have a consistent scale.</a:t>
            </a:r>
          </a:p>
          <a:p>
            <a:pPr marL="0" indent="0" algn="just">
              <a:buNone/>
            </a:pPr>
            <a:r>
              <a:rPr lang="en-US" sz="2400" dirty="0">
                <a:latin typeface="+mj-lt"/>
              </a:rPr>
              <a:t>	</a:t>
            </a:r>
            <a:r>
              <a:rPr lang="en-US" sz="2600" dirty="0">
                <a:latin typeface="+mj-lt"/>
              </a:rPr>
              <a:t>Model Training:</a:t>
            </a:r>
          </a:p>
          <a:p>
            <a:pPr lvl="1" algn="just"/>
            <a:r>
              <a:rPr lang="en-US" sz="2100" dirty="0"/>
              <a:t>Use the selected algorithm to train the model on the training dataset. </a:t>
            </a:r>
          </a:p>
          <a:p>
            <a:pPr lvl="1" algn="just">
              <a:lnSpc>
                <a:spcPct val="120000"/>
              </a:lnSpc>
            </a:pPr>
            <a:r>
              <a:rPr lang="en-US" sz="2100" dirty="0"/>
              <a:t>Adjust hyperparameters to optimize model performance.</a:t>
            </a:r>
          </a:p>
          <a:p>
            <a:pPr marL="0" indent="0" algn="just">
              <a:buNone/>
            </a:pPr>
            <a:r>
              <a:rPr lang="en-US" sz="2400" dirty="0">
                <a:latin typeface="+mj-lt"/>
              </a:rPr>
              <a:t>	</a:t>
            </a:r>
            <a:r>
              <a:rPr lang="en-US" sz="2600" dirty="0">
                <a:latin typeface="+mj-lt"/>
              </a:rPr>
              <a:t>Model Evaluation:</a:t>
            </a:r>
          </a:p>
          <a:p>
            <a:pPr lvl="1" algn="just"/>
            <a:r>
              <a:rPr lang="en-US" sz="2100" dirty="0"/>
              <a:t>Evaluate the model on the testing dataset using appropriate metrics (e.g., Mean Squared Error for regression, accuracy, precision, recall for classification).Fine-tune the model if necessary.</a:t>
            </a:r>
            <a:endParaRPr lang="en-IN" sz="2100" dirty="0"/>
          </a:p>
        </p:txBody>
      </p:sp>
    </p:spTree>
    <p:extLst>
      <p:ext uri="{BB962C8B-B14F-4D97-AF65-F5344CB8AC3E}">
        <p14:creationId xmlns:p14="http://schemas.microsoft.com/office/powerpoint/2010/main" val="32871977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64200-8395-BA42-E348-28BA7064E391}"/>
              </a:ext>
            </a:extLst>
          </p:cNvPr>
          <p:cNvSpPr>
            <a:spLocks noGrp="1"/>
          </p:cNvSpPr>
          <p:nvPr>
            <p:ph type="title"/>
          </p:nvPr>
        </p:nvSpPr>
        <p:spPr/>
        <p:txBody>
          <a:bodyPr/>
          <a:lstStyle/>
          <a:p>
            <a:r>
              <a:rPr lang="en-US" sz="2800" b="1" dirty="0">
                <a:solidFill>
                  <a:schemeClr val="accent1"/>
                </a:solidFill>
                <a:latin typeface="Arial"/>
                <a:ea typeface="+mj-lt"/>
                <a:cs typeface="Arial"/>
              </a:rPr>
              <a:t>Algorithm &amp; Deployment</a:t>
            </a:r>
            <a:endParaRPr lang="en-IN" dirty="0"/>
          </a:p>
        </p:txBody>
      </p:sp>
      <p:sp>
        <p:nvSpPr>
          <p:cNvPr id="3" name="Content Placeholder 2">
            <a:extLst>
              <a:ext uri="{FF2B5EF4-FFF2-40B4-BE49-F238E27FC236}">
                <a16:creationId xmlns:a16="http://schemas.microsoft.com/office/drawing/2014/main" id="{B2750630-CFA0-B433-4C29-EF1ACDEC61B5}"/>
              </a:ext>
            </a:extLst>
          </p:cNvPr>
          <p:cNvSpPr>
            <a:spLocks noGrp="1"/>
          </p:cNvSpPr>
          <p:nvPr>
            <p:ph idx="1"/>
          </p:nvPr>
        </p:nvSpPr>
        <p:spPr>
          <a:xfrm>
            <a:off x="581192" y="3757813"/>
            <a:ext cx="9583533" cy="156299"/>
          </a:xfrm>
        </p:spPr>
        <p:txBody>
          <a:bodyPr>
            <a:noAutofit/>
          </a:bodyPr>
          <a:lstStyle/>
          <a:p>
            <a:pPr marL="0" indent="0" algn="ctr">
              <a:buNone/>
            </a:pPr>
            <a:r>
              <a:rPr lang="en-IN" sz="2800" u="sng" dirty="0">
                <a:latin typeface="+mj-lt"/>
              </a:rPr>
              <a:t>Prediction training</a:t>
            </a:r>
          </a:p>
          <a:p>
            <a:pPr marL="0" indent="0" algn="just">
              <a:lnSpc>
                <a:spcPct val="100000"/>
              </a:lnSpc>
              <a:buNone/>
            </a:pPr>
            <a:r>
              <a:rPr lang="en-US" sz="2200" dirty="0">
                <a:latin typeface="+mj-lt"/>
              </a:rPr>
              <a:t>New Data Input:</a:t>
            </a:r>
          </a:p>
          <a:p>
            <a:pPr algn="just">
              <a:lnSpc>
                <a:spcPct val="100000"/>
              </a:lnSpc>
            </a:pPr>
            <a:r>
              <a:rPr lang="en-US" sz="1900" dirty="0"/>
              <a:t>Collect new data or use existing data to make predictions.</a:t>
            </a:r>
          </a:p>
          <a:p>
            <a:pPr marL="0" indent="0" algn="just">
              <a:buNone/>
            </a:pPr>
            <a:r>
              <a:rPr lang="en-US" sz="2200" dirty="0">
                <a:latin typeface="+mj-lt"/>
              </a:rPr>
              <a:t>Preprocessing:</a:t>
            </a:r>
          </a:p>
          <a:p>
            <a:pPr algn="just"/>
            <a:r>
              <a:rPr lang="en-US" sz="1900" dirty="0"/>
              <a:t>Apply the same data preprocessing steps (cleaning, feature engineering, scaling) to the new data.</a:t>
            </a:r>
          </a:p>
          <a:p>
            <a:pPr marL="0" indent="0" algn="just">
              <a:buNone/>
            </a:pPr>
            <a:r>
              <a:rPr lang="en-US" sz="2200" dirty="0">
                <a:latin typeface="+mj-lt"/>
              </a:rPr>
              <a:t>Model Inference:</a:t>
            </a:r>
          </a:p>
          <a:p>
            <a:pPr algn="just"/>
            <a:r>
              <a:rPr lang="en-US" sz="2200" dirty="0"/>
              <a:t>Use the trained model to make predictions on the new data.</a:t>
            </a:r>
          </a:p>
          <a:p>
            <a:pPr marL="0" indent="0" algn="just">
              <a:buNone/>
            </a:pPr>
            <a:r>
              <a:rPr lang="en-US" sz="2200" dirty="0">
                <a:latin typeface="+mj-lt"/>
              </a:rPr>
              <a:t>Results Interpretation:</a:t>
            </a:r>
          </a:p>
          <a:p>
            <a:pPr algn="just"/>
            <a:r>
              <a:rPr lang="en-US" sz="1900" dirty="0"/>
              <a:t>Interpret the model's predictions in the context of the problem at hand.</a:t>
            </a:r>
          </a:p>
          <a:p>
            <a:pPr algn="just"/>
            <a:r>
              <a:rPr lang="en-US" sz="1900" dirty="0"/>
              <a:t>For regression, interpret the predicted values as optimal rates or lengths of stay. For classification, interpret predictions as the likelihood of special requests.</a:t>
            </a:r>
            <a:endParaRPr lang="en-IN" sz="1900" dirty="0"/>
          </a:p>
        </p:txBody>
      </p:sp>
    </p:spTree>
    <p:extLst>
      <p:ext uri="{BB962C8B-B14F-4D97-AF65-F5344CB8AC3E}">
        <p14:creationId xmlns:p14="http://schemas.microsoft.com/office/powerpoint/2010/main" val="21390064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a:t>
            </a:r>
            <a:endParaRPr lang="en-US" dirty="0"/>
          </a:p>
        </p:txBody>
      </p:sp>
      <p:pic>
        <p:nvPicPr>
          <p:cNvPr id="4" name="Content Placeholder 3">
            <a:extLst>
              <a:ext uri="{FF2B5EF4-FFF2-40B4-BE49-F238E27FC236}">
                <a16:creationId xmlns:a16="http://schemas.microsoft.com/office/drawing/2014/main" id="{FC567EA1-DCB1-595E-C9BB-1E7FA662528F}"/>
              </a:ext>
            </a:extLst>
          </p:cNvPr>
          <p:cNvPicPr>
            <a:picLocks noGrp="1" noChangeAspect="1"/>
          </p:cNvPicPr>
          <p:nvPr>
            <p:ph idx="1"/>
          </p:nvPr>
        </p:nvPicPr>
        <p:blipFill>
          <a:blip r:embed="rId2"/>
          <a:stretch>
            <a:fillRect/>
          </a:stretch>
        </p:blipFill>
        <p:spPr>
          <a:xfrm>
            <a:off x="240950" y="1232453"/>
            <a:ext cx="4979636" cy="2120460"/>
          </a:xfrm>
        </p:spPr>
      </p:pic>
      <p:pic>
        <p:nvPicPr>
          <p:cNvPr id="7" name="Picture 6">
            <a:extLst>
              <a:ext uri="{FF2B5EF4-FFF2-40B4-BE49-F238E27FC236}">
                <a16:creationId xmlns:a16="http://schemas.microsoft.com/office/drawing/2014/main" id="{38557A68-3EF5-6535-4CCD-FDEE370329EE}"/>
              </a:ext>
            </a:extLst>
          </p:cNvPr>
          <p:cNvPicPr>
            <a:picLocks noChangeAspect="1"/>
          </p:cNvPicPr>
          <p:nvPr/>
        </p:nvPicPr>
        <p:blipFill>
          <a:blip r:embed="rId3"/>
          <a:stretch>
            <a:fillRect/>
          </a:stretch>
        </p:blipFill>
        <p:spPr>
          <a:xfrm>
            <a:off x="7070651" y="3374378"/>
            <a:ext cx="4169265" cy="3090417"/>
          </a:xfrm>
          <a:prstGeom prst="rect">
            <a:avLst/>
          </a:prstGeom>
        </p:spPr>
      </p:pic>
      <p:pic>
        <p:nvPicPr>
          <p:cNvPr id="9" name="Picture 8">
            <a:extLst>
              <a:ext uri="{FF2B5EF4-FFF2-40B4-BE49-F238E27FC236}">
                <a16:creationId xmlns:a16="http://schemas.microsoft.com/office/drawing/2014/main" id="{E8EC6359-B88A-6D68-D20B-F25CDBB5963F}"/>
              </a:ext>
            </a:extLst>
          </p:cNvPr>
          <p:cNvPicPr>
            <a:picLocks noChangeAspect="1"/>
          </p:cNvPicPr>
          <p:nvPr/>
        </p:nvPicPr>
        <p:blipFill rotWithShape="1">
          <a:blip r:embed="rId4"/>
          <a:srcRect r="17384"/>
          <a:stretch/>
        </p:blipFill>
        <p:spPr>
          <a:xfrm>
            <a:off x="282825" y="3505088"/>
            <a:ext cx="6276715" cy="3168293"/>
          </a:xfrm>
          <a:prstGeom prst="rect">
            <a:avLst/>
          </a:prstGeom>
        </p:spPr>
      </p:pic>
      <p:pic>
        <p:nvPicPr>
          <p:cNvPr id="11" name="Picture 10">
            <a:extLst>
              <a:ext uri="{FF2B5EF4-FFF2-40B4-BE49-F238E27FC236}">
                <a16:creationId xmlns:a16="http://schemas.microsoft.com/office/drawing/2014/main" id="{1C261F05-9618-EE71-2713-9DB5DBA8BDD6}"/>
              </a:ext>
            </a:extLst>
          </p:cNvPr>
          <p:cNvPicPr>
            <a:picLocks noChangeAspect="1"/>
          </p:cNvPicPr>
          <p:nvPr/>
        </p:nvPicPr>
        <p:blipFill>
          <a:blip r:embed="rId5"/>
          <a:stretch>
            <a:fillRect/>
          </a:stretch>
        </p:blipFill>
        <p:spPr>
          <a:xfrm>
            <a:off x="5560827" y="1232451"/>
            <a:ext cx="5816009" cy="2141927"/>
          </a:xfrm>
          <a:prstGeom prst="rect">
            <a:avLst/>
          </a:prstGeom>
        </p:spPr>
      </p:pic>
      <p:pic>
        <p:nvPicPr>
          <p:cNvPr id="13" name="Picture 12">
            <a:extLst>
              <a:ext uri="{FF2B5EF4-FFF2-40B4-BE49-F238E27FC236}">
                <a16:creationId xmlns:a16="http://schemas.microsoft.com/office/drawing/2014/main" id="{54C7BA1D-5F76-491A-AB5C-5F948F04550F}"/>
              </a:ext>
            </a:extLst>
          </p:cNvPr>
          <p:cNvPicPr>
            <a:picLocks noChangeAspect="1"/>
          </p:cNvPicPr>
          <p:nvPr/>
        </p:nvPicPr>
        <p:blipFill rotWithShape="1">
          <a:blip r:embed="rId4"/>
          <a:srcRect l="171343" t="-5741" r="-89169" b="72681"/>
          <a:stretch/>
        </p:blipFill>
        <p:spPr>
          <a:xfrm>
            <a:off x="9165265" y="2562446"/>
            <a:ext cx="1700460" cy="1116419"/>
          </a:xfrm>
          <a:prstGeom prst="rect">
            <a:avLst/>
          </a:prstGeom>
        </p:spPr>
      </p:pic>
      <p:pic>
        <p:nvPicPr>
          <p:cNvPr id="15" name="Picture 14">
            <a:extLst>
              <a:ext uri="{FF2B5EF4-FFF2-40B4-BE49-F238E27FC236}">
                <a16:creationId xmlns:a16="http://schemas.microsoft.com/office/drawing/2014/main" id="{2780D4A4-8389-1ACE-8EA7-B2D64F32C547}"/>
              </a:ext>
            </a:extLst>
          </p:cNvPr>
          <p:cNvPicPr>
            <a:picLocks noChangeAspect="1"/>
          </p:cNvPicPr>
          <p:nvPr/>
        </p:nvPicPr>
        <p:blipFill rotWithShape="1">
          <a:blip r:embed="rId4"/>
          <a:srcRect l="81283" t="28926" b="46270"/>
          <a:stretch/>
        </p:blipFill>
        <p:spPr>
          <a:xfrm>
            <a:off x="945248" y="3678865"/>
            <a:ext cx="1785520" cy="837620"/>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01BC7-7215-2B9F-BA20-A509C39BB4FD}"/>
              </a:ext>
            </a:extLst>
          </p:cNvPr>
          <p:cNvSpPr>
            <a:spLocks noGrp="1"/>
          </p:cNvSpPr>
          <p:nvPr>
            <p:ph type="title"/>
          </p:nvPr>
        </p:nvSpPr>
        <p:spPr/>
        <p:txBody>
          <a:bodyPr>
            <a:noAutofit/>
          </a:bodyPr>
          <a:lstStyle/>
          <a:p>
            <a:r>
              <a:rPr lang="en-US" sz="4000" b="1" dirty="0">
                <a:solidFill>
                  <a:schemeClr val="accent1"/>
                </a:solidFill>
                <a:latin typeface="Arial"/>
                <a:ea typeface="+mj-lt"/>
                <a:cs typeface="Arial"/>
              </a:rPr>
              <a:t>Result</a:t>
            </a:r>
            <a:endParaRPr lang="en-IN" sz="4000" dirty="0"/>
          </a:p>
        </p:txBody>
      </p:sp>
      <p:pic>
        <p:nvPicPr>
          <p:cNvPr id="5" name="Content Placeholder 4">
            <a:extLst>
              <a:ext uri="{FF2B5EF4-FFF2-40B4-BE49-F238E27FC236}">
                <a16:creationId xmlns:a16="http://schemas.microsoft.com/office/drawing/2014/main" id="{6EEFBE44-1CDF-CACF-0498-627157AAFAE0}"/>
              </a:ext>
            </a:extLst>
          </p:cNvPr>
          <p:cNvPicPr>
            <a:picLocks noGrp="1" noChangeAspect="1"/>
          </p:cNvPicPr>
          <p:nvPr>
            <p:ph idx="1"/>
          </p:nvPr>
        </p:nvPicPr>
        <p:blipFill>
          <a:blip r:embed="rId2"/>
          <a:stretch>
            <a:fillRect/>
          </a:stretch>
        </p:blipFill>
        <p:spPr>
          <a:xfrm>
            <a:off x="189728" y="1232452"/>
            <a:ext cx="6249579" cy="2710080"/>
          </a:xfrm>
        </p:spPr>
      </p:pic>
      <p:pic>
        <p:nvPicPr>
          <p:cNvPr id="7" name="Picture 6">
            <a:extLst>
              <a:ext uri="{FF2B5EF4-FFF2-40B4-BE49-F238E27FC236}">
                <a16:creationId xmlns:a16="http://schemas.microsoft.com/office/drawing/2014/main" id="{D2FD7B66-95A9-10F1-470D-DFED27F2DD1B}"/>
              </a:ext>
            </a:extLst>
          </p:cNvPr>
          <p:cNvPicPr>
            <a:picLocks noChangeAspect="1"/>
          </p:cNvPicPr>
          <p:nvPr/>
        </p:nvPicPr>
        <p:blipFill>
          <a:blip r:embed="rId3"/>
          <a:stretch>
            <a:fillRect/>
          </a:stretch>
        </p:blipFill>
        <p:spPr>
          <a:xfrm>
            <a:off x="6439307" y="1165287"/>
            <a:ext cx="5522321" cy="2710080"/>
          </a:xfrm>
          <a:prstGeom prst="rect">
            <a:avLst/>
          </a:prstGeom>
        </p:spPr>
      </p:pic>
      <p:pic>
        <p:nvPicPr>
          <p:cNvPr id="9" name="Picture 8">
            <a:extLst>
              <a:ext uri="{FF2B5EF4-FFF2-40B4-BE49-F238E27FC236}">
                <a16:creationId xmlns:a16="http://schemas.microsoft.com/office/drawing/2014/main" id="{E836FD1D-C0EB-9D9B-3F77-C94DB8768530}"/>
              </a:ext>
            </a:extLst>
          </p:cNvPr>
          <p:cNvPicPr>
            <a:picLocks noChangeAspect="1"/>
          </p:cNvPicPr>
          <p:nvPr/>
        </p:nvPicPr>
        <p:blipFill>
          <a:blip r:embed="rId4"/>
          <a:stretch>
            <a:fillRect/>
          </a:stretch>
        </p:blipFill>
        <p:spPr>
          <a:xfrm>
            <a:off x="189727" y="3942532"/>
            <a:ext cx="6249579" cy="2872614"/>
          </a:xfrm>
          <a:prstGeom prst="rect">
            <a:avLst/>
          </a:prstGeom>
        </p:spPr>
      </p:pic>
      <p:pic>
        <p:nvPicPr>
          <p:cNvPr id="11" name="Picture 10">
            <a:extLst>
              <a:ext uri="{FF2B5EF4-FFF2-40B4-BE49-F238E27FC236}">
                <a16:creationId xmlns:a16="http://schemas.microsoft.com/office/drawing/2014/main" id="{807DA504-4C9C-5FDB-E900-66DA2A81EFF6}"/>
              </a:ext>
            </a:extLst>
          </p:cNvPr>
          <p:cNvPicPr>
            <a:picLocks noChangeAspect="1"/>
          </p:cNvPicPr>
          <p:nvPr/>
        </p:nvPicPr>
        <p:blipFill>
          <a:blip r:embed="rId5"/>
          <a:stretch>
            <a:fillRect/>
          </a:stretch>
        </p:blipFill>
        <p:spPr>
          <a:xfrm>
            <a:off x="6439306" y="3942532"/>
            <a:ext cx="5665653" cy="2483695"/>
          </a:xfrm>
          <a:prstGeom prst="rect">
            <a:avLst/>
          </a:prstGeom>
        </p:spPr>
      </p:pic>
    </p:spTree>
    <p:extLst>
      <p:ext uri="{BB962C8B-B14F-4D97-AF65-F5344CB8AC3E}">
        <p14:creationId xmlns:p14="http://schemas.microsoft.com/office/powerpoint/2010/main" val="31749112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7EBAD-2911-7F14-29F3-1CFA0E3DDCBD}"/>
              </a:ext>
            </a:extLst>
          </p:cNvPr>
          <p:cNvSpPr>
            <a:spLocks noGrp="1"/>
          </p:cNvSpPr>
          <p:nvPr>
            <p:ph type="title"/>
          </p:nvPr>
        </p:nvSpPr>
        <p:spPr>
          <a:xfrm>
            <a:off x="372372" y="623457"/>
            <a:ext cx="11029616" cy="530296"/>
          </a:xfrm>
        </p:spPr>
        <p:txBody>
          <a:bodyPr>
            <a:noAutofit/>
          </a:bodyPr>
          <a:lstStyle/>
          <a:p>
            <a:r>
              <a:rPr lang="en-US" sz="4000" b="1" dirty="0">
                <a:solidFill>
                  <a:schemeClr val="accent1"/>
                </a:solidFill>
                <a:latin typeface="Arial"/>
                <a:ea typeface="+mj-lt"/>
                <a:cs typeface="Arial"/>
              </a:rPr>
              <a:t>Result</a:t>
            </a:r>
            <a:endParaRPr lang="en-IN" sz="4000" dirty="0"/>
          </a:p>
        </p:txBody>
      </p:sp>
      <p:pic>
        <p:nvPicPr>
          <p:cNvPr id="5" name="Content Placeholder 4">
            <a:extLst>
              <a:ext uri="{FF2B5EF4-FFF2-40B4-BE49-F238E27FC236}">
                <a16:creationId xmlns:a16="http://schemas.microsoft.com/office/drawing/2014/main" id="{BF4C967C-678E-B2B2-4CAD-E36B1EC96AD2}"/>
              </a:ext>
            </a:extLst>
          </p:cNvPr>
          <p:cNvPicPr>
            <a:picLocks noGrp="1" noChangeAspect="1"/>
          </p:cNvPicPr>
          <p:nvPr>
            <p:ph idx="1"/>
          </p:nvPr>
        </p:nvPicPr>
        <p:blipFill>
          <a:blip r:embed="rId2"/>
          <a:stretch>
            <a:fillRect/>
          </a:stretch>
        </p:blipFill>
        <p:spPr>
          <a:xfrm>
            <a:off x="74428" y="1232452"/>
            <a:ext cx="5514068" cy="2356583"/>
          </a:xfrm>
        </p:spPr>
      </p:pic>
      <p:pic>
        <p:nvPicPr>
          <p:cNvPr id="7" name="Picture 6">
            <a:extLst>
              <a:ext uri="{FF2B5EF4-FFF2-40B4-BE49-F238E27FC236}">
                <a16:creationId xmlns:a16="http://schemas.microsoft.com/office/drawing/2014/main" id="{1BD80610-9AEB-E3F2-4A95-299626441764}"/>
              </a:ext>
            </a:extLst>
          </p:cNvPr>
          <p:cNvPicPr>
            <a:picLocks noChangeAspect="1"/>
          </p:cNvPicPr>
          <p:nvPr/>
        </p:nvPicPr>
        <p:blipFill>
          <a:blip r:embed="rId3"/>
          <a:stretch>
            <a:fillRect/>
          </a:stretch>
        </p:blipFill>
        <p:spPr>
          <a:xfrm>
            <a:off x="5887180" y="1153753"/>
            <a:ext cx="5993304" cy="2435282"/>
          </a:xfrm>
          <a:prstGeom prst="rect">
            <a:avLst/>
          </a:prstGeom>
        </p:spPr>
      </p:pic>
      <p:pic>
        <p:nvPicPr>
          <p:cNvPr id="9" name="Picture 8">
            <a:extLst>
              <a:ext uri="{FF2B5EF4-FFF2-40B4-BE49-F238E27FC236}">
                <a16:creationId xmlns:a16="http://schemas.microsoft.com/office/drawing/2014/main" id="{CDD313F4-83A3-A718-9227-665FB88EE59D}"/>
              </a:ext>
            </a:extLst>
          </p:cNvPr>
          <p:cNvPicPr>
            <a:picLocks noChangeAspect="1"/>
          </p:cNvPicPr>
          <p:nvPr/>
        </p:nvPicPr>
        <p:blipFill>
          <a:blip r:embed="rId4"/>
          <a:stretch>
            <a:fillRect/>
          </a:stretch>
        </p:blipFill>
        <p:spPr>
          <a:xfrm>
            <a:off x="2075716" y="3720562"/>
            <a:ext cx="7207677" cy="2928723"/>
          </a:xfrm>
          <a:prstGeom prst="rect">
            <a:avLst/>
          </a:prstGeom>
        </p:spPr>
      </p:pic>
    </p:spTree>
    <p:extLst>
      <p:ext uri="{BB962C8B-B14F-4D97-AF65-F5344CB8AC3E}">
        <p14:creationId xmlns:p14="http://schemas.microsoft.com/office/powerpoint/2010/main" val="32409773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3A987-377B-3B57-B112-826AA83938C7}"/>
              </a:ext>
            </a:extLst>
          </p:cNvPr>
          <p:cNvSpPr>
            <a:spLocks noGrp="1"/>
          </p:cNvSpPr>
          <p:nvPr>
            <p:ph type="title"/>
          </p:nvPr>
        </p:nvSpPr>
        <p:spPr/>
        <p:txBody>
          <a:bodyPr>
            <a:noAutofit/>
          </a:bodyPr>
          <a:lstStyle/>
          <a:p>
            <a:r>
              <a:rPr lang="en-US" sz="4000" b="1" dirty="0">
                <a:solidFill>
                  <a:schemeClr val="accent1"/>
                </a:solidFill>
                <a:latin typeface="Arial"/>
                <a:ea typeface="+mj-lt"/>
                <a:cs typeface="Arial"/>
              </a:rPr>
              <a:t>Result</a:t>
            </a:r>
            <a:endParaRPr lang="en-IN" sz="4000" dirty="0"/>
          </a:p>
        </p:txBody>
      </p:sp>
      <p:pic>
        <p:nvPicPr>
          <p:cNvPr id="5" name="Content Placeholder 4">
            <a:extLst>
              <a:ext uri="{FF2B5EF4-FFF2-40B4-BE49-F238E27FC236}">
                <a16:creationId xmlns:a16="http://schemas.microsoft.com/office/drawing/2014/main" id="{B5BCB459-3524-63C6-9080-BFE2B1F9BB83}"/>
              </a:ext>
            </a:extLst>
          </p:cNvPr>
          <p:cNvPicPr>
            <a:picLocks noGrp="1" noChangeAspect="1"/>
          </p:cNvPicPr>
          <p:nvPr>
            <p:ph idx="1"/>
          </p:nvPr>
        </p:nvPicPr>
        <p:blipFill>
          <a:blip r:embed="rId2"/>
          <a:stretch>
            <a:fillRect/>
          </a:stretch>
        </p:blipFill>
        <p:spPr>
          <a:xfrm>
            <a:off x="16923" y="1373311"/>
            <a:ext cx="6079077" cy="2496940"/>
          </a:xfrm>
        </p:spPr>
      </p:pic>
      <p:pic>
        <p:nvPicPr>
          <p:cNvPr id="7" name="Picture 6">
            <a:extLst>
              <a:ext uri="{FF2B5EF4-FFF2-40B4-BE49-F238E27FC236}">
                <a16:creationId xmlns:a16="http://schemas.microsoft.com/office/drawing/2014/main" id="{FE0BF167-9621-6E44-88C7-4E26F9D080D7}"/>
              </a:ext>
            </a:extLst>
          </p:cNvPr>
          <p:cNvPicPr>
            <a:picLocks noChangeAspect="1"/>
          </p:cNvPicPr>
          <p:nvPr/>
        </p:nvPicPr>
        <p:blipFill>
          <a:blip r:embed="rId3"/>
          <a:stretch>
            <a:fillRect/>
          </a:stretch>
        </p:blipFill>
        <p:spPr>
          <a:xfrm>
            <a:off x="6190191" y="702156"/>
            <a:ext cx="5743693" cy="5749500"/>
          </a:xfrm>
          <a:prstGeom prst="rect">
            <a:avLst/>
          </a:prstGeom>
        </p:spPr>
      </p:pic>
      <p:pic>
        <p:nvPicPr>
          <p:cNvPr id="9" name="Picture 8">
            <a:extLst>
              <a:ext uri="{FF2B5EF4-FFF2-40B4-BE49-F238E27FC236}">
                <a16:creationId xmlns:a16="http://schemas.microsoft.com/office/drawing/2014/main" id="{A8C64307-E80C-BAE4-F739-11A8358F9835}"/>
              </a:ext>
            </a:extLst>
          </p:cNvPr>
          <p:cNvPicPr>
            <a:picLocks noChangeAspect="1"/>
          </p:cNvPicPr>
          <p:nvPr/>
        </p:nvPicPr>
        <p:blipFill>
          <a:blip r:embed="rId4"/>
          <a:stretch>
            <a:fillRect/>
          </a:stretch>
        </p:blipFill>
        <p:spPr>
          <a:xfrm>
            <a:off x="16923" y="4011110"/>
            <a:ext cx="6173268" cy="2634239"/>
          </a:xfrm>
          <a:prstGeom prst="rect">
            <a:avLst/>
          </a:prstGeom>
        </p:spPr>
      </p:pic>
    </p:spTree>
    <p:extLst>
      <p:ext uri="{BB962C8B-B14F-4D97-AF65-F5344CB8AC3E}">
        <p14:creationId xmlns:p14="http://schemas.microsoft.com/office/powerpoint/2010/main" val="3851300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581192" y="291933"/>
            <a:ext cx="11029615" cy="4673324"/>
          </a:xfrm>
        </p:spPr>
        <p:txBody>
          <a:bodyPr>
            <a:normAutofit/>
          </a:bodyPr>
          <a:lstStyle/>
          <a:p>
            <a:pPr marL="0" indent="0" algn="just">
              <a:buNone/>
            </a:pPr>
            <a:r>
              <a:rPr lang="en-US" sz="2800" b="1" dirty="0"/>
              <a:t>In conclusion,The investigation raised questions about the accuracy and transparency of Fandango’s movie ratings. It’s essential for users to be aware of these discrepancies when relying on Fandango’s ratings for movie choices</a:t>
            </a:r>
            <a:endParaRPr lang="en-IN" sz="2800" b="1" dirty="0"/>
          </a:p>
        </p:txBody>
      </p:sp>
    </p:spTree>
    <p:extLst>
      <p:ext uri="{BB962C8B-B14F-4D97-AF65-F5344CB8AC3E}">
        <p14:creationId xmlns:p14="http://schemas.microsoft.com/office/powerpoint/2010/main" val="31833151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116958" y="1087876"/>
            <a:ext cx="13535247" cy="5770124"/>
          </a:xfrm>
        </p:spPr>
        <p:txBody>
          <a:bodyPr>
            <a:normAutofit fontScale="85000" lnSpcReduction="20000"/>
          </a:bodyPr>
          <a:lstStyle/>
          <a:p>
            <a:pPr rtl="0">
              <a:buFont typeface="+mj-lt"/>
              <a:buAutoNum type="arabicPeriod"/>
            </a:pPr>
            <a:endParaRPr lang="en-US" dirty="0"/>
          </a:p>
          <a:p>
            <a:pPr marL="457200" lvl="1" indent="0" rtl="0">
              <a:buNone/>
            </a:pPr>
            <a:r>
              <a:rPr lang="en-US" sz="2100" dirty="0"/>
              <a:t>Collect and analyze more recent data (post-2016) to assess whether Fandango’s rating system has evolved.</a:t>
            </a:r>
          </a:p>
          <a:p>
            <a:pPr marL="457200" lvl="1" indent="0" rtl="0">
              <a:buNone/>
            </a:pPr>
            <a:r>
              <a:rPr lang="en-US" sz="2100" dirty="0"/>
              <a:t>Investigate whether the discrepancies identified in the past still persist or if there have been any improvements.</a:t>
            </a:r>
          </a:p>
          <a:p>
            <a:pPr marL="0" indent="0" rtl="0">
              <a:buNone/>
            </a:pPr>
            <a:r>
              <a:rPr lang="en-US" sz="2200" b="1" dirty="0">
                <a:effectLst/>
              </a:rPr>
              <a:t>User Reviews and Sentiment Analysis:</a:t>
            </a:r>
            <a:endParaRPr lang="en-US" sz="2200" b="1" dirty="0"/>
          </a:p>
          <a:p>
            <a:pPr marL="800100" lvl="1" indent="-342900"/>
            <a:r>
              <a:rPr lang="en-US" sz="2100" dirty="0"/>
              <a:t>Incorporate user reviews and sentiments from platforms like IMDb, Rotten Tomatoes, and Metacritic.</a:t>
            </a:r>
          </a:p>
          <a:p>
            <a:pPr marL="800100" lvl="1" indent="-342900"/>
            <a:r>
              <a:rPr lang="en-US" sz="2100" dirty="0"/>
              <a:t>Perform sentiment analysis to understand how users perceive movies rated by Fandango.</a:t>
            </a:r>
          </a:p>
          <a:p>
            <a:pPr marL="0" indent="0" rtl="0">
              <a:buNone/>
            </a:pPr>
            <a:r>
              <a:rPr lang="en-US" sz="2200" b="1" dirty="0">
                <a:effectLst/>
              </a:rPr>
              <a:t>Machine Learning Models:</a:t>
            </a:r>
            <a:endParaRPr lang="en-US" sz="2200" b="1" dirty="0"/>
          </a:p>
          <a:p>
            <a:pPr marL="800100" lvl="1" indent="-342900"/>
            <a:r>
              <a:rPr lang="en-US" sz="2100" dirty="0"/>
              <a:t>Build predictive models to estimate Fandango ratings based on other features (e.g., genre, cast, release date).</a:t>
            </a:r>
          </a:p>
          <a:p>
            <a:pPr marL="800100" lvl="1" indent="-342900"/>
            <a:r>
              <a:rPr lang="en-US" sz="2100" dirty="0"/>
              <a:t>Evaluate the accuracy of these models and compare them with actual Fandango ratings.</a:t>
            </a:r>
          </a:p>
          <a:p>
            <a:pPr marL="0" indent="0" algn="just" rtl="0">
              <a:buNone/>
            </a:pPr>
            <a:r>
              <a:rPr lang="en-US" sz="2200" b="1" dirty="0">
                <a:effectLst/>
              </a:rPr>
              <a:t>Transparency and Communication:</a:t>
            </a:r>
            <a:endParaRPr lang="en-US" sz="2200" b="1" dirty="0"/>
          </a:p>
          <a:p>
            <a:pPr marL="800100" lvl="1" indent="-342900"/>
            <a:r>
              <a:rPr lang="en-US" sz="2100" dirty="0"/>
              <a:t>Encourage Fandango to be more transparent about their rating methodology.</a:t>
            </a:r>
          </a:p>
          <a:p>
            <a:pPr marL="800100" lvl="1" indent="-342900"/>
            <a:r>
              <a:rPr lang="en-US" sz="2100" dirty="0"/>
              <a:t>Engage in dialogue with Fandango to address any discrepancies and improve rating practices.</a:t>
            </a:r>
          </a:p>
          <a:p>
            <a:pPr marL="0" indent="0" rtl="0">
              <a:buNone/>
            </a:pPr>
            <a:r>
              <a:rPr lang="en-US" sz="2200" b="1" dirty="0">
                <a:effectLst/>
              </a:rPr>
              <a:t>Collaboration with Industry Experts:</a:t>
            </a:r>
            <a:endParaRPr lang="en-US" sz="2200" b="1" dirty="0"/>
          </a:p>
          <a:p>
            <a:pPr marL="800100" lvl="1" indent="-342900"/>
            <a:r>
              <a:rPr lang="en-US" sz="2100" dirty="0"/>
              <a:t>Collaborate with film industry experts, statisticians, and data scientists to validate findings and propose solutions.</a:t>
            </a:r>
          </a:p>
          <a:p>
            <a:pPr marL="800100" lvl="1" indent="-342900"/>
            <a:r>
              <a:rPr lang="en-US" sz="2100" dirty="0"/>
              <a:t>Seek insights from professionals who understand the intricacies of movie ratings.</a:t>
            </a:r>
          </a:p>
          <a:p>
            <a:pPr marL="0" indent="0">
              <a:buNone/>
            </a:pPr>
            <a:endParaRPr lang="en-US" sz="2000" b="1" dirty="0"/>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365549" y="685171"/>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References</a:t>
            </a:r>
            <a:endParaRPr lang="en-US" dirty="0"/>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a:solidFill>
            <a:schemeClr val="bg1"/>
          </a:solidFill>
        </p:spPr>
        <p:txBody>
          <a:bodyPr>
            <a:normAutofit/>
          </a:bodyPr>
          <a:lstStyle/>
          <a:p>
            <a:pPr algn="just"/>
            <a:r>
              <a:rPr lang="en-IN" sz="2400" dirty="0">
                <a:hlinkClick r:id="rId2"/>
              </a:rPr>
              <a:t>https://www.Kaggle.com/datasets</a:t>
            </a:r>
            <a:endParaRPr lang="en-IN" sz="2400" dirty="0"/>
          </a:p>
          <a:p>
            <a:pPr algn="just"/>
            <a:r>
              <a:rPr lang="en-IN" sz="2400" dirty="0">
                <a:hlinkClick r:id="rId3"/>
              </a:rPr>
              <a:t>https://pandas.pydata.org/pandas-docs/stable/user guide/index.html</a:t>
            </a:r>
            <a:endParaRPr lang="en-IN" sz="2400" dirty="0"/>
          </a:p>
          <a:p>
            <a:pPr algn="just"/>
            <a:r>
              <a:rPr lang="en-IN" sz="2400" dirty="0">
                <a:hlinkClick r:id="rId4"/>
              </a:rPr>
              <a:t>https://seaborn.pydata.org/</a:t>
            </a:r>
            <a:endParaRPr lang="en-IN" sz="2400" dirty="0"/>
          </a:p>
          <a:p>
            <a:pPr algn="just"/>
            <a:r>
              <a:rPr lang="en-IN" sz="2400" dirty="0">
                <a:hlinkClick r:id="rId5"/>
              </a:rPr>
              <a:t>https://matplotlib.org/stable/contents.html</a:t>
            </a:r>
            <a:endParaRPr lang="en-IN" sz="2400" dirty="0"/>
          </a:p>
          <a:p>
            <a:pPr marL="0" indent="0" algn="just">
              <a:buNone/>
            </a:pP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38200" y="293375"/>
            <a:ext cx="10515600" cy="1325563"/>
          </a:xfrm>
        </p:spPr>
        <p:txBody>
          <a:bodyPr/>
          <a:lstStyle/>
          <a:p>
            <a:r>
              <a:rPr lang="en-US" b="1"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905848"/>
            <a:ext cx="11029616" cy="530296"/>
          </a:xfrm>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092338"/>
            <a:ext cx="11029615" cy="4673324"/>
          </a:xfrm>
        </p:spPr>
        <p:txBody>
          <a:bodyPr/>
          <a:lstStyle/>
          <a:p>
            <a:pPr rtl="0">
              <a:lnSpc>
                <a:spcPct val="150000"/>
              </a:lnSpc>
              <a:buFont typeface="Wingdings" panose="05000000000000000000" pitchFamily="2" charset="2"/>
              <a:buChar char="q"/>
            </a:pPr>
            <a:r>
              <a:rPr lang="en-US" sz="2400" b="1" dirty="0"/>
              <a:t>I</a:t>
            </a:r>
            <a:r>
              <a:rPr lang="en-US" sz="2400" b="1" dirty="0">
                <a:effectLst/>
              </a:rPr>
              <a:t>t involves investigating and analyzing the discrepancies in movie ratings on Fandango’s platform. This analysis might include comparing the ratings on Fandango with those on other platforms or examining how Fandango’s rating system may be biased or inconsistent.</a:t>
            </a:r>
          </a:p>
          <a:p>
            <a:pPr rtl="0">
              <a:lnSpc>
                <a:spcPct val="150000"/>
              </a:lnSpc>
              <a:buFont typeface="Wingdings" panose="05000000000000000000" pitchFamily="2" charset="2"/>
              <a:buChar char="q"/>
            </a:pPr>
            <a:r>
              <a:rPr lang="en-US" sz="2400" b="1" dirty="0">
                <a:effectLst/>
              </a:rPr>
              <a:t>This project aims to shed light on the accuracy and reliability of Fandango’s movie ratings, providing insights for both consumers and industry professionals.</a:t>
            </a:r>
          </a:p>
          <a:p>
            <a:pPr marL="305435" indent="-305435"/>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A2D4C8D-D53F-8164-8F65-85DF960379B0}"/>
              </a:ext>
            </a:extLst>
          </p:cNvPr>
          <p:cNvSpPr>
            <a:spLocks noGrp="1"/>
          </p:cNvSpPr>
          <p:nvPr>
            <p:ph type="title"/>
          </p:nvPr>
        </p:nvSpPr>
        <p:spPr>
          <a:xfrm>
            <a:off x="581192" y="810310"/>
            <a:ext cx="11029616" cy="530296"/>
          </a:xfrm>
        </p:spPr>
        <p:txBody>
          <a:bodyPr>
            <a:noAutofit/>
          </a:bodyPr>
          <a:lstStyle/>
          <a:p>
            <a:r>
              <a:rPr lang="en-US" sz="4000" b="1" dirty="0">
                <a:solidFill>
                  <a:schemeClr val="accent1"/>
                </a:solidFill>
                <a:latin typeface="Arial" panose="020B0604020202020204" pitchFamily="34" charset="0"/>
                <a:cs typeface="Arial" panose="020B0604020202020204" pitchFamily="34" charset="0"/>
              </a:rPr>
              <a:t>Proposed Solution</a:t>
            </a:r>
            <a:endParaRPr lang="en-IN" sz="40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88490" y="3289537"/>
            <a:ext cx="12280490" cy="1361121"/>
          </a:xfrm>
        </p:spPr>
        <p:txBody>
          <a:bodyPr vert="horz" lIns="91440" tIns="45720" rIns="91440" bIns="45720" rtlCol="0" anchor="ctr">
            <a:noAutofit/>
          </a:bodyPr>
          <a:lstStyle/>
          <a:p>
            <a:pPr marL="457200" lvl="1" indent="0" rtl="0">
              <a:buNone/>
            </a:pPr>
            <a:endParaRPr lang="en-US" sz="2000" b="1" dirty="0"/>
          </a:p>
          <a:p>
            <a:pPr marL="457200" lvl="1" indent="0" rtl="0">
              <a:buNone/>
            </a:pPr>
            <a:r>
              <a:rPr lang="en-US" sz="2000" b="1" dirty="0"/>
              <a:t>To perform this analysis, we need to collect data on movie ratings from Fandango. This can involve web scraping or accessing an existing dataset.We should gather ratings from other reliable sources (e.g., IMDb, Rotten Tomatoes) for comparison.</a:t>
            </a:r>
          </a:p>
          <a:p>
            <a:pPr marL="457200" lvl="1" indent="0" rtl="0">
              <a:buNone/>
            </a:pPr>
            <a:r>
              <a:rPr lang="en-US" sz="2200" b="1" dirty="0">
                <a:effectLst/>
                <a:latin typeface="+mj-lt"/>
              </a:rPr>
              <a:t>Data Cleaning:</a:t>
            </a:r>
            <a:endParaRPr lang="en-US" sz="2200" b="1" dirty="0">
              <a:latin typeface="+mj-lt"/>
            </a:endParaRPr>
          </a:p>
          <a:p>
            <a:pPr marL="742950" lvl="1" indent="-285750"/>
            <a:r>
              <a:rPr lang="en-US" sz="2000" b="1" dirty="0"/>
              <a:t>Once we have the data, we’ll need to clean it. This includes handling missing values, removing duplicates, and ensuring consistency.</a:t>
            </a:r>
          </a:p>
          <a:p>
            <a:pPr marL="742950" lvl="1" indent="-285750" algn="just"/>
            <a:r>
              <a:rPr lang="en-US" sz="2000" b="1" dirty="0"/>
              <a:t>We’ll focus on the Fandango ratings and compare them with other platforms.</a:t>
            </a:r>
          </a:p>
          <a:p>
            <a:pPr marL="0" indent="0" rtl="0">
              <a:buNone/>
            </a:pPr>
            <a:r>
              <a:rPr lang="en-US" sz="2000" b="1" dirty="0">
                <a:effectLst/>
              </a:rPr>
              <a:t>	</a:t>
            </a:r>
            <a:r>
              <a:rPr lang="en-US" sz="2200" b="1" dirty="0">
                <a:effectLst/>
                <a:latin typeface="+mj-lt"/>
              </a:rPr>
              <a:t>Statistical Analysis:</a:t>
            </a:r>
            <a:endParaRPr lang="en-US" sz="2200" b="1" dirty="0">
              <a:latin typeface="+mj-lt"/>
            </a:endParaRPr>
          </a:p>
          <a:p>
            <a:pPr marL="742950" lvl="1" indent="-285750"/>
            <a:r>
              <a:rPr lang="en-US" sz="2000" b="1" dirty="0"/>
              <a:t>We’ll calculate summary statistics for Fandango ratings (mean, median, etc.).</a:t>
            </a:r>
          </a:p>
          <a:p>
            <a:pPr marL="742950" lvl="1" indent="-285750"/>
            <a:r>
              <a:rPr lang="en-US" sz="2000" b="1" dirty="0"/>
              <a:t>Next, we’ll compare these statistics with ratings from other sources.</a:t>
            </a:r>
          </a:p>
          <a:p>
            <a:pPr marL="742950" lvl="1" indent="-285750"/>
            <a:r>
              <a:rPr lang="en-US" sz="2000" b="1" dirty="0"/>
              <a:t>Hypothesis testing (e.g., t-tests) can help identify significant discrepancies.</a:t>
            </a:r>
          </a:p>
          <a:p>
            <a:pPr marL="0" indent="0" rtl="0">
              <a:buNone/>
            </a:pPr>
            <a:r>
              <a:rPr lang="en-US" sz="2000" dirty="0">
                <a:effectLst/>
              </a:rPr>
              <a:t>	</a:t>
            </a:r>
            <a:endParaRPr lang="en-IN" sz="2000" b="1" dirty="0">
              <a:latin typeface="Calibri"/>
              <a:cs typeface="Calibri"/>
            </a:endParaRPr>
          </a:p>
          <a:p>
            <a:pPr marL="0" indent="0">
              <a:buNone/>
            </a:pPr>
            <a:endParaRPr lang="en-IN" sz="2000"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4F0328-96FF-3DB1-041B-88137D46D343}"/>
              </a:ext>
            </a:extLst>
          </p:cNvPr>
          <p:cNvSpPr>
            <a:spLocks noGrp="1"/>
          </p:cNvSpPr>
          <p:nvPr>
            <p:ph type="body" idx="4294967295"/>
          </p:nvPr>
        </p:nvSpPr>
        <p:spPr>
          <a:xfrm>
            <a:off x="235974" y="953730"/>
            <a:ext cx="11720051" cy="4178709"/>
          </a:xfrm>
        </p:spPr>
        <p:txBody>
          <a:bodyPr>
            <a:normAutofit/>
          </a:bodyPr>
          <a:lstStyle/>
          <a:p>
            <a:pPr marL="0" indent="0" rtl="0">
              <a:buNone/>
            </a:pPr>
            <a:r>
              <a:rPr lang="en-US" sz="2400" b="1" dirty="0">
                <a:effectLst/>
                <a:latin typeface="+mj-lt"/>
              </a:rPr>
              <a:t>Visualization:</a:t>
            </a:r>
            <a:endParaRPr lang="en-US" sz="2400" b="1" dirty="0">
              <a:latin typeface="+mj-lt"/>
            </a:endParaRPr>
          </a:p>
          <a:p>
            <a:pPr marL="742950" lvl="1" indent="-285750"/>
            <a:r>
              <a:rPr lang="en-US" sz="2300" b="1" dirty="0"/>
              <a:t>Creating visualizations (histograms, scatter plots, etc.) will enhance our understanding.</a:t>
            </a:r>
          </a:p>
          <a:p>
            <a:pPr marL="742950" lvl="1" indent="-285750"/>
            <a:r>
              <a:rPr lang="en-US" sz="2300" b="1" dirty="0"/>
              <a:t>We can visualize the distribution of ratings across platforms.</a:t>
            </a:r>
          </a:p>
          <a:p>
            <a:pPr marL="0" indent="0" rtl="0">
              <a:buNone/>
            </a:pPr>
            <a:r>
              <a:rPr lang="en-US" sz="2400" b="1" dirty="0">
                <a:effectLst/>
                <a:latin typeface="+mj-lt"/>
              </a:rPr>
              <a:t>Findings and Insights:</a:t>
            </a:r>
            <a:endParaRPr lang="en-US" sz="2400" b="1" dirty="0">
              <a:latin typeface="+mj-lt"/>
            </a:endParaRPr>
          </a:p>
          <a:p>
            <a:pPr marL="742950" lvl="1" indent="-285750"/>
            <a:r>
              <a:rPr lang="en-US" sz="2300" b="1" dirty="0"/>
              <a:t>Based on the analysis, we’ll determine if there’s a systematic discrepancy between Fandango ratings and other platforms.</a:t>
            </a:r>
          </a:p>
          <a:p>
            <a:pPr marL="742950" lvl="1" indent="-285750"/>
            <a:r>
              <a:rPr lang="en-US" sz="2300" b="1" dirty="0"/>
              <a:t>If significant differences exist, we’ll explore potential reasons (e.g., bias, marketing).</a:t>
            </a:r>
          </a:p>
          <a:p>
            <a:endParaRPr lang="en-IN" dirty="0"/>
          </a:p>
        </p:txBody>
      </p:sp>
    </p:spTree>
    <p:extLst>
      <p:ext uri="{BB962C8B-B14F-4D97-AF65-F5344CB8AC3E}">
        <p14:creationId xmlns:p14="http://schemas.microsoft.com/office/powerpoint/2010/main" val="33389399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134178" y="1297553"/>
            <a:ext cx="11923643" cy="4975655"/>
          </a:xfrm>
        </p:spPr>
        <p:txBody>
          <a:bodyPr>
            <a:normAutofit/>
          </a:bodyPr>
          <a:lstStyle/>
          <a:p>
            <a:pPr marL="0" indent="0" algn="just">
              <a:buNone/>
            </a:pPr>
            <a:r>
              <a:rPr lang="en-IN" sz="2200" dirty="0">
                <a:solidFill>
                  <a:srgbClr val="0F0F0F"/>
                </a:solidFill>
                <a:cs typeface="Times New Roman" panose="02020603050405020304" pitchFamily="18" charset="0"/>
              </a:rPr>
              <a:t>Building the proposed solution would involve a combination of data processing, feature engineering, and machine learning. Here are the system and library requirements:</a:t>
            </a:r>
          </a:p>
          <a:p>
            <a:pPr marL="0" indent="0" algn="just">
              <a:buNone/>
            </a:pPr>
            <a:r>
              <a:rPr lang="en-IN" sz="3100" dirty="0">
                <a:solidFill>
                  <a:srgbClr val="0F0F0F"/>
                </a:solidFill>
                <a:latin typeface="+mj-lt"/>
                <a:cs typeface="Times New Roman" panose="02020603050405020304" pitchFamily="18" charset="0"/>
              </a:rPr>
              <a:t>System Requirements:</a:t>
            </a:r>
          </a:p>
          <a:p>
            <a:pPr marL="0" indent="0" algn="just">
              <a:lnSpc>
                <a:spcPct val="120000"/>
              </a:lnSpc>
              <a:buNone/>
            </a:pPr>
            <a:r>
              <a:rPr lang="en-IN" sz="2600" b="1" dirty="0">
                <a:solidFill>
                  <a:srgbClr val="0F0F0F"/>
                </a:solidFill>
                <a:cs typeface="Times New Roman" panose="02020603050405020304" pitchFamily="18" charset="0"/>
              </a:rPr>
              <a:t>1. Hardware:</a:t>
            </a:r>
          </a:p>
          <a:p>
            <a:pPr lvl="1" algn="just"/>
            <a:r>
              <a:rPr lang="en-IN" sz="2000" dirty="0">
                <a:solidFill>
                  <a:srgbClr val="0F0F0F"/>
                </a:solidFill>
                <a:cs typeface="Times New Roman" panose="02020603050405020304" pitchFamily="18" charset="0"/>
              </a:rPr>
              <a:t> A computer with sufficient processing power, preferably with multiple cores or a GPU for faster       	training of machine learning models.</a:t>
            </a:r>
          </a:p>
          <a:p>
            <a:pPr lvl="1" algn="just"/>
            <a:r>
              <a:rPr lang="en-IN" sz="2000" dirty="0">
                <a:solidFill>
                  <a:srgbClr val="0F0F0F"/>
                </a:solidFill>
                <a:cs typeface="Times New Roman" panose="02020603050405020304" pitchFamily="18" charset="0"/>
              </a:rPr>
              <a:t>Adequate RAM to handle the size of the dataset and computational requirements.</a:t>
            </a:r>
          </a:p>
          <a:p>
            <a:pPr marL="0" indent="0" algn="just">
              <a:buNone/>
            </a:pPr>
            <a:r>
              <a:rPr lang="en-IN" sz="2600" b="1" dirty="0">
                <a:solidFill>
                  <a:srgbClr val="0F0F0F"/>
                </a:solidFill>
                <a:cs typeface="Times New Roman" panose="02020603050405020304" pitchFamily="18" charset="0"/>
              </a:rPr>
              <a:t>2. Software:</a:t>
            </a:r>
          </a:p>
          <a:p>
            <a:pPr lvl="1" algn="just"/>
            <a:r>
              <a:rPr lang="en-IN" sz="2000" dirty="0">
                <a:solidFill>
                  <a:srgbClr val="0F0F0F"/>
                </a:solidFill>
                <a:cs typeface="Times New Roman" panose="02020603050405020304" pitchFamily="18" charset="0"/>
              </a:rPr>
              <a:t>An operating system compatible with the required machine learning libraries(e.g.,</a:t>
            </a:r>
            <a:r>
              <a:rPr lang="en-IN" sz="2000" dirty="0" err="1">
                <a:solidFill>
                  <a:srgbClr val="0F0F0F"/>
                </a:solidFill>
                <a:cs typeface="Times New Roman" panose="02020603050405020304" pitchFamily="18" charset="0"/>
              </a:rPr>
              <a:t>Windows,Linux</a:t>
            </a:r>
            <a:r>
              <a:rPr lang="en-IN" sz="2000" dirty="0">
                <a:solidFill>
                  <a:srgbClr val="0F0F0F"/>
                </a:solidFill>
                <a:cs typeface="Times New Roman" panose="02020603050405020304" pitchFamily="18" charset="0"/>
              </a:rPr>
              <a:t>, macOS).</a:t>
            </a:r>
          </a:p>
          <a:p>
            <a:pPr marL="0" indent="0" algn="just">
              <a:buNone/>
            </a:pP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C2D99-A697-DB14-2B22-37EF8F8CFC96}"/>
              </a:ext>
            </a:extLst>
          </p:cNvPr>
          <p:cNvSpPr>
            <a:spLocks noGrp="1"/>
          </p:cNvSpPr>
          <p:nvPr>
            <p:ph type="title"/>
          </p:nvPr>
        </p:nvSpPr>
        <p:spPr/>
        <p:txBody>
          <a:bodyPr>
            <a:noAutofit/>
          </a:bodyPr>
          <a:lstStyle/>
          <a:p>
            <a:r>
              <a:rPr lang="en-IN" sz="4000" b="1" dirty="0">
                <a:solidFill>
                  <a:srgbClr val="00B0F0"/>
                </a:solidFill>
                <a:latin typeface="Arial" panose="020B0604020202020204" pitchFamily="34" charset="0"/>
                <a:cs typeface="Arial" panose="020B0604020202020204" pitchFamily="34" charset="0"/>
              </a:rPr>
              <a:t>SYSTEM  APPROACH – CONT.</a:t>
            </a:r>
          </a:p>
        </p:txBody>
      </p:sp>
      <p:sp>
        <p:nvSpPr>
          <p:cNvPr id="3" name="Content Placeholder 2">
            <a:extLst>
              <a:ext uri="{FF2B5EF4-FFF2-40B4-BE49-F238E27FC236}">
                <a16:creationId xmlns:a16="http://schemas.microsoft.com/office/drawing/2014/main" id="{DC5FA16E-094F-1DC8-F792-7A20C42A4A4C}"/>
              </a:ext>
            </a:extLst>
          </p:cNvPr>
          <p:cNvSpPr>
            <a:spLocks noGrp="1"/>
          </p:cNvSpPr>
          <p:nvPr>
            <p:ph idx="1"/>
          </p:nvPr>
        </p:nvSpPr>
        <p:spPr>
          <a:xfrm>
            <a:off x="415767" y="702156"/>
            <a:ext cx="11360465" cy="4837407"/>
          </a:xfrm>
        </p:spPr>
        <p:txBody>
          <a:bodyPr>
            <a:normAutofit/>
          </a:bodyPr>
          <a:lstStyle/>
          <a:p>
            <a:pPr marL="0" indent="0" algn="just">
              <a:buNone/>
            </a:pPr>
            <a:r>
              <a:rPr lang="en-IN" sz="2400" b="1" dirty="0">
                <a:latin typeface="+mj-lt"/>
                <a:cs typeface="Times New Roman" panose="02020603050405020304" pitchFamily="18" charset="0"/>
              </a:rPr>
              <a:t>Library Requirements:</a:t>
            </a:r>
          </a:p>
          <a:p>
            <a:pPr marL="0" indent="0" algn="just">
              <a:buNone/>
            </a:pPr>
            <a:r>
              <a:rPr lang="en-IN" sz="2200" b="1" dirty="0">
                <a:cs typeface="Times New Roman" panose="02020603050405020304" pitchFamily="18" charset="0"/>
              </a:rPr>
              <a:t>1. Data Processing and Analysis:</a:t>
            </a:r>
          </a:p>
          <a:p>
            <a:pPr lvl="1" algn="just"/>
            <a:r>
              <a:rPr lang="en-IN" sz="1900" dirty="0">
                <a:cs typeface="Times New Roman" panose="02020603050405020304" pitchFamily="18" charset="0"/>
              </a:rPr>
              <a:t>Pandas: For manipulation and analysis.</a:t>
            </a:r>
          </a:p>
          <a:p>
            <a:pPr lvl="1" algn="just"/>
            <a:r>
              <a:rPr lang="en-IN" sz="1900" dirty="0">
                <a:cs typeface="Times New Roman" panose="02020603050405020304" pitchFamily="18" charset="0"/>
              </a:rPr>
              <a:t>NumPy: For numerical operations on data.</a:t>
            </a:r>
          </a:p>
          <a:p>
            <a:pPr marL="0" indent="0" algn="just">
              <a:buNone/>
            </a:pPr>
            <a:r>
              <a:rPr lang="en-IN" sz="2200" b="1" dirty="0">
                <a:cs typeface="Times New Roman" panose="02020603050405020304" pitchFamily="18" charset="0"/>
              </a:rPr>
              <a:t>2. Data Visualisation:</a:t>
            </a:r>
          </a:p>
          <a:p>
            <a:pPr lvl="1" algn="just"/>
            <a:r>
              <a:rPr lang="en-IN" sz="1900" dirty="0">
                <a:cs typeface="Times New Roman" panose="02020603050405020304" pitchFamily="18" charset="0"/>
              </a:rPr>
              <a:t>Matplotlib and Seaborn: For creating visualisations to understand data patterns.</a:t>
            </a:r>
          </a:p>
          <a:p>
            <a:pPr marL="0" indent="0" algn="just">
              <a:buNone/>
            </a:pPr>
            <a:r>
              <a:rPr lang="en-IN" dirty="0"/>
              <a:t>     </a:t>
            </a:r>
          </a:p>
        </p:txBody>
      </p:sp>
    </p:spTree>
    <p:extLst>
      <p:ext uri="{BB962C8B-B14F-4D97-AF65-F5344CB8AC3E}">
        <p14:creationId xmlns:p14="http://schemas.microsoft.com/office/powerpoint/2010/main" val="14663364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491612" y="-336755"/>
            <a:ext cx="11208775" cy="7828936"/>
          </a:xfrm>
        </p:spPr>
        <p:txBody>
          <a:bodyPr>
            <a:normAutofit/>
          </a:bodyPr>
          <a:lstStyle/>
          <a:p>
            <a:pPr marL="0" indent="0" algn="ctr">
              <a:lnSpc>
                <a:spcPct val="100000"/>
              </a:lnSpc>
              <a:buNone/>
            </a:pPr>
            <a:r>
              <a:rPr lang="en-US" sz="2800" u="sng" dirty="0">
                <a:latin typeface="+mj-lt"/>
              </a:rPr>
              <a:t>Algorithm Selection</a:t>
            </a:r>
          </a:p>
          <a:p>
            <a:pPr algn="just">
              <a:lnSpc>
                <a:spcPct val="100000"/>
              </a:lnSpc>
            </a:pPr>
            <a:r>
              <a:rPr lang="en-US" sz="2200" b="1" dirty="0"/>
              <a:t>Linear Regression</a:t>
            </a:r>
            <a:r>
              <a:rPr lang="en-US" sz="2200" dirty="0"/>
              <a:t>: Predict Fandango ratings based on ratings from other platforms and features. </a:t>
            </a:r>
          </a:p>
          <a:p>
            <a:pPr algn="just">
              <a:lnSpc>
                <a:spcPct val="100000"/>
              </a:lnSpc>
            </a:pPr>
            <a:r>
              <a:rPr lang="en-US" sz="2200" b="1" dirty="0"/>
              <a:t>Random Forest Regression</a:t>
            </a:r>
            <a:r>
              <a:rPr lang="en-US" sz="2200" dirty="0"/>
              <a:t>: Handle non-linearity and complex interactions between features.</a:t>
            </a:r>
          </a:p>
          <a:p>
            <a:pPr algn="just">
              <a:lnSpc>
                <a:spcPct val="100000"/>
              </a:lnSpc>
            </a:pPr>
            <a:r>
              <a:rPr lang="en-US" sz="2200" b="1" dirty="0"/>
              <a:t>Gradient Boosting Regression</a:t>
            </a:r>
            <a:r>
              <a:rPr lang="en-US" sz="2200" dirty="0"/>
              <a:t>: Improve predictive accuracy by sequentially fitting models to the residuals of the previous model.</a:t>
            </a:r>
          </a:p>
          <a:p>
            <a:pPr algn="just">
              <a:lnSpc>
                <a:spcPct val="100000"/>
              </a:lnSpc>
            </a:pPr>
            <a:r>
              <a:rPr lang="en-US" sz="2200" b="1" dirty="0"/>
              <a:t>Neural Networks</a:t>
            </a:r>
            <a:r>
              <a:rPr lang="en-US" sz="2200" dirty="0"/>
              <a:t>: Capture intricate patterns in the data and relationships between features.</a:t>
            </a:r>
          </a:p>
          <a:p>
            <a:pPr algn="just">
              <a:lnSpc>
                <a:spcPct val="100000"/>
              </a:lnSpc>
            </a:pPr>
            <a:r>
              <a:rPr lang="en-US" sz="2200" b="1" dirty="0"/>
              <a:t>Bias-Variance Tradeoff</a:t>
            </a:r>
            <a:r>
              <a:rPr lang="en-US" sz="2200" dirty="0"/>
              <a:t>: Evaluate each algorithm's performance using techniques like cross-validation to balance bias and variance.</a:t>
            </a:r>
            <a:endParaRPr lang="en-IN" sz="2200" dirty="0"/>
          </a:p>
        </p:txBody>
      </p:sp>
    </p:spTree>
    <p:extLst>
      <p:ext uri="{BB962C8B-B14F-4D97-AF65-F5344CB8AC3E}">
        <p14:creationId xmlns:p14="http://schemas.microsoft.com/office/powerpoint/2010/main" val="41545087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1E4869-FDAF-3DF3-3068-14E79D38634E}"/>
              </a:ext>
            </a:extLst>
          </p:cNvPr>
          <p:cNvSpPr>
            <a:spLocks noGrp="1"/>
          </p:cNvSpPr>
          <p:nvPr>
            <p:ph type="title"/>
          </p:nvPr>
        </p:nvSpPr>
        <p:spPr>
          <a:xfrm>
            <a:off x="502534" y="682491"/>
            <a:ext cx="11029616" cy="530296"/>
          </a:xfrm>
        </p:spPr>
        <p:txBody>
          <a:bodyPr>
            <a:noAutofit/>
          </a:bodyPr>
          <a:lstStyle/>
          <a:p>
            <a:r>
              <a:rPr lang="en-US" sz="3600" b="1" dirty="0">
                <a:solidFill>
                  <a:schemeClr val="accent1"/>
                </a:solidFill>
                <a:latin typeface="Arial"/>
                <a:ea typeface="+mj-lt"/>
                <a:cs typeface="Arial"/>
              </a:rPr>
              <a:t>Algorithm &amp; Deployment</a:t>
            </a:r>
            <a:endParaRPr lang="en-IN" sz="3600" dirty="0"/>
          </a:p>
        </p:txBody>
      </p:sp>
      <p:sp>
        <p:nvSpPr>
          <p:cNvPr id="3" name="Content Placeholder 2">
            <a:extLst>
              <a:ext uri="{FF2B5EF4-FFF2-40B4-BE49-F238E27FC236}">
                <a16:creationId xmlns:a16="http://schemas.microsoft.com/office/drawing/2014/main" id="{2202B468-9A65-3129-7466-B31ABB93F70F}"/>
              </a:ext>
            </a:extLst>
          </p:cNvPr>
          <p:cNvSpPr>
            <a:spLocks noGrp="1"/>
          </p:cNvSpPr>
          <p:nvPr>
            <p:ph idx="1"/>
          </p:nvPr>
        </p:nvSpPr>
        <p:spPr>
          <a:xfrm>
            <a:off x="413929" y="1127053"/>
            <a:ext cx="11778071" cy="5284380"/>
          </a:xfrm>
        </p:spPr>
        <p:txBody>
          <a:bodyPr>
            <a:normAutofit fontScale="25000" lnSpcReduction="20000"/>
          </a:bodyPr>
          <a:lstStyle/>
          <a:p>
            <a:pPr marL="0" indent="0" algn="ctr">
              <a:lnSpc>
                <a:spcPct val="100000"/>
              </a:lnSpc>
              <a:buNone/>
            </a:pPr>
            <a:r>
              <a:rPr lang="en-IN" sz="9600" u="sng" dirty="0">
                <a:latin typeface="+mj-lt"/>
              </a:rPr>
              <a:t>DATA INPUT</a:t>
            </a:r>
          </a:p>
          <a:p>
            <a:pPr marL="0" indent="0" algn="just">
              <a:lnSpc>
                <a:spcPct val="100000"/>
              </a:lnSpc>
              <a:buNone/>
            </a:pPr>
            <a:r>
              <a:rPr lang="en-US" sz="8000" dirty="0">
                <a:latin typeface="+mj-lt"/>
              </a:rPr>
              <a:t>Movie Ratings Data:</a:t>
            </a:r>
          </a:p>
          <a:p>
            <a:pPr algn="just">
              <a:lnSpc>
                <a:spcPct val="100000"/>
              </a:lnSpc>
            </a:pPr>
            <a:r>
              <a:rPr lang="en-US" sz="7600" dirty="0"/>
              <a:t>Fandango ratings: Ratings provided by Fandango for various movies.</a:t>
            </a:r>
          </a:p>
          <a:p>
            <a:pPr marL="324000" indent="-288000" algn="just">
              <a:lnSpc>
                <a:spcPct val="120000"/>
              </a:lnSpc>
            </a:pPr>
            <a:r>
              <a:rPr lang="en-US" sz="7600" dirty="0"/>
              <a:t>Ratings from other platforms: Ratings from reliable sources like IMDb, Rotten Tomatoes, Metacritic, etc.</a:t>
            </a:r>
          </a:p>
          <a:p>
            <a:pPr marL="36000" indent="0" algn="just">
              <a:lnSpc>
                <a:spcPct val="120000"/>
              </a:lnSpc>
              <a:buNone/>
            </a:pPr>
            <a:r>
              <a:rPr lang="en-US" sz="8000" dirty="0">
                <a:latin typeface="+mj-lt"/>
              </a:rPr>
              <a:t>Movie Metadata :</a:t>
            </a:r>
          </a:p>
          <a:p>
            <a:pPr algn="just">
              <a:lnSpc>
                <a:spcPct val="120000"/>
              </a:lnSpc>
              <a:buFont typeface="Wingdings" panose="05000000000000000000" pitchFamily="2" charset="2"/>
              <a:buChar char="§"/>
            </a:pPr>
            <a:r>
              <a:rPr lang="en-US" sz="7600" dirty="0"/>
              <a:t>Movie title </a:t>
            </a:r>
          </a:p>
          <a:p>
            <a:pPr algn="just">
              <a:lnSpc>
                <a:spcPct val="100000"/>
              </a:lnSpc>
              <a:buFont typeface="Wingdings" panose="05000000000000000000" pitchFamily="2" charset="2"/>
              <a:buChar char="§"/>
            </a:pPr>
            <a:r>
              <a:rPr lang="en-US" sz="7600" dirty="0"/>
              <a:t>Release date</a:t>
            </a:r>
          </a:p>
          <a:p>
            <a:pPr algn="just">
              <a:lnSpc>
                <a:spcPct val="100000"/>
              </a:lnSpc>
              <a:buFont typeface="Wingdings" panose="05000000000000000000" pitchFamily="2" charset="2"/>
              <a:buChar char="§"/>
            </a:pPr>
            <a:r>
              <a:rPr lang="en-US" sz="7600" dirty="0"/>
              <a:t>Genre</a:t>
            </a:r>
          </a:p>
          <a:p>
            <a:pPr algn="just">
              <a:lnSpc>
                <a:spcPct val="100000"/>
              </a:lnSpc>
              <a:buFont typeface="Wingdings" panose="05000000000000000000" pitchFamily="2" charset="2"/>
              <a:buChar char="§"/>
            </a:pPr>
            <a:r>
              <a:rPr lang="en-US" sz="7600" dirty="0"/>
              <a:t>Cast and crew information</a:t>
            </a:r>
          </a:p>
          <a:p>
            <a:pPr marL="0" indent="0" algn="just">
              <a:lnSpc>
                <a:spcPct val="100000"/>
              </a:lnSpc>
              <a:buNone/>
            </a:pPr>
            <a:r>
              <a:rPr lang="en-US" sz="8000" dirty="0">
                <a:latin typeface="+mj-lt"/>
              </a:rPr>
              <a:t>Data Cleaning and Preprocessing :</a:t>
            </a:r>
          </a:p>
          <a:p>
            <a:pPr algn="just">
              <a:lnSpc>
                <a:spcPct val="100000"/>
              </a:lnSpc>
            </a:pPr>
            <a:r>
              <a:rPr lang="en-US" sz="7600" dirty="0"/>
              <a:t>Handle missing values</a:t>
            </a:r>
          </a:p>
          <a:p>
            <a:pPr algn="just">
              <a:lnSpc>
                <a:spcPct val="100000"/>
              </a:lnSpc>
            </a:pPr>
            <a:r>
              <a:rPr lang="en-US" sz="7600" dirty="0"/>
              <a:t>Convert categorical variables into numerical representations (e.g., one-hot encoding)</a:t>
            </a:r>
          </a:p>
          <a:p>
            <a:pPr marL="0" indent="0" algn="just">
              <a:lnSpc>
                <a:spcPct val="100000"/>
              </a:lnSpc>
              <a:buNone/>
            </a:pPr>
            <a:endParaRPr lang="en-US" sz="7200" dirty="0"/>
          </a:p>
        </p:txBody>
      </p:sp>
    </p:spTree>
    <p:extLst>
      <p:ext uri="{BB962C8B-B14F-4D97-AF65-F5344CB8AC3E}">
        <p14:creationId xmlns:p14="http://schemas.microsoft.com/office/powerpoint/2010/main" val="2108107560"/>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s>
</ds:datastoreItem>
</file>

<file path=docProps/app.xml><?xml version="1.0" encoding="utf-8"?>
<Properties xmlns="http://schemas.openxmlformats.org/officeDocument/2006/extended-properties" xmlns:vt="http://schemas.openxmlformats.org/officeDocument/2006/docPropsVTypes">
  <Template>Future forward</Template>
  <TotalTime>263</TotalTime>
  <Words>1087</Words>
  <Application>Microsoft Office PowerPoint</Application>
  <PresentationFormat>Widescreen</PresentationFormat>
  <Paragraphs>121</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DividendVTI</vt:lpstr>
      <vt:lpstr>Fandango Movie Rating Discrepancy Analysis using Python</vt:lpstr>
      <vt:lpstr>OUTLINE</vt:lpstr>
      <vt:lpstr>Problem Statement</vt:lpstr>
      <vt:lpstr>Proposed Solution</vt:lpstr>
      <vt:lpstr>PowerPoint Presentation</vt:lpstr>
      <vt:lpstr>System  Approach</vt:lpstr>
      <vt:lpstr>SYSTEM  APPROACH – CONT.</vt:lpstr>
      <vt:lpstr>Algorithm &amp; Deployment</vt:lpstr>
      <vt:lpstr>Algorithm &amp; Deployment</vt:lpstr>
      <vt:lpstr>Algorithm &amp; Deployment</vt:lpstr>
      <vt:lpstr>Algorithm &amp; Deployment</vt:lpstr>
      <vt:lpstr>Result</vt:lpstr>
      <vt:lpstr>Result</vt:lpstr>
      <vt:lpstr>Result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Ebiyout Jerri</cp:lastModifiedBy>
  <cp:revision>35</cp:revision>
  <dcterms:created xsi:type="dcterms:W3CDTF">2021-05-26T16:50:10Z</dcterms:created>
  <dcterms:modified xsi:type="dcterms:W3CDTF">2024-04-01T13:13:48Z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