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63a777a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63a777a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de87eef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de87eef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de87eef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de87eef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de87eef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de87eef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e87eef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de87eef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de87eefb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de87eefb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de87eef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de87eef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de87eef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de87eef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de87eef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de87eef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c971d4a90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c971d4a90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c971d4a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c971d4a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e87eefb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de87eefb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e87eefb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de87eef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c971d4a90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c971d4a90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de87eefb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de87eef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e87eefb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de87eefb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de87eef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de87eef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63a777ac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63a777ac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e87eef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e87eef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e87eef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e87eef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e87eef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e87eef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b63a777a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b63a777a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e87eef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e87eef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de87eef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de87eef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8075" y="448250"/>
            <a:ext cx="5586300" cy="209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PREDICT </a:t>
            </a:r>
            <a:r>
              <a:rPr b="1" lang="en" sz="3000"/>
              <a:t>CUSTOMER</a:t>
            </a:r>
            <a:r>
              <a:rPr b="1" lang="en" sz="3000"/>
              <a:t> CHURN FOR A TELECOM USING PYTHON &amp; MACHINE LEARNING </a:t>
            </a:r>
            <a:endParaRPr b="1" sz="3000"/>
          </a:p>
        </p:txBody>
      </p:sp>
      <p:sp>
        <p:nvSpPr>
          <p:cNvPr id="135" name="Google Shape;135;p13"/>
          <p:cNvSpPr txBox="1"/>
          <p:nvPr>
            <p:ph idx="1" type="subTitle"/>
          </p:nvPr>
        </p:nvSpPr>
        <p:spPr>
          <a:xfrm>
            <a:off x="5083950" y="3667750"/>
            <a:ext cx="3470700" cy="1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3 -</a:t>
            </a:r>
            <a:endParaRPr b="1"/>
          </a:p>
          <a:p>
            <a:pPr indent="0" lvl="0" marL="0" rtl="0" algn="l">
              <a:spcBef>
                <a:spcPts val="0"/>
              </a:spcBef>
              <a:spcAft>
                <a:spcPts val="0"/>
              </a:spcAft>
              <a:buNone/>
            </a:pPr>
            <a:r>
              <a:rPr b="1" lang="en"/>
              <a:t>08. JASLEEN KAUR </a:t>
            </a:r>
            <a:endParaRPr b="1"/>
          </a:p>
          <a:p>
            <a:pPr indent="0" lvl="0" marL="0" rtl="0" algn="l">
              <a:spcBef>
                <a:spcPts val="0"/>
              </a:spcBef>
              <a:spcAft>
                <a:spcPts val="0"/>
              </a:spcAft>
              <a:buNone/>
            </a:pPr>
            <a:r>
              <a:rPr b="1" lang="en"/>
              <a:t>13. KUNAL NIMJE </a:t>
            </a:r>
            <a:endParaRPr b="1"/>
          </a:p>
          <a:p>
            <a:pPr indent="0" lvl="0" marL="0" rtl="0" algn="l">
              <a:spcBef>
                <a:spcPts val="0"/>
              </a:spcBef>
              <a:spcAft>
                <a:spcPts val="0"/>
              </a:spcAft>
              <a:buNone/>
            </a:pPr>
            <a:r>
              <a:rPr b="1" lang="en"/>
              <a:t>34. VAISHALI CHAUHAN </a:t>
            </a:r>
            <a:endParaRPr b="1"/>
          </a:p>
          <a:p>
            <a:pPr indent="0" lvl="0" marL="0" rtl="0" algn="l">
              <a:spcBef>
                <a:spcPts val="0"/>
              </a:spcBef>
              <a:spcAft>
                <a:spcPts val="0"/>
              </a:spcAft>
              <a:buNone/>
            </a:pPr>
            <a:r>
              <a:rPr b="1" lang="en"/>
              <a:t>51. NISHTHA GUPTA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ANALYZED DATA </a:t>
            </a:r>
            <a:endParaRPr b="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VISUALISATION OF TOTAL DISTRIBUTION OF CUSTOMER CHURN COUNT</a:t>
            </a:r>
            <a:endParaRPr sz="2500">
              <a:latin typeface="Lato"/>
              <a:ea typeface="Lato"/>
              <a:cs typeface="Lato"/>
              <a:sym typeface="Lato"/>
            </a:endParaRPr>
          </a:p>
        </p:txBody>
      </p:sp>
      <p:sp>
        <p:nvSpPr>
          <p:cNvPr id="193" name="Google Shape;193;p23"/>
          <p:cNvSpPr txBox="1"/>
          <p:nvPr/>
        </p:nvSpPr>
        <p:spPr>
          <a:xfrm>
            <a:off x="1625300" y="1307850"/>
            <a:ext cx="65409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order to check how churn count is distributed and what % of customers are churning and retained, we visualised the relationship using matplotlib </a:t>
            </a:r>
            <a:endParaRPr sz="1200">
              <a:solidFill>
                <a:schemeClr val="lt1"/>
              </a:solidFill>
              <a:latin typeface="Lato"/>
              <a:ea typeface="Lato"/>
              <a:cs typeface="Lato"/>
              <a:sym typeface="Lato"/>
            </a:endParaRPr>
          </a:p>
        </p:txBody>
      </p:sp>
      <p:pic>
        <p:nvPicPr>
          <p:cNvPr id="194" name="Google Shape;194;p23"/>
          <p:cNvPicPr preferRelativeResize="0"/>
          <p:nvPr/>
        </p:nvPicPr>
        <p:blipFill rotWithShape="1">
          <a:blip r:embed="rId3">
            <a:alphaModFix/>
          </a:blip>
          <a:srcRect b="53799" l="2190" r="0" t="0"/>
          <a:stretch/>
        </p:blipFill>
        <p:spPr>
          <a:xfrm>
            <a:off x="446500" y="2378850"/>
            <a:ext cx="4342600" cy="2378499"/>
          </a:xfrm>
          <a:prstGeom prst="rect">
            <a:avLst/>
          </a:prstGeom>
          <a:noFill/>
          <a:ln>
            <a:noFill/>
          </a:ln>
        </p:spPr>
      </p:pic>
      <p:pic>
        <p:nvPicPr>
          <p:cNvPr id="195" name="Google Shape;195;p23"/>
          <p:cNvPicPr preferRelativeResize="0"/>
          <p:nvPr/>
        </p:nvPicPr>
        <p:blipFill rotWithShape="1">
          <a:blip r:embed="rId3">
            <a:alphaModFix/>
          </a:blip>
          <a:srcRect b="0" l="0" r="30405" t="45625"/>
          <a:stretch/>
        </p:blipFill>
        <p:spPr>
          <a:xfrm>
            <a:off x="5169400" y="2378850"/>
            <a:ext cx="3271499" cy="2378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VISUALISATION OF TOTAL DISTRIBUTION OF CUSTOMER CHURN COUNT</a:t>
            </a:r>
            <a:endParaRPr>
              <a:latin typeface="Lato"/>
              <a:ea typeface="Lato"/>
              <a:cs typeface="Lato"/>
              <a:sym typeface="Lato"/>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t>INSIGHTS DERIVED </a:t>
            </a:r>
            <a:endParaRPr b="1" sz="1400" u="sng"/>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About 5,174 customers were retained (did not churn) and 1,869 customers churned.</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So, about 73.46% of the customers stayed or were retained and about 26.54% of the customers churned. This is important information for when I try to evaluate my model to predict customer churn, because it means that just by always guessing a random customer to have been retained from the data set, we have a 73.46% chance of guessing correctly.</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So, we want the model’s accuracy to classify/predict if a customer will churn to be higher than that percentage.</a:t>
            </a:r>
            <a:endParaRPr sz="1400"/>
          </a:p>
          <a:p>
            <a:pPr indent="0" lvl="0" marL="0" rtl="0" algn="l">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CUSTOMER GENDER AND CUSTOMER CHURN </a:t>
            </a:r>
            <a:endParaRPr sz="2500">
              <a:latin typeface="Lato"/>
              <a:ea typeface="Lato"/>
              <a:cs typeface="Lato"/>
              <a:sym typeface="Lato"/>
            </a:endParaRPr>
          </a:p>
        </p:txBody>
      </p:sp>
      <p:pic>
        <p:nvPicPr>
          <p:cNvPr id="207" name="Google Shape;207;p25"/>
          <p:cNvPicPr preferRelativeResize="0"/>
          <p:nvPr/>
        </p:nvPicPr>
        <p:blipFill>
          <a:blip r:embed="rId3">
            <a:alphaModFix/>
          </a:blip>
          <a:stretch>
            <a:fillRect/>
          </a:stretch>
        </p:blipFill>
        <p:spPr>
          <a:xfrm>
            <a:off x="1047750" y="1383201"/>
            <a:ext cx="5311706" cy="3583699"/>
          </a:xfrm>
          <a:prstGeom prst="rect">
            <a:avLst/>
          </a:prstGeom>
          <a:noFill/>
          <a:ln>
            <a:noFill/>
          </a:ln>
        </p:spPr>
      </p:pic>
      <p:sp>
        <p:nvSpPr>
          <p:cNvPr id="208" name="Google Shape;208;p25"/>
          <p:cNvSpPr txBox="1"/>
          <p:nvPr/>
        </p:nvSpPr>
        <p:spPr>
          <a:xfrm>
            <a:off x="6521225" y="1912700"/>
            <a:ext cx="2457600" cy="151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Lato"/>
                <a:ea typeface="Lato"/>
                <a:cs typeface="Lato"/>
                <a:sym typeface="Lato"/>
              </a:rPr>
              <a:t>In order to check whether gender has a role in customer churn, we visualised the relationship using matplotlib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CUSTOMER GENDER AND CUSTOMER CHURN </a:t>
            </a:r>
            <a:endParaRPr b="1" sz="2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t>INSIGHTS DERIVED</a:t>
            </a:r>
            <a:endParaRPr b="1" sz="1400" u="sng"/>
          </a:p>
          <a:p>
            <a:pPr indent="0" lvl="0" marL="0" rtl="0" algn="l">
              <a:lnSpc>
                <a:spcPct val="100000"/>
              </a:lnSpc>
              <a:spcBef>
                <a:spcPts val="0"/>
              </a:spcBef>
              <a:spcAft>
                <a:spcPts val="0"/>
              </a:spcAft>
              <a:buNone/>
            </a:pPr>
            <a:r>
              <a:t/>
            </a:r>
            <a:endParaRPr b="1" sz="1400"/>
          </a:p>
          <a:p>
            <a:pPr indent="-317500" lvl="0" marL="457200" rtl="0" algn="l">
              <a:lnSpc>
                <a:spcPct val="100000"/>
              </a:lnSpc>
              <a:spcBef>
                <a:spcPts val="0"/>
              </a:spcBef>
              <a:spcAft>
                <a:spcPts val="0"/>
              </a:spcAft>
              <a:buSzPts val="1400"/>
              <a:buChar char="●"/>
            </a:pPr>
            <a:r>
              <a:rPr lang="en" sz="1400"/>
              <a:t>By visualizing the churn count categorised by gender, it was found that the churn rate is high in case of men with a churn rate of approx 40% .</a:t>
            </a:r>
            <a:endParaRPr sz="1400"/>
          </a:p>
          <a:p>
            <a:pPr indent="-317500" lvl="0" marL="457200" rtl="0" algn="l">
              <a:lnSpc>
                <a:spcPct val="100000"/>
              </a:lnSpc>
              <a:spcBef>
                <a:spcPts val="0"/>
              </a:spcBef>
              <a:spcAft>
                <a:spcPts val="0"/>
              </a:spcAft>
              <a:buSzPts val="1400"/>
              <a:buChar char="●"/>
            </a:pPr>
            <a:r>
              <a:rPr lang="en" sz="1400"/>
              <a:t>Females are more likely to stick to the company with a churn rate of 20% (approx)</a:t>
            </a:r>
            <a:endParaRPr sz="1400"/>
          </a:p>
          <a:p>
            <a:pPr indent="-317500" lvl="0" marL="457200" rtl="0" algn="l">
              <a:lnSpc>
                <a:spcPct val="100000"/>
              </a:lnSpc>
              <a:spcBef>
                <a:spcPts val="0"/>
              </a:spcBef>
              <a:spcAft>
                <a:spcPts val="0"/>
              </a:spcAft>
              <a:buSzPts val="1400"/>
              <a:buChar char="●"/>
            </a:pPr>
            <a:r>
              <a:rPr lang="en" sz="1400" u="sng"/>
              <a:t>SUGGESTION: </a:t>
            </a:r>
            <a:r>
              <a:rPr lang="en" sz="1400"/>
              <a:t>Focus on strengthening customer experience and marketing strategies catering to needs of the male audience </a:t>
            </a:r>
            <a:endParaRPr sz="1400"/>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a:blip r:embed="rId3">
            <a:alphaModFix/>
          </a:blip>
          <a:stretch>
            <a:fillRect/>
          </a:stretch>
        </p:blipFill>
        <p:spPr>
          <a:xfrm>
            <a:off x="505425" y="1644000"/>
            <a:ext cx="6202675" cy="3153500"/>
          </a:xfrm>
          <a:prstGeom prst="rect">
            <a:avLst/>
          </a:prstGeom>
          <a:noFill/>
          <a:ln>
            <a:noFill/>
          </a:ln>
        </p:spPr>
      </p:pic>
      <p:sp>
        <p:nvSpPr>
          <p:cNvPr id="220" name="Google Shape;220;p27"/>
          <p:cNvSpPr txBox="1"/>
          <p:nvPr/>
        </p:nvSpPr>
        <p:spPr>
          <a:xfrm>
            <a:off x="6800700" y="1644000"/>
            <a:ext cx="243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In order to check which categories are facing maximum customer churn, we visualised the relationship using matplotlib </a:t>
            </a:r>
            <a:endParaRPr>
              <a:solidFill>
                <a:schemeClr val="lt1"/>
              </a:solidFill>
              <a:latin typeface="Lato"/>
              <a:ea typeface="Lato"/>
              <a:cs typeface="Lato"/>
              <a:sym typeface="Lato"/>
            </a:endParaRPr>
          </a:p>
        </p:txBody>
      </p:sp>
      <p:sp>
        <p:nvSpPr>
          <p:cNvPr id="221" name="Google Shape;221;p27"/>
          <p:cNvSpPr txBox="1"/>
          <p:nvPr>
            <p:ph type="title"/>
          </p:nvPr>
        </p:nvSpPr>
        <p:spPr>
          <a:xfrm>
            <a:off x="726000" y="393750"/>
            <a:ext cx="78465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INTERNET SERVICE CATEGORY AND CUSTOMER CHURN </a:t>
            </a:r>
            <a:endParaRPr sz="25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941500" y="393750"/>
            <a:ext cx="76311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INTERNET SERVICE CATEGORY AND CUSTOMER CHURN </a:t>
            </a:r>
            <a:endParaRPr sz="2500">
              <a:latin typeface="Lato"/>
              <a:ea typeface="Lato"/>
              <a:cs typeface="Lato"/>
              <a:sym typeface="Lato"/>
            </a:endParaRPr>
          </a:p>
        </p:txBody>
      </p:sp>
      <p:sp>
        <p:nvSpPr>
          <p:cNvPr id="227" name="Google Shape;227;p28"/>
          <p:cNvSpPr txBox="1"/>
          <p:nvPr>
            <p:ph idx="1" type="body"/>
          </p:nvPr>
        </p:nvSpPr>
        <p:spPr>
          <a:xfrm>
            <a:off x="1297500" y="1705325"/>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u="sng"/>
              <a:t>INSIGHTS DERIVED </a:t>
            </a:r>
            <a:endParaRPr b="1" sz="1400" u="sng"/>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Char char="●"/>
            </a:pPr>
            <a:r>
              <a:rPr lang="en" sz="1400"/>
              <a:t>The chart above is interesting, because it helps us to discriminate retained and churned customers, it shows that most customers that churned had the Fiber optic internet service, and the most customers that were retained had DSL internet service. </a:t>
            </a:r>
            <a:endParaRPr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Font typeface="Montserrat"/>
              <a:buChar char="●"/>
            </a:pPr>
            <a:r>
              <a:rPr b="1" lang="en" sz="1400"/>
              <a:t>Suggestion: </a:t>
            </a:r>
            <a:r>
              <a:rPr lang="en" sz="1400"/>
              <a:t>Maybe the company should only provide DSL as the internet service or stop providing Fiber optics for it’s internet service.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88325" y="127375"/>
            <a:ext cx="7038900" cy="129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MONTHLY CHARGES, TENURE AND CUSTOMER CHURN </a:t>
            </a:r>
            <a:endParaRPr sz="2500">
              <a:latin typeface="Lato"/>
              <a:ea typeface="Lato"/>
              <a:cs typeface="Lato"/>
              <a:sym typeface="Lato"/>
            </a:endParaRPr>
          </a:p>
        </p:txBody>
      </p:sp>
      <p:pic>
        <p:nvPicPr>
          <p:cNvPr id="233" name="Google Shape;233;p29"/>
          <p:cNvPicPr preferRelativeResize="0"/>
          <p:nvPr/>
        </p:nvPicPr>
        <p:blipFill>
          <a:blip r:embed="rId3">
            <a:alphaModFix/>
          </a:blip>
          <a:stretch>
            <a:fillRect/>
          </a:stretch>
        </p:blipFill>
        <p:spPr>
          <a:xfrm>
            <a:off x="229425" y="1587200"/>
            <a:ext cx="6975450" cy="3326625"/>
          </a:xfrm>
          <a:prstGeom prst="rect">
            <a:avLst/>
          </a:prstGeom>
          <a:noFill/>
          <a:ln>
            <a:noFill/>
          </a:ln>
        </p:spPr>
      </p:pic>
      <p:sp>
        <p:nvSpPr>
          <p:cNvPr id="234" name="Google Shape;234;p29"/>
          <p:cNvSpPr txBox="1"/>
          <p:nvPr/>
        </p:nvSpPr>
        <p:spPr>
          <a:xfrm>
            <a:off x="7319600" y="1477625"/>
            <a:ext cx="1740900" cy="22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In order to check how monthly charges and tenure affect customer churn, we visualised the relationship using matplotlib </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12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RELATIONSHIP BETWEEN MONTHLY CHARGES, TENURE AND CUSTOMER CHURN </a:t>
            </a:r>
            <a:endParaRPr sz="2500">
              <a:latin typeface="Lato"/>
              <a:ea typeface="Lato"/>
              <a:cs typeface="Lato"/>
              <a:sym typeface="Lato"/>
            </a:endParaRPr>
          </a:p>
        </p:txBody>
      </p:sp>
      <p:sp>
        <p:nvSpPr>
          <p:cNvPr id="240" name="Google Shape;240;p30"/>
          <p:cNvSpPr txBox="1"/>
          <p:nvPr>
            <p:ph idx="1" type="body"/>
          </p:nvPr>
        </p:nvSpPr>
        <p:spPr>
          <a:xfrm>
            <a:off x="1080225" y="1705325"/>
            <a:ext cx="7839000" cy="3199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u="sng"/>
              <a:t>I</a:t>
            </a:r>
            <a:r>
              <a:rPr b="1" lang="en" sz="1400" u="sng"/>
              <a:t>NSIGHTS DERIVED </a:t>
            </a:r>
            <a:endParaRPr b="1" sz="1400" u="sng"/>
          </a:p>
          <a:p>
            <a:pPr indent="0" lvl="0" marL="0" rtl="0" algn="just">
              <a:lnSpc>
                <a:spcPct val="100000"/>
              </a:lnSpc>
              <a:spcBef>
                <a:spcPts val="0"/>
              </a:spcBef>
              <a:spcAft>
                <a:spcPts val="0"/>
              </a:spcAft>
              <a:buNone/>
            </a:pPr>
            <a:r>
              <a:t/>
            </a:r>
            <a:endParaRPr b="1" sz="1400"/>
          </a:p>
          <a:p>
            <a:pPr indent="-317500" lvl="0" marL="457200" rtl="0" algn="just">
              <a:lnSpc>
                <a:spcPct val="100000"/>
              </a:lnSpc>
              <a:spcBef>
                <a:spcPts val="0"/>
              </a:spcBef>
              <a:spcAft>
                <a:spcPts val="0"/>
              </a:spcAft>
              <a:buSzPts val="1400"/>
              <a:buChar char="●"/>
            </a:pPr>
            <a:r>
              <a:rPr lang="en" sz="1400"/>
              <a:t>From the previous two charts, we can clearly see that there is some discrimination in the data. </a:t>
            </a:r>
            <a:endParaRPr sz="1400"/>
          </a:p>
          <a:p>
            <a:pPr indent="-317500" lvl="0" marL="457200" rtl="0" algn="just">
              <a:lnSpc>
                <a:spcPct val="100000"/>
              </a:lnSpc>
              <a:spcBef>
                <a:spcPts val="0"/>
              </a:spcBef>
              <a:spcAft>
                <a:spcPts val="0"/>
              </a:spcAft>
              <a:buSzPts val="1400"/>
              <a:buChar char="●"/>
            </a:pPr>
            <a:r>
              <a:rPr lang="en" sz="1400"/>
              <a:t>The monthly charges chart (on the left) shows that most of the loyal customers that stayed with the company had a monthly charge between $20 and $30. Most of the customers that churned had a monthly charge of $70 to $100. </a:t>
            </a:r>
            <a:endParaRPr sz="1400"/>
          </a:p>
          <a:p>
            <a:pPr indent="-317500" lvl="1" marL="914400" rtl="0" algn="just">
              <a:lnSpc>
                <a:spcPct val="100000"/>
              </a:lnSpc>
              <a:spcBef>
                <a:spcPts val="0"/>
              </a:spcBef>
              <a:spcAft>
                <a:spcPts val="0"/>
              </a:spcAft>
              <a:buSzPts val="1400"/>
              <a:buChar char="○"/>
            </a:pPr>
            <a:r>
              <a:rPr b="1" lang="en" sz="1400"/>
              <a:t>Suggestion : Maybe the company should lower the monthly charges to retain customers.</a:t>
            </a:r>
            <a:endParaRPr b="1"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SzPts val="1400"/>
              <a:buChar char="●"/>
            </a:pPr>
            <a:r>
              <a:rPr lang="en" sz="1400"/>
              <a:t>Tenure chart : Shows some discrimination as well. From the chart, we can see that most of the customers that churned had between 1 and 9 months with the company, while most of the retained customers had a tenure between 24 and 72 months which is 2 to 6 years. </a:t>
            </a:r>
            <a:endParaRPr sz="1400"/>
          </a:p>
          <a:p>
            <a:pPr indent="-317500" lvl="1" marL="914400" rtl="0" algn="just">
              <a:lnSpc>
                <a:spcPct val="100000"/>
              </a:lnSpc>
              <a:spcBef>
                <a:spcPts val="0"/>
              </a:spcBef>
              <a:spcAft>
                <a:spcPts val="0"/>
              </a:spcAft>
              <a:buSzPts val="1400"/>
              <a:buChar char="○"/>
            </a:pPr>
            <a:r>
              <a:rPr b="1" lang="en" sz="1400"/>
              <a:t>Suggestion: It may be in the company's best interest to try everything they can to keep their customers for at least 2 years.</a:t>
            </a:r>
            <a:endParaRPr b="1" sz="1400"/>
          </a:p>
          <a:p>
            <a:pPr indent="0" lvl="0" marL="0" rtl="0" algn="just">
              <a:lnSpc>
                <a:spcPct val="100000"/>
              </a:lnSpc>
              <a:spcBef>
                <a:spcPts val="0"/>
              </a:spcBef>
              <a:spcAft>
                <a:spcPts val="0"/>
              </a:spcAft>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37050" y="1731525"/>
            <a:ext cx="5385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DATA PROCESSING AND CLEANING </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1103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rgbClr val="FFFFFF"/>
                </a:solidFill>
                <a:latin typeface="Roboto"/>
                <a:ea typeface="Roboto"/>
                <a:cs typeface="Roboto"/>
                <a:sym typeface="Roboto"/>
              </a:rPr>
              <a:t>REASONS WHY CUSTOMER RETENTION IS KEY TO  BUSINESS </a:t>
            </a:r>
            <a:endParaRPr b="1" sz="2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2700">
              <a:solidFill>
                <a:srgbClr val="292929"/>
              </a:solidFill>
              <a:highlight>
                <a:srgbClr val="FFFFFF"/>
              </a:highlight>
              <a:latin typeface="Arial"/>
              <a:ea typeface="Arial"/>
              <a:cs typeface="Arial"/>
              <a:sym typeface="Arial"/>
            </a:endParaRPr>
          </a:p>
        </p:txBody>
      </p:sp>
      <p:sp>
        <p:nvSpPr>
          <p:cNvPr id="141" name="Google Shape;141;p14"/>
          <p:cNvSpPr txBox="1"/>
          <p:nvPr>
            <p:ph idx="1" type="body"/>
          </p:nvPr>
        </p:nvSpPr>
        <p:spPr>
          <a:xfrm>
            <a:off x="1297500" y="1567550"/>
            <a:ext cx="7038900" cy="3239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Customer Churn</a:t>
            </a:r>
            <a:r>
              <a:rPr lang="en" sz="1400"/>
              <a:t> occurs when subscribers or customers stops using a company’s services. </a:t>
            </a:r>
            <a:r>
              <a:rPr lang="en" sz="1400"/>
              <a:t>A business typically treats a customer as churned once a specific amount of time has passed since the customers last interaction with the business or service.</a:t>
            </a:r>
            <a:endParaRPr b="1" sz="1400"/>
          </a:p>
          <a:p>
            <a:pPr indent="-317500" lvl="0" marL="457200" rtl="0" algn="just">
              <a:spcBef>
                <a:spcPts val="0"/>
              </a:spcBef>
              <a:spcAft>
                <a:spcPts val="0"/>
              </a:spcAft>
              <a:buSzPts val="1400"/>
              <a:buChar char="●"/>
            </a:pPr>
            <a:r>
              <a:rPr b="1" lang="en" sz="1400"/>
              <a:t>Customer retention</a:t>
            </a:r>
            <a:r>
              <a:rPr lang="en" sz="1400"/>
              <a:t>–the act of keeping current customers that you have already spent money acquiring–is extremely important for any business. </a:t>
            </a:r>
            <a:endParaRPr sz="1400"/>
          </a:p>
          <a:p>
            <a:pPr indent="-317500" lvl="0" marL="457200" rtl="0" algn="just">
              <a:spcBef>
                <a:spcPts val="0"/>
              </a:spcBef>
              <a:spcAft>
                <a:spcPts val="0"/>
              </a:spcAft>
              <a:buSzPts val="1400"/>
              <a:buChar char="●"/>
            </a:pPr>
            <a:r>
              <a:rPr b="1" lang="en" sz="1400"/>
              <a:t>Attracting a new customer costs, on average, five times as much as keeping an existing one,</a:t>
            </a:r>
            <a:r>
              <a:rPr lang="en" sz="1400"/>
              <a:t> and depending on the industry, it can cost up to 30 times as much to acquire a new customer vs. retaining an existing customer! </a:t>
            </a:r>
            <a:endParaRPr sz="1400"/>
          </a:p>
          <a:p>
            <a:pPr indent="-317500" lvl="0" marL="457200" rtl="0" algn="just">
              <a:spcBef>
                <a:spcPts val="0"/>
              </a:spcBef>
              <a:spcAft>
                <a:spcPts val="0"/>
              </a:spcAft>
              <a:buSzPts val="1400"/>
              <a:buChar char="●"/>
            </a:pPr>
            <a:r>
              <a:rPr b="1" lang="en" sz="1400"/>
              <a:t>Increasing customer retention rates by just 5% increases profits by 25% to 95%.</a:t>
            </a:r>
            <a:endParaRPr b="1" sz="1400"/>
          </a:p>
          <a:p>
            <a:pPr indent="-317500" lvl="0" marL="457200" rtl="0" algn="just">
              <a:spcBef>
                <a:spcPts val="0"/>
              </a:spcBef>
              <a:spcAft>
                <a:spcPts val="0"/>
              </a:spcAft>
              <a:buSzPts val="1400"/>
              <a:buChar char="●"/>
            </a:pPr>
            <a:r>
              <a:rPr b="1" lang="en" sz="1400"/>
              <a:t>Retaining customers </a:t>
            </a:r>
            <a:r>
              <a:rPr lang="en" sz="1400"/>
              <a:t>is obviously important for companies, because it boosts that companies revenue and helps the company to build a meaningful relationship with the customer.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186950" y="536175"/>
            <a:ext cx="7173300" cy="136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Lato"/>
                <a:ea typeface="Lato"/>
                <a:cs typeface="Lato"/>
                <a:sym typeface="Lato"/>
              </a:rPr>
              <a:t>Removing unnecessary columns i.e customerID and prepare a cleaned dataset </a:t>
            </a:r>
            <a:r>
              <a:rPr b="1" lang="en" sz="1400">
                <a:latin typeface="Lato"/>
                <a:ea typeface="Lato"/>
                <a:cs typeface="Lato"/>
                <a:sym typeface="Lato"/>
              </a:rPr>
              <a:t>‘clean_df’</a:t>
            </a:r>
            <a:endParaRPr b="1" sz="1400">
              <a:latin typeface="Lato"/>
              <a:ea typeface="Lato"/>
              <a:cs typeface="Lato"/>
              <a:sym typeface="Lato"/>
            </a:endParaRPr>
          </a:p>
          <a:p>
            <a:pPr indent="0" lvl="0" marL="0" rtl="0" algn="just">
              <a:spcBef>
                <a:spcPts val="0"/>
              </a:spcBef>
              <a:spcAft>
                <a:spcPts val="0"/>
              </a:spcAft>
              <a:buNone/>
            </a:pPr>
            <a:r>
              <a:t/>
            </a:r>
            <a:endParaRPr b="1" sz="1400">
              <a:latin typeface="Lato"/>
              <a:ea typeface="Lato"/>
              <a:cs typeface="Lato"/>
              <a:sym typeface="Lato"/>
            </a:endParaRPr>
          </a:p>
          <a:p>
            <a:pPr indent="0" lvl="0" marL="0" rtl="0" algn="just">
              <a:spcBef>
                <a:spcPts val="0"/>
              </a:spcBef>
              <a:spcAft>
                <a:spcPts val="0"/>
              </a:spcAft>
              <a:buNone/>
            </a:pPr>
            <a:r>
              <a:rPr lang="en" sz="1400">
                <a:latin typeface="Lato"/>
                <a:ea typeface="Lato"/>
                <a:cs typeface="Lato"/>
                <a:sym typeface="Lato"/>
              </a:rPr>
              <a:t>Also, checking for non-numeric columns, then converting all non-numeric columns to numeric data types using </a:t>
            </a:r>
            <a:r>
              <a:rPr b="1" lang="en" sz="1400">
                <a:latin typeface="Lato"/>
                <a:ea typeface="Lato"/>
                <a:cs typeface="Lato"/>
                <a:sym typeface="Lato"/>
              </a:rPr>
              <a:t>LabelEncoder()</a:t>
            </a:r>
            <a:endParaRPr b="1" sz="1400">
              <a:latin typeface="Lato"/>
              <a:ea typeface="Lato"/>
              <a:cs typeface="Lato"/>
              <a:sym typeface="Lato"/>
            </a:endParaRPr>
          </a:p>
        </p:txBody>
      </p:sp>
      <p:pic>
        <p:nvPicPr>
          <p:cNvPr id="251" name="Google Shape;251;p32"/>
          <p:cNvPicPr preferRelativeResize="0"/>
          <p:nvPr/>
        </p:nvPicPr>
        <p:blipFill rotWithShape="1">
          <a:blip r:embed="rId3">
            <a:alphaModFix/>
          </a:blip>
          <a:srcRect b="60762" l="8307" r="2653" t="-1694"/>
          <a:stretch/>
        </p:blipFill>
        <p:spPr>
          <a:xfrm>
            <a:off x="421225" y="2123925"/>
            <a:ext cx="5793100" cy="2546975"/>
          </a:xfrm>
          <a:prstGeom prst="rect">
            <a:avLst/>
          </a:prstGeom>
          <a:noFill/>
          <a:ln>
            <a:noFill/>
          </a:ln>
        </p:spPr>
      </p:pic>
      <p:pic>
        <p:nvPicPr>
          <p:cNvPr id="252" name="Google Shape;252;p32"/>
          <p:cNvPicPr preferRelativeResize="0"/>
          <p:nvPr/>
        </p:nvPicPr>
        <p:blipFill rotWithShape="1">
          <a:blip r:embed="rId3">
            <a:alphaModFix/>
          </a:blip>
          <a:srcRect b="0" l="2188" r="66465" t="40123"/>
          <a:stretch/>
        </p:blipFill>
        <p:spPr>
          <a:xfrm>
            <a:off x="6683175" y="1996125"/>
            <a:ext cx="2110925" cy="267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Lato"/>
                <a:ea typeface="Lato"/>
                <a:cs typeface="Lato"/>
                <a:sym typeface="Lato"/>
              </a:rPr>
              <a:t>REASONS FOR CHOOSING THE LOGISTIC REGRESSION </a:t>
            </a:r>
            <a:endParaRPr sz="2500">
              <a:latin typeface="Lato"/>
              <a:ea typeface="Lato"/>
              <a:cs typeface="Lato"/>
              <a:sym typeface="Lato"/>
            </a:endParaRPr>
          </a:p>
        </p:txBody>
      </p:sp>
      <p:sp>
        <p:nvSpPr>
          <p:cNvPr id="258" name="Google Shape;25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lt1"/>
              </a:buClr>
              <a:buSzPts val="1400"/>
              <a:buFont typeface="Lato"/>
              <a:buChar char="●"/>
            </a:pPr>
            <a:r>
              <a:rPr lang="en" sz="1400"/>
              <a:t>Logistic Regression will allow for us to predict whether a customer is at risk to churn from Telco’s platform.</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This model  is good for binary classification. It will help us to classify our observations as the customer “will churn” or “won’t churn” from the platform.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A logistic regression model will try to guess the probability of belonging to one group or another by predicting outcome values between [0, 1].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We used the ‘Scikit Learn’ package in Python.</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idx="4294967295" type="title"/>
          </p:nvPr>
        </p:nvSpPr>
        <p:spPr>
          <a:xfrm>
            <a:off x="79275" y="128850"/>
            <a:ext cx="82245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Preparing Logistic Data model for predicting customer churn by splitting the data for training (80%) and testing data (20%) using </a:t>
            </a:r>
            <a:r>
              <a:rPr b="1" lang="en" sz="1400">
                <a:latin typeface="Lato"/>
                <a:ea typeface="Lato"/>
                <a:cs typeface="Lato"/>
                <a:sym typeface="Lato"/>
              </a:rPr>
              <a:t>train_test_split() </a:t>
            </a:r>
            <a:r>
              <a:rPr lang="en" sz="1400">
                <a:latin typeface="Lato"/>
                <a:ea typeface="Lato"/>
                <a:cs typeface="Lato"/>
                <a:sym typeface="Lato"/>
              </a:rPr>
              <a:t>and creating the model using </a:t>
            </a:r>
            <a:r>
              <a:rPr b="1" lang="en" sz="1400">
                <a:latin typeface="Lato"/>
                <a:ea typeface="Lato"/>
                <a:cs typeface="Lato"/>
                <a:sym typeface="Lato"/>
              </a:rPr>
              <a:t>Logistic Regression.</a:t>
            </a:r>
            <a:endParaRPr b="1" sz="1400">
              <a:latin typeface="Lato"/>
              <a:ea typeface="Lato"/>
              <a:cs typeface="Lato"/>
              <a:sym typeface="Lato"/>
            </a:endParaRPr>
          </a:p>
        </p:txBody>
      </p:sp>
      <p:pic>
        <p:nvPicPr>
          <p:cNvPr id="264" name="Google Shape;264;p34"/>
          <p:cNvPicPr preferRelativeResize="0"/>
          <p:nvPr/>
        </p:nvPicPr>
        <p:blipFill rotWithShape="1">
          <a:blip r:embed="rId3">
            <a:alphaModFix/>
          </a:blip>
          <a:srcRect b="52794" l="0" r="0" t="0"/>
          <a:stretch/>
        </p:blipFill>
        <p:spPr>
          <a:xfrm>
            <a:off x="155050" y="771425"/>
            <a:ext cx="5555999" cy="1643725"/>
          </a:xfrm>
          <a:prstGeom prst="rect">
            <a:avLst/>
          </a:prstGeom>
          <a:noFill/>
          <a:ln>
            <a:noFill/>
          </a:ln>
        </p:spPr>
      </p:pic>
      <p:pic>
        <p:nvPicPr>
          <p:cNvPr id="265" name="Google Shape;265;p34"/>
          <p:cNvPicPr preferRelativeResize="0"/>
          <p:nvPr/>
        </p:nvPicPr>
        <p:blipFill rotWithShape="1">
          <a:blip r:embed="rId3">
            <a:alphaModFix/>
          </a:blip>
          <a:srcRect b="14027" l="0" r="0" t="47286"/>
          <a:stretch/>
        </p:blipFill>
        <p:spPr>
          <a:xfrm>
            <a:off x="201975" y="3260525"/>
            <a:ext cx="5555999" cy="1427100"/>
          </a:xfrm>
          <a:prstGeom prst="rect">
            <a:avLst/>
          </a:prstGeom>
          <a:noFill/>
          <a:ln>
            <a:noFill/>
          </a:ln>
        </p:spPr>
      </p:pic>
      <p:sp>
        <p:nvSpPr>
          <p:cNvPr id="266" name="Google Shape;266;p34"/>
          <p:cNvSpPr txBox="1"/>
          <p:nvPr/>
        </p:nvSpPr>
        <p:spPr>
          <a:xfrm>
            <a:off x="79275" y="2512300"/>
            <a:ext cx="6170400" cy="27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Training the model using </a:t>
            </a:r>
            <a:r>
              <a:rPr b="1" lang="en">
                <a:solidFill>
                  <a:schemeClr val="lt1"/>
                </a:solidFill>
                <a:latin typeface="Lato"/>
                <a:ea typeface="Lato"/>
                <a:cs typeface="Lato"/>
                <a:sym typeface="Lato"/>
              </a:rPr>
              <a:t>fit() </a:t>
            </a:r>
            <a:r>
              <a:rPr lang="en">
                <a:solidFill>
                  <a:schemeClr val="lt1"/>
                </a:solidFill>
                <a:latin typeface="Lato"/>
                <a:ea typeface="Lato"/>
                <a:cs typeface="Lato"/>
                <a:sym typeface="Lato"/>
              </a:rPr>
              <a:t>and the evaluating the model’s accuracy,F1 Score, precision and recall</a:t>
            </a:r>
            <a:endParaRPr>
              <a:solidFill>
                <a:schemeClr val="lt1"/>
              </a:solidFill>
              <a:latin typeface="Lato"/>
              <a:ea typeface="Lato"/>
              <a:cs typeface="Lato"/>
              <a:sym typeface="Lato"/>
            </a:endParaRPr>
          </a:p>
        </p:txBody>
      </p:sp>
      <p:pic>
        <p:nvPicPr>
          <p:cNvPr id="267" name="Google Shape;267;p34"/>
          <p:cNvPicPr preferRelativeResize="0"/>
          <p:nvPr/>
        </p:nvPicPr>
        <p:blipFill>
          <a:blip r:embed="rId4">
            <a:alphaModFix/>
          </a:blip>
          <a:stretch>
            <a:fillRect/>
          </a:stretch>
        </p:blipFill>
        <p:spPr>
          <a:xfrm>
            <a:off x="5961600" y="1309950"/>
            <a:ext cx="3093201" cy="207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CONCLUSION </a:t>
            </a:r>
            <a:r>
              <a:rPr b="1" lang="en" sz="2500">
                <a:latin typeface="Lato"/>
                <a:ea typeface="Lato"/>
                <a:cs typeface="Lato"/>
                <a:sym typeface="Lato"/>
              </a:rPr>
              <a:t> </a:t>
            </a:r>
            <a:endParaRPr b="1" sz="2500">
              <a:latin typeface="Lato"/>
              <a:ea typeface="Lato"/>
              <a:cs typeface="Lato"/>
              <a:sym typeface="Lato"/>
            </a:endParaRPr>
          </a:p>
        </p:txBody>
      </p:sp>
      <p:sp>
        <p:nvSpPr>
          <p:cNvPr id="273" name="Google Shape;273;p35"/>
          <p:cNvSpPr txBox="1"/>
          <p:nvPr>
            <p:ph idx="1" type="body"/>
          </p:nvPr>
        </p:nvSpPr>
        <p:spPr>
          <a:xfrm>
            <a:off x="1297500" y="1070325"/>
            <a:ext cx="7651500" cy="3924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Recall of the model is about 91% </a:t>
            </a:r>
            <a:endParaRPr sz="1400"/>
          </a:p>
          <a:p>
            <a:pPr indent="-317500" lvl="1" marL="914400" rtl="0" algn="just">
              <a:spcBef>
                <a:spcPts val="0"/>
              </a:spcBef>
              <a:spcAft>
                <a:spcPts val="0"/>
              </a:spcAft>
              <a:buSzPts val="1400"/>
              <a:buChar char="○"/>
            </a:pPr>
            <a:r>
              <a:rPr lang="en" sz="1400"/>
              <a:t>The model correctly identified about 91% of the customers that were retained and missed about 9%.</a:t>
            </a:r>
            <a:endParaRPr sz="1400"/>
          </a:p>
          <a:p>
            <a:pPr indent="-317500" lvl="0" marL="457200" rtl="0" algn="just">
              <a:spcBef>
                <a:spcPts val="0"/>
              </a:spcBef>
              <a:spcAft>
                <a:spcPts val="0"/>
              </a:spcAft>
              <a:buSzPts val="1400"/>
              <a:buChar char="●"/>
            </a:pPr>
            <a:r>
              <a:rPr lang="en" sz="1400"/>
              <a:t>Precision of the model was about 85% and the f1-score was about 88%.</a:t>
            </a:r>
            <a:endParaRPr sz="1400"/>
          </a:p>
          <a:p>
            <a:pPr indent="-317500" lvl="0" marL="457200" rtl="0" algn="just">
              <a:spcBef>
                <a:spcPts val="0"/>
              </a:spcBef>
              <a:spcAft>
                <a:spcPts val="0"/>
              </a:spcAft>
              <a:buSzPts val="1400"/>
              <a:buChar char="●"/>
            </a:pPr>
            <a:r>
              <a:rPr lang="en" sz="1400"/>
              <a:t> Accuracy of the model was about 82% which is better than the 73.46% that we could’ve done just by guessing a customer would always stay with the company.</a:t>
            </a:r>
            <a:endParaRPr sz="1400"/>
          </a:p>
          <a:p>
            <a:pPr indent="0" lvl="0" marL="457200" rtl="0" algn="just">
              <a:spcBef>
                <a:spcPts val="1600"/>
              </a:spcBef>
              <a:spcAft>
                <a:spcPts val="0"/>
              </a:spcAft>
              <a:buNone/>
            </a:pPr>
            <a:r>
              <a:t/>
            </a:r>
            <a:endParaRPr sz="1400"/>
          </a:p>
          <a:p>
            <a:pPr indent="-317500" lvl="0" marL="457200" rtl="0" algn="just">
              <a:spcBef>
                <a:spcPts val="1600"/>
              </a:spcBef>
              <a:spcAft>
                <a:spcPts val="0"/>
              </a:spcAft>
              <a:buSzPts val="1400"/>
              <a:buChar char="●"/>
            </a:pPr>
            <a:r>
              <a:rPr b="1" lang="en" sz="1400" u="sng"/>
              <a:t>OUR SUGGESTION : </a:t>
            </a:r>
            <a:r>
              <a:rPr b="1" lang="en" sz="1400"/>
              <a:t>Company may want to lower it’s monthly charges at least for new customers for the first 2 years and stop providing fiber optics internet service, this may be a good strategy to help retain their customers and reduce customer Churn.</a:t>
            </a:r>
            <a:endParaRPr b="1"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297500" y="393750"/>
            <a:ext cx="70389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FUTURE SCOPE</a:t>
            </a:r>
            <a:endParaRPr b="1" sz="2500">
              <a:latin typeface="Lato"/>
              <a:ea typeface="Lato"/>
              <a:cs typeface="Lato"/>
              <a:sym typeface="Lato"/>
            </a:endParaRPr>
          </a:p>
        </p:txBody>
      </p:sp>
      <p:sp>
        <p:nvSpPr>
          <p:cNvPr id="279" name="Google Shape;279;p36"/>
          <p:cNvSpPr txBox="1"/>
          <p:nvPr>
            <p:ph idx="1" type="body"/>
          </p:nvPr>
        </p:nvSpPr>
        <p:spPr>
          <a:xfrm>
            <a:off x="1297500" y="1010900"/>
            <a:ext cx="7038900" cy="4023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Char char="●"/>
            </a:pPr>
            <a:r>
              <a:rPr lang="en" sz="1400">
                <a:solidFill>
                  <a:srgbClr val="FFFFFF"/>
                </a:solidFill>
              </a:rPr>
              <a:t>A</a:t>
            </a:r>
            <a:r>
              <a:rPr lang="en" sz="1400">
                <a:solidFill>
                  <a:srgbClr val="FFFFFF"/>
                </a:solidFill>
              </a:rPr>
              <a:t>nother branch of CU dataset can be explored. Further research is needed to handle datetime data type variables. The four machine learning techniques were used in this project on the CU dataset. Further other techniques can be explored as well. </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Different machine learning algorithms can be explored, and data can be analysed. Further research can be done to build the time-series model to predict customer churn timeline. </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Also, there is a scope of using clustering unsupervised machine learning technique to examine the data. The similarities in data or some patterns can be determined using this technique.</a:t>
            </a:r>
            <a:endParaRPr sz="1400">
              <a:solidFill>
                <a:srgbClr val="FFFFFF"/>
              </a:solidFill>
            </a:endParaRPr>
          </a:p>
          <a:p>
            <a:pPr indent="-317500" lvl="0" marL="457200" rtl="0" algn="just">
              <a:spcBef>
                <a:spcPts val="0"/>
              </a:spcBef>
              <a:spcAft>
                <a:spcPts val="0"/>
              </a:spcAft>
              <a:buClr>
                <a:srgbClr val="FFFFFF"/>
              </a:buClr>
              <a:buSzPts val="1400"/>
              <a:buChar char="●"/>
            </a:pPr>
            <a:r>
              <a:rPr lang="en" sz="1400">
                <a:solidFill>
                  <a:srgbClr val="FFFFFF"/>
                </a:solidFill>
              </a:rPr>
              <a:t>More customised </a:t>
            </a:r>
            <a:r>
              <a:rPr lang="en" sz="1400">
                <a:solidFill>
                  <a:srgbClr val="FFFFFF"/>
                </a:solidFill>
              </a:rPr>
              <a:t>strategies</a:t>
            </a:r>
            <a:r>
              <a:rPr lang="en" sz="1400">
                <a:solidFill>
                  <a:srgbClr val="FFFFFF"/>
                </a:solidFill>
              </a:rPr>
              <a:t> can be built to prevent customer churn </a:t>
            </a:r>
            <a:r>
              <a:rPr lang="en" sz="1400"/>
              <a:t>depending on unique user profiles.</a:t>
            </a:r>
            <a:endParaRPr sz="1400"/>
          </a:p>
          <a:p>
            <a:pPr indent="-317500" lvl="0" marL="457200" rtl="0" algn="just">
              <a:spcBef>
                <a:spcPts val="0"/>
              </a:spcBef>
              <a:spcAft>
                <a:spcPts val="0"/>
              </a:spcAft>
              <a:buSzPts val="1400"/>
              <a:buChar char="●"/>
            </a:pPr>
            <a:r>
              <a:rPr lang="en" sz="1400"/>
              <a:t>More factors and their relationship with customer churn  can be considered to improve effectiveness of the model </a:t>
            </a:r>
            <a:endParaRPr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latin typeface="Lato"/>
                <a:ea typeface="Lato"/>
                <a:cs typeface="Lato"/>
                <a:sym typeface="Lato"/>
              </a:rPr>
              <a:t>5 REASONS WHY CUSTOMER RETENTION IS IMPORTANT </a:t>
            </a:r>
            <a:endParaRPr b="1" sz="2500">
              <a:latin typeface="Lato"/>
              <a:ea typeface="Lato"/>
              <a:cs typeface="Lato"/>
              <a:sym typeface="Lato"/>
            </a:endParaRPr>
          </a:p>
        </p:txBody>
      </p:sp>
      <p:sp>
        <p:nvSpPr>
          <p:cNvPr id="147" name="Google Shape;147;p15"/>
          <p:cNvSpPr txBox="1"/>
          <p:nvPr>
            <p:ph idx="1" type="body"/>
          </p:nvPr>
        </p:nvSpPr>
        <p:spPr>
          <a:xfrm>
            <a:off x="1329175" y="1559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Companies save money on marketing.</a:t>
            </a:r>
            <a:endParaRPr sz="1400"/>
          </a:p>
          <a:p>
            <a:pPr indent="0" lvl="0" marL="0" rtl="0" algn="l">
              <a:spcBef>
                <a:spcPts val="1600"/>
              </a:spcBef>
              <a:spcAft>
                <a:spcPts val="0"/>
              </a:spcAft>
              <a:buNone/>
            </a:pPr>
            <a:r>
              <a:rPr lang="en" sz="1400"/>
              <a:t>2. Repeat purchases from repeat customers means repeat profit.</a:t>
            </a:r>
            <a:endParaRPr sz="1400"/>
          </a:p>
          <a:p>
            <a:pPr indent="0" lvl="0" marL="0" rtl="0" algn="l">
              <a:spcBef>
                <a:spcPts val="1600"/>
              </a:spcBef>
              <a:spcAft>
                <a:spcPts val="0"/>
              </a:spcAft>
              <a:buNone/>
            </a:pPr>
            <a:r>
              <a:rPr lang="en" sz="1400"/>
              <a:t>3. Free word-of-mouth advertising.</a:t>
            </a:r>
            <a:endParaRPr sz="1400"/>
          </a:p>
          <a:p>
            <a:pPr indent="0" lvl="0" marL="0" rtl="0" algn="l">
              <a:spcBef>
                <a:spcPts val="1600"/>
              </a:spcBef>
              <a:spcAft>
                <a:spcPts val="0"/>
              </a:spcAft>
              <a:buNone/>
            </a:pPr>
            <a:r>
              <a:rPr lang="en" sz="1400"/>
              <a:t>4. Retained customers provide valuable feedback.</a:t>
            </a:r>
            <a:endParaRPr sz="1400"/>
          </a:p>
          <a:p>
            <a:pPr indent="0" lvl="0" marL="0" rtl="0" algn="l">
              <a:spcBef>
                <a:spcPts val="1600"/>
              </a:spcBef>
              <a:spcAft>
                <a:spcPts val="0"/>
              </a:spcAft>
              <a:buNone/>
            </a:pPr>
            <a:r>
              <a:rPr lang="en" sz="1400"/>
              <a:t>5. Previous customers will pay premium prices.</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AIM OF THE PROJECT</a:t>
            </a:r>
            <a:endParaRPr>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TO PREDICT CUSTOMER CHURN FOR A TELECOM COMPANY  USING PYTHON &amp; MACHINE LEARNING </a:t>
            </a:r>
            <a:endParaRPr b="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The analysis focuses on analyzing behavior of telecom customers and predict who are more likely to leave the platform.</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lang="en" sz="1400"/>
              <a:t>Intend is to find out the most striking behavior of customers through exploratory data analysis and later on use some of the predictive analytics techniques to determine the customers who are most likely to churn.</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INFORMATION OF THE DATASET</a:t>
            </a:r>
            <a:endParaRPr>
              <a:latin typeface="Lato"/>
              <a:ea typeface="Lato"/>
              <a:cs typeface="Lato"/>
              <a:sym typeface="Lato"/>
            </a:endParaRPr>
          </a:p>
        </p:txBody>
      </p:sp>
      <p:sp>
        <p:nvSpPr>
          <p:cNvPr id="159" name="Google Shape;159;p17"/>
          <p:cNvSpPr txBox="1"/>
          <p:nvPr>
            <p:ph idx="1" type="body"/>
          </p:nvPr>
        </p:nvSpPr>
        <p:spPr>
          <a:xfrm>
            <a:off x="1297500" y="1072025"/>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Each row represents a customer, each column contains customer’s attributes described on the column Metadata.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Contains 7043 rows (customers) and 21 columns (features)</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The Data Set consists of the following: </a:t>
            </a:r>
            <a:endParaRPr sz="1400"/>
          </a:p>
          <a:p>
            <a:pPr indent="0" lvl="0" marL="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Churn : </a:t>
            </a:r>
            <a:r>
              <a:rPr lang="en" sz="1400"/>
              <a:t>Customers who left within the last month </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Services :</a:t>
            </a:r>
            <a:r>
              <a:rPr lang="en" sz="1400"/>
              <a:t> Signed up  each customer – phone, multiple lines, internet, online security, online backup, device protection, tech support, and streaming TV and movies</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Customer account information : </a:t>
            </a:r>
            <a:r>
              <a:rPr lang="en" sz="1400"/>
              <a:t>how long they’ve been a customer, contract, payment method, paperless billing, monthly charges, and total charges</a:t>
            </a:r>
            <a:endParaRPr sz="1400"/>
          </a:p>
          <a:p>
            <a:pPr indent="0" lvl="0" marL="457200" rtl="0" algn="just">
              <a:lnSpc>
                <a:spcPct val="100000"/>
              </a:lnSpc>
              <a:spcBef>
                <a:spcPts val="0"/>
              </a:spcBef>
              <a:spcAft>
                <a:spcPts val="0"/>
              </a:spcAft>
              <a:buNone/>
            </a:pPr>
            <a:r>
              <a:t/>
            </a:r>
            <a:endParaRPr sz="1400"/>
          </a:p>
          <a:p>
            <a:pPr indent="-317500" lvl="0" marL="457200" rtl="0" algn="just">
              <a:lnSpc>
                <a:spcPct val="100000"/>
              </a:lnSpc>
              <a:spcBef>
                <a:spcPts val="0"/>
              </a:spcBef>
              <a:spcAft>
                <a:spcPts val="0"/>
              </a:spcAft>
              <a:buClr>
                <a:schemeClr val="lt1"/>
              </a:buClr>
              <a:buSzPts val="1400"/>
              <a:buFont typeface="Lato"/>
              <a:buChar char="●"/>
            </a:pPr>
            <a:r>
              <a:rPr b="1" lang="en" sz="1400"/>
              <a:t>Demographic info about customers :</a:t>
            </a:r>
            <a:r>
              <a:rPr lang="en" sz="1400"/>
              <a:t> gender, age range, and if they have partners and dependents</a:t>
            </a:r>
            <a:endParaRPr sz="1400"/>
          </a:p>
          <a:p>
            <a:pPr indent="0" lvl="0" marL="0" rtl="0" algn="just">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REASONS FOR CHOOSING THIS DATASET </a:t>
            </a:r>
            <a:endParaRPr>
              <a:latin typeface="Lato"/>
              <a:ea typeface="Lato"/>
              <a:cs typeface="Lato"/>
              <a:sym typeface="Lato"/>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Sample size: 7043 rows X 21 column</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For small (Speed); For large (accuracy)</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Small margin of error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No missing values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en" sz="1400"/>
              <a:t>Describes various factors that affect customer churn  such as : </a:t>
            </a:r>
            <a:r>
              <a:rPr lang="en" sz="1400"/>
              <a:t>Services that each customer has signed up for, Demographic info, Customer account information (tenure, total and monthly charges, payment method)</a:t>
            </a:r>
            <a:endParaRPr sz="1400"/>
          </a:p>
          <a:p>
            <a:pPr indent="0" lvl="0" marL="0" rtl="0" algn="l">
              <a:spcBef>
                <a:spcPts val="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PROGRAMMING</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LIBRARIES USED</a:t>
            </a:r>
            <a:r>
              <a:rPr lang="en" sz="2800">
                <a:latin typeface="Lato"/>
                <a:ea typeface="Lato"/>
                <a:cs typeface="Lato"/>
                <a:sym typeface="Lato"/>
              </a:rPr>
              <a:t> </a:t>
            </a:r>
            <a:endParaRPr sz="28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Import some libraries that will be used throughout this program</a:t>
            </a:r>
            <a:endParaRPr b="1"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6" name="Google Shape;176;p20"/>
          <p:cNvPicPr preferRelativeResize="0"/>
          <p:nvPr/>
        </p:nvPicPr>
        <p:blipFill>
          <a:blip r:embed="rId3">
            <a:alphaModFix/>
          </a:blip>
          <a:stretch>
            <a:fillRect/>
          </a:stretch>
        </p:blipFill>
        <p:spPr>
          <a:xfrm>
            <a:off x="152400" y="1577950"/>
            <a:ext cx="8839203" cy="2443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ato"/>
                <a:ea typeface="Lato"/>
                <a:cs typeface="Lato"/>
                <a:sym typeface="Lato"/>
              </a:rPr>
              <a:t>LOAD THE DATA</a:t>
            </a:r>
            <a:endParaRPr b="1" sz="25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Importing the dataset and Store the data into a dataframe ‘dataset’.</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Then, check the dataset for missing values (if any) and displaying key stats about the data</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82" name="Google Shape;182;p21"/>
          <p:cNvPicPr preferRelativeResize="0"/>
          <p:nvPr/>
        </p:nvPicPr>
        <p:blipFill rotWithShape="1">
          <a:blip r:embed="rId3">
            <a:alphaModFix/>
          </a:blip>
          <a:srcRect b="1536" l="0" r="0" t="33892"/>
          <a:stretch/>
        </p:blipFill>
        <p:spPr>
          <a:xfrm>
            <a:off x="1828725" y="1683450"/>
            <a:ext cx="4958199" cy="323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