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0" r:id="rId3"/>
    <p:sldId id="276" r:id="rId4"/>
    <p:sldId id="277" r:id="rId5"/>
    <p:sldId id="278"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a:srgbClr val="E483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9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1DDB5B-9D3A-405A-950E-0EFBBA714814}"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EDACA-6682-457C-8710-E7D27436C21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69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1DDB5B-9D3A-405A-950E-0EFBBA714814}"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EDACA-6682-457C-8710-E7D27436C21B}" type="slidenum">
              <a:rPr lang="en-US" smtClean="0"/>
              <a:t>‹#›</a:t>
            </a:fld>
            <a:endParaRPr lang="en-US"/>
          </a:p>
        </p:txBody>
      </p:sp>
    </p:spTree>
    <p:extLst>
      <p:ext uri="{BB962C8B-B14F-4D97-AF65-F5344CB8AC3E}">
        <p14:creationId xmlns:p14="http://schemas.microsoft.com/office/powerpoint/2010/main" val="2403753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1DDB5B-9D3A-405A-950E-0EFBBA714814}"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EDACA-6682-457C-8710-E7D27436C21B}" type="slidenum">
              <a:rPr lang="en-US" smtClean="0"/>
              <a:t>‹#›</a:t>
            </a:fld>
            <a:endParaRPr lang="en-US"/>
          </a:p>
        </p:txBody>
      </p:sp>
    </p:spTree>
    <p:extLst>
      <p:ext uri="{BB962C8B-B14F-4D97-AF65-F5344CB8AC3E}">
        <p14:creationId xmlns:p14="http://schemas.microsoft.com/office/powerpoint/2010/main" val="271608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1DDB5B-9D3A-405A-950E-0EFBBA714814}"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EDACA-6682-457C-8710-E7D27436C21B}" type="slidenum">
              <a:rPr lang="en-US" smtClean="0"/>
              <a:t>‹#›</a:t>
            </a:fld>
            <a:endParaRPr lang="en-US"/>
          </a:p>
        </p:txBody>
      </p:sp>
    </p:spTree>
    <p:extLst>
      <p:ext uri="{BB962C8B-B14F-4D97-AF65-F5344CB8AC3E}">
        <p14:creationId xmlns:p14="http://schemas.microsoft.com/office/powerpoint/2010/main" val="1020578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1DDB5B-9D3A-405A-950E-0EFBBA714814}"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EDACA-6682-457C-8710-E7D27436C21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053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1DDB5B-9D3A-405A-950E-0EFBBA714814}"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EDACA-6682-457C-8710-E7D27436C21B}" type="slidenum">
              <a:rPr lang="en-US" smtClean="0"/>
              <a:t>‹#›</a:t>
            </a:fld>
            <a:endParaRPr lang="en-US"/>
          </a:p>
        </p:txBody>
      </p:sp>
    </p:spTree>
    <p:extLst>
      <p:ext uri="{BB962C8B-B14F-4D97-AF65-F5344CB8AC3E}">
        <p14:creationId xmlns:p14="http://schemas.microsoft.com/office/powerpoint/2010/main" val="230978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1DDB5B-9D3A-405A-950E-0EFBBA714814}" type="datetimeFigureOut">
              <a:rPr lang="en-US" smtClean="0"/>
              <a:t>11/17/2019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EDACA-6682-457C-8710-E7D27436C21B}" type="slidenum">
              <a:rPr lang="en-US" smtClean="0"/>
              <a:t>‹#›</a:t>
            </a:fld>
            <a:endParaRPr lang="en-US"/>
          </a:p>
        </p:txBody>
      </p:sp>
    </p:spTree>
    <p:extLst>
      <p:ext uri="{BB962C8B-B14F-4D97-AF65-F5344CB8AC3E}">
        <p14:creationId xmlns:p14="http://schemas.microsoft.com/office/powerpoint/2010/main" val="3105656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1DDB5B-9D3A-405A-950E-0EFBBA714814}" type="datetimeFigureOut">
              <a:rPr lang="en-US" smtClean="0"/>
              <a:t>11/17/2019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EDACA-6682-457C-8710-E7D27436C21B}" type="slidenum">
              <a:rPr lang="en-US" smtClean="0"/>
              <a:t>‹#›</a:t>
            </a:fld>
            <a:endParaRPr lang="en-US"/>
          </a:p>
        </p:txBody>
      </p:sp>
    </p:spTree>
    <p:extLst>
      <p:ext uri="{BB962C8B-B14F-4D97-AF65-F5344CB8AC3E}">
        <p14:creationId xmlns:p14="http://schemas.microsoft.com/office/powerpoint/2010/main" val="216463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1DDB5B-9D3A-405A-950E-0EFBBA714814}" type="datetimeFigureOut">
              <a:rPr lang="en-US" smtClean="0"/>
              <a:t>11/17/2019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58EDACA-6682-457C-8710-E7D27436C21B}" type="slidenum">
              <a:rPr lang="en-US" smtClean="0"/>
              <a:t>‹#›</a:t>
            </a:fld>
            <a:endParaRPr lang="en-US"/>
          </a:p>
        </p:txBody>
      </p:sp>
    </p:spTree>
    <p:extLst>
      <p:ext uri="{BB962C8B-B14F-4D97-AF65-F5344CB8AC3E}">
        <p14:creationId xmlns:p14="http://schemas.microsoft.com/office/powerpoint/2010/main" val="397771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91DDB5B-9D3A-405A-950E-0EFBBA714814}" type="datetimeFigureOut">
              <a:rPr lang="en-US" smtClean="0"/>
              <a:t>11/17/2019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8EDACA-6682-457C-8710-E7D27436C21B}" type="slidenum">
              <a:rPr lang="en-US" smtClean="0"/>
              <a:t>‹#›</a:t>
            </a:fld>
            <a:endParaRPr lang="en-US"/>
          </a:p>
        </p:txBody>
      </p:sp>
    </p:spTree>
    <p:extLst>
      <p:ext uri="{BB962C8B-B14F-4D97-AF65-F5344CB8AC3E}">
        <p14:creationId xmlns:p14="http://schemas.microsoft.com/office/powerpoint/2010/main" val="349912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91DDB5B-9D3A-405A-950E-0EFBBA714814}"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EDACA-6682-457C-8710-E7D27436C21B}" type="slidenum">
              <a:rPr lang="en-US" smtClean="0"/>
              <a:t>‹#›</a:t>
            </a:fld>
            <a:endParaRPr lang="en-US"/>
          </a:p>
        </p:txBody>
      </p:sp>
    </p:spTree>
    <p:extLst>
      <p:ext uri="{BB962C8B-B14F-4D97-AF65-F5344CB8AC3E}">
        <p14:creationId xmlns:p14="http://schemas.microsoft.com/office/powerpoint/2010/main" val="561492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91DDB5B-9D3A-405A-950E-0EFBBA714814}" type="datetimeFigureOut">
              <a:rPr lang="en-US" smtClean="0"/>
              <a:t>11/17/2019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58EDACA-6682-457C-8710-E7D27436C21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1249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3461" y="3890833"/>
            <a:ext cx="3986925" cy="1908215"/>
          </a:xfrm>
          <a:prstGeom prst="rect">
            <a:avLst/>
          </a:prstGeom>
          <a:noFill/>
        </p:spPr>
        <p:txBody>
          <a:bodyPr wrap="none" rtlCol="0">
            <a:spAutoFit/>
          </a:bodyPr>
          <a:lstStyle/>
          <a:p>
            <a:r>
              <a:rPr lang="en-US" sz="2800" b="1" dirty="0" smtClean="0"/>
              <a:t>Group Members:</a:t>
            </a:r>
          </a:p>
          <a:p>
            <a:endParaRPr lang="en-US" dirty="0" smtClean="0"/>
          </a:p>
          <a:p>
            <a:r>
              <a:rPr lang="en-US" dirty="0" err="1" smtClean="0"/>
              <a:t>Nishat</a:t>
            </a:r>
            <a:r>
              <a:rPr lang="en-US" dirty="0" smtClean="0"/>
              <a:t> </a:t>
            </a:r>
            <a:r>
              <a:rPr lang="en-US" dirty="0"/>
              <a:t>Zaman </a:t>
            </a:r>
            <a:r>
              <a:rPr lang="en-US" dirty="0" smtClean="0"/>
              <a:t>                    (011 151 264)</a:t>
            </a:r>
          </a:p>
          <a:p>
            <a:r>
              <a:rPr lang="en-US" dirty="0" err="1"/>
              <a:t>Nawshiba</a:t>
            </a:r>
            <a:r>
              <a:rPr lang="en-US" dirty="0"/>
              <a:t> </a:t>
            </a:r>
            <a:r>
              <a:rPr lang="en-US" dirty="0" err="1"/>
              <a:t>Tasnim</a:t>
            </a:r>
            <a:r>
              <a:rPr lang="en-US" dirty="0"/>
              <a:t> </a:t>
            </a:r>
            <a:r>
              <a:rPr lang="en-US" dirty="0" smtClean="0"/>
              <a:t>Ahmed (011 161 145)</a:t>
            </a:r>
          </a:p>
          <a:p>
            <a:r>
              <a:rPr lang="en-US" dirty="0" err="1"/>
              <a:t>Ferdous</a:t>
            </a:r>
            <a:r>
              <a:rPr lang="en-US" dirty="0"/>
              <a:t> </a:t>
            </a:r>
            <a:r>
              <a:rPr lang="en-US" dirty="0" smtClean="0"/>
              <a:t>Zaman                  (011 162 125)</a:t>
            </a:r>
          </a:p>
          <a:p>
            <a:r>
              <a:rPr lang="en-US" dirty="0" err="1" smtClean="0"/>
              <a:t>Ebnul</a:t>
            </a:r>
            <a:r>
              <a:rPr lang="en-US" dirty="0" smtClean="0"/>
              <a:t> </a:t>
            </a:r>
            <a:r>
              <a:rPr lang="en-US" dirty="0"/>
              <a:t>Mahmood </a:t>
            </a:r>
            <a:r>
              <a:rPr lang="en-US" dirty="0" err="1" smtClean="0"/>
              <a:t>Shovan</a:t>
            </a:r>
            <a:r>
              <a:rPr lang="en-US" dirty="0" smtClean="0"/>
              <a:t>  (011 162 058)</a:t>
            </a:r>
            <a:endParaRPr lang="en-US" sz="2800" b="1" dirty="0" smtClean="0"/>
          </a:p>
        </p:txBody>
      </p:sp>
      <p:sp>
        <p:nvSpPr>
          <p:cNvPr id="5" name="Rectangle 4"/>
          <p:cNvSpPr/>
          <p:nvPr/>
        </p:nvSpPr>
        <p:spPr>
          <a:xfrm>
            <a:off x="630261" y="1164371"/>
            <a:ext cx="8272732" cy="954107"/>
          </a:xfrm>
          <a:prstGeom prst="rect">
            <a:avLst/>
          </a:prstGeom>
        </p:spPr>
        <p:txBody>
          <a:bodyPr wrap="square">
            <a:spAutoFit/>
          </a:bodyPr>
          <a:lstStyle/>
          <a:p>
            <a:r>
              <a:rPr lang="en-GB" sz="2800" b="1" dirty="0" smtClean="0">
                <a:solidFill>
                  <a:srgbClr val="BD582C"/>
                </a:solidFill>
                <a:latin typeface="Lucida Grande"/>
              </a:rPr>
              <a:t>DEEP LEARNING FOR PATIENT-SPECIFIC KIDNEY GRAFT SURVIVAL ANALYSIS</a:t>
            </a:r>
            <a:endParaRPr lang="en-GB" sz="2800" b="1" dirty="0">
              <a:solidFill>
                <a:srgbClr val="BD582C"/>
              </a:solidFill>
              <a:latin typeface="Lucida Grande"/>
            </a:endParaRPr>
          </a:p>
        </p:txBody>
      </p:sp>
    </p:spTree>
    <p:extLst>
      <p:ext uri="{BB962C8B-B14F-4D97-AF65-F5344CB8AC3E}">
        <p14:creationId xmlns:p14="http://schemas.microsoft.com/office/powerpoint/2010/main" val="2996516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5388" y="1268082"/>
            <a:ext cx="1168910" cy="461665"/>
          </a:xfrm>
          <a:prstGeom prst="rect">
            <a:avLst/>
          </a:prstGeom>
          <a:noFill/>
        </p:spPr>
        <p:txBody>
          <a:bodyPr wrap="none" rtlCol="0">
            <a:spAutoFit/>
          </a:bodyPr>
          <a:lstStyle/>
          <a:p>
            <a:r>
              <a:rPr lang="en-US" sz="2400" b="1" dirty="0" smtClean="0">
                <a:solidFill>
                  <a:srgbClr val="BD582C"/>
                </a:solidFill>
              </a:rPr>
              <a:t>Dataset</a:t>
            </a:r>
            <a:endParaRPr lang="en-US" sz="2400" b="1" dirty="0">
              <a:solidFill>
                <a:srgbClr val="BD582C"/>
              </a:solidFill>
            </a:endParaRPr>
          </a:p>
        </p:txBody>
      </p:sp>
      <p:sp>
        <p:nvSpPr>
          <p:cNvPr id="6" name="Rectangle 5"/>
          <p:cNvSpPr/>
          <p:nvPr/>
        </p:nvSpPr>
        <p:spPr>
          <a:xfrm>
            <a:off x="845388" y="2057244"/>
            <a:ext cx="7585179" cy="2308324"/>
          </a:xfrm>
          <a:prstGeom prst="rect">
            <a:avLst/>
          </a:prstGeom>
        </p:spPr>
        <p:txBody>
          <a:bodyPr wrap="square">
            <a:spAutoFit/>
          </a:bodyPr>
          <a:lstStyle/>
          <a:p>
            <a:pPr algn="just"/>
            <a:r>
              <a:rPr lang="en-US" dirty="0"/>
              <a:t>This study used data from the Scientific Registry of Transplant Recipients (SRTR). The SRTR data system includes data on all donor, wait-listed candidates, and transplant recipients in the US, submitted by the members of the Organ Procurement and Transplantation Network (OPTN). The Health Resources and Services Administration (HRSA), U.S. Department of Health and Human Services provides oversight to the activities of the OPTN and SRTR contractors. The dataset we used includes 131,709 deceased donor transplants between January 1, 2000 and December 31, </a:t>
            </a:r>
            <a:r>
              <a:rPr lang="en-US" dirty="0" smtClean="0"/>
              <a:t>2014.</a:t>
            </a:r>
            <a:endParaRPr lang="en-US" u="sng" dirty="0"/>
          </a:p>
        </p:txBody>
      </p:sp>
    </p:spTree>
    <p:extLst>
      <p:ext uri="{BB962C8B-B14F-4D97-AF65-F5344CB8AC3E}">
        <p14:creationId xmlns:p14="http://schemas.microsoft.com/office/powerpoint/2010/main" val="1321452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5388" y="1268082"/>
            <a:ext cx="1168910" cy="461665"/>
          </a:xfrm>
          <a:prstGeom prst="rect">
            <a:avLst/>
          </a:prstGeom>
          <a:noFill/>
        </p:spPr>
        <p:txBody>
          <a:bodyPr wrap="none" rtlCol="0">
            <a:spAutoFit/>
          </a:bodyPr>
          <a:lstStyle/>
          <a:p>
            <a:r>
              <a:rPr lang="en-US" sz="2400" b="1" dirty="0" smtClean="0">
                <a:solidFill>
                  <a:srgbClr val="BD582C"/>
                </a:solidFill>
              </a:rPr>
              <a:t>Dataset</a:t>
            </a:r>
            <a:endParaRPr lang="en-US" sz="2400" b="1" dirty="0">
              <a:solidFill>
                <a:srgbClr val="BD582C"/>
              </a:solidFill>
            </a:endParaRPr>
          </a:p>
        </p:txBody>
      </p:sp>
      <p:sp>
        <p:nvSpPr>
          <p:cNvPr id="6" name="Rectangle 5"/>
          <p:cNvSpPr/>
          <p:nvPr/>
        </p:nvSpPr>
        <p:spPr>
          <a:xfrm>
            <a:off x="845388" y="2057244"/>
            <a:ext cx="7585179" cy="2031325"/>
          </a:xfrm>
          <a:prstGeom prst="rect">
            <a:avLst/>
          </a:prstGeom>
        </p:spPr>
        <p:txBody>
          <a:bodyPr wrap="square">
            <a:spAutoFit/>
          </a:bodyPr>
          <a:lstStyle/>
          <a:p>
            <a:pPr algn="just"/>
            <a:r>
              <a:rPr lang="en-US" dirty="0" smtClean="0"/>
              <a:t>Recipients </a:t>
            </a:r>
            <a:r>
              <a:rPr lang="en-US" dirty="0"/>
              <a:t>aged less than 18 years old and simultaneous multi-organ transplant recipients were excluded. The outcome of interest was graft failure, defined as return to dialysis, re-transplant, or death. 86104 patients (around 65%) were censored. We used all available clinical and biological features characterizing the donor-recipient couple and transplant factors features potentially associated with graft failure rates, removing those that had more than 20 percent of missing values</a:t>
            </a:r>
            <a:endParaRPr lang="en-US" u="sng" dirty="0"/>
          </a:p>
        </p:txBody>
      </p:sp>
    </p:spTree>
    <p:extLst>
      <p:ext uri="{BB962C8B-B14F-4D97-AF65-F5344CB8AC3E}">
        <p14:creationId xmlns:p14="http://schemas.microsoft.com/office/powerpoint/2010/main" val="2827942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5388" y="1268082"/>
            <a:ext cx="1961563" cy="461665"/>
          </a:xfrm>
          <a:prstGeom prst="rect">
            <a:avLst/>
          </a:prstGeom>
          <a:noFill/>
        </p:spPr>
        <p:txBody>
          <a:bodyPr wrap="none" rtlCol="0">
            <a:spAutoFit/>
          </a:bodyPr>
          <a:lstStyle/>
          <a:p>
            <a:r>
              <a:rPr lang="en-US" sz="2400" b="1" dirty="0" smtClean="0">
                <a:solidFill>
                  <a:srgbClr val="BD582C"/>
                </a:solidFill>
              </a:rPr>
              <a:t>Preprocessing</a:t>
            </a:r>
            <a:endParaRPr lang="en-US" sz="2400" b="1" dirty="0">
              <a:solidFill>
                <a:srgbClr val="BD582C"/>
              </a:solidFill>
            </a:endParaRPr>
          </a:p>
        </p:txBody>
      </p:sp>
      <p:sp>
        <p:nvSpPr>
          <p:cNvPr id="6" name="Rectangle 5"/>
          <p:cNvSpPr/>
          <p:nvPr/>
        </p:nvSpPr>
        <p:spPr>
          <a:xfrm>
            <a:off x="845388" y="2057244"/>
            <a:ext cx="7585179" cy="2031325"/>
          </a:xfrm>
          <a:prstGeom prst="rect">
            <a:avLst/>
          </a:prstGeom>
        </p:spPr>
        <p:txBody>
          <a:bodyPr wrap="square">
            <a:spAutoFit/>
          </a:bodyPr>
          <a:lstStyle/>
          <a:p>
            <a:pPr algn="just"/>
            <a:r>
              <a:rPr lang="en-US" dirty="0"/>
              <a:t>We completed missing values by replacing values for each feature by the median value for continuous features, and by the most common occurrence for categorical features. We chose to use this method because the number of missing values was very low (around 5 percent on average and up to 20 percent). We used a one-hot encoding for categorical features, and unit scaling for continuous features. This resulted in a total of 436 features, all between 0 and 1.</a:t>
            </a:r>
            <a:endParaRPr lang="en-US" u="sng" dirty="0"/>
          </a:p>
        </p:txBody>
      </p:sp>
    </p:spTree>
    <p:extLst>
      <p:ext uri="{BB962C8B-B14F-4D97-AF65-F5344CB8AC3E}">
        <p14:creationId xmlns:p14="http://schemas.microsoft.com/office/powerpoint/2010/main" val="2221890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5388" y="1268082"/>
            <a:ext cx="4120936" cy="461665"/>
          </a:xfrm>
          <a:prstGeom prst="rect">
            <a:avLst/>
          </a:prstGeom>
          <a:noFill/>
        </p:spPr>
        <p:txBody>
          <a:bodyPr wrap="none" rtlCol="0">
            <a:spAutoFit/>
          </a:bodyPr>
          <a:lstStyle/>
          <a:p>
            <a:r>
              <a:rPr lang="en-US" sz="2400" b="1" dirty="0" smtClean="0">
                <a:solidFill>
                  <a:srgbClr val="BD582C"/>
                </a:solidFill>
              </a:rPr>
              <a:t>Hyper-parameters and training</a:t>
            </a:r>
            <a:endParaRPr lang="en-US" sz="2400" b="1" dirty="0">
              <a:solidFill>
                <a:srgbClr val="BD582C"/>
              </a:solidFill>
            </a:endParaRPr>
          </a:p>
        </p:txBody>
      </p:sp>
      <p:sp>
        <p:nvSpPr>
          <p:cNvPr id="6" name="Rectangle 5"/>
          <p:cNvSpPr/>
          <p:nvPr/>
        </p:nvSpPr>
        <p:spPr>
          <a:xfrm>
            <a:off x="845388" y="2057244"/>
            <a:ext cx="7585179" cy="1200329"/>
          </a:xfrm>
          <a:prstGeom prst="rect">
            <a:avLst/>
          </a:prstGeom>
        </p:spPr>
        <p:txBody>
          <a:bodyPr wrap="square">
            <a:spAutoFit/>
          </a:bodyPr>
          <a:lstStyle/>
          <a:p>
            <a:pPr algn="just"/>
            <a:r>
              <a:rPr lang="en-US" dirty="0"/>
              <a:t>We used the Adam optimizer [10] with a learning rate of 10−5 , and a batch size of 32. We used dropout, batch-normalization, L1 and L2 regularization and gradient clipping during training. The dropout rate for the different layers was optimized along with the other hyper-parameters. </a:t>
            </a:r>
            <a:endParaRPr lang="en-US" u="sng" dirty="0"/>
          </a:p>
        </p:txBody>
      </p:sp>
    </p:spTree>
    <p:extLst>
      <p:ext uri="{BB962C8B-B14F-4D97-AF65-F5344CB8AC3E}">
        <p14:creationId xmlns:p14="http://schemas.microsoft.com/office/powerpoint/2010/main" val="144670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463</TotalTime>
  <Words>362</Words>
  <Application>Microsoft Office PowerPoint</Application>
  <PresentationFormat>On-screen Show (4:3)</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Lucida Grande</vt:lpstr>
      <vt:lpstr>Retrospect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desk</dc:creator>
  <cp:lastModifiedBy>User</cp:lastModifiedBy>
  <cp:revision>65</cp:revision>
  <dcterms:created xsi:type="dcterms:W3CDTF">2019-10-04T09:57:38Z</dcterms:created>
  <dcterms:modified xsi:type="dcterms:W3CDTF">2019-11-17T16:13:42Z</dcterms:modified>
</cp:coreProperties>
</file>