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sldIdLst>
    <p:sldId id="266" r:id="rId2"/>
    <p:sldId id="280" r:id="rId3"/>
    <p:sldId id="258" r:id="rId4"/>
    <p:sldId id="278" r:id="rId5"/>
    <p:sldId id="259" r:id="rId6"/>
    <p:sldId id="276" r:id="rId7"/>
    <p:sldId id="279" r:id="rId8"/>
    <p:sldId id="277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7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zov Boris" initials="SB" lastIdx="1" clrIdx="0">
    <p:extLst>
      <p:ext uri="{19B8F6BF-5375-455C-9EA6-DF929625EA0E}">
        <p15:presenceInfo xmlns:p15="http://schemas.microsoft.com/office/powerpoint/2012/main" userId="e204f00f4b5916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D8C"/>
    <a:srgbClr val="84A2D8"/>
    <a:srgbClr val="8DA9DB"/>
    <a:srgbClr val="B0C3E6"/>
    <a:srgbClr val="BCCCEA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60CBF-B3AB-4473-8C71-93400DC1258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301C-511B-4D38-B95F-3C4C5ED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69CB-465F-4C76-A2E4-56AC9D2080D4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3FED-DB75-416E-868B-1768FCEE9D23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612-07FC-43A1-BB5F-FFC0400FEB78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AD0B-49DD-4319-B10C-0416E4B55D44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0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0B5-C440-46B0-B0F9-B43A3BB00E87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5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77C-8A15-48E5-810C-B87B7547C8B2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B52-F42E-441C-8B89-40C5A3B160D0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7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F688-6DB2-4A1E-B891-D00BCDEEF2D8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E1A3-81EF-49CC-AC0D-E1321C01AAB0}" type="datetime1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537-9CE7-4FB3-B277-DCD5D6136E3B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45E5-59E1-48FC-9CAE-26FA05B10DFF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2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AC4A-B2F8-42D0-9AB8-4F685442C12F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FAAB-B102-4B15-B73E-E5ED2A504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9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6042"/>
            <a:ext cx="12192000" cy="6857999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«Казанский национальный исследовательский технический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им. А. Н. Туполева-КАИ» 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СПО</a:t>
            </a:r>
            <a:r>
              <a:rPr lang="en-GB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ИКТЗ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(Колледж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нформационных технологий)</a:t>
            </a: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автоматизации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транспортной логистики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Кравченко Н.А.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4435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проекта: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Сунгатуллина Л.М., преподаватель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</a:t>
            </a: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5880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РАБОТЫ С ПЕРЕВОЗЧИКАМИ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10</a:t>
            </a:fld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CD4B7-CF82-C177-D2E6-66677089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473" y="311741"/>
            <a:ext cx="1087222" cy="10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B9FC4-1BA5-35ED-F81B-2FF2A99C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50" y="1515875"/>
            <a:ext cx="9769500" cy="4680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98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РАБОТЫ С ЗАЯВКАМИ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11</a:t>
            </a:fld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A3E56-52DF-CD83-9E92-1BC633CD0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01" y="520481"/>
            <a:ext cx="722951" cy="72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F6C031-F346-6D83-FF2D-5B95FF4E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88" y="1506147"/>
            <a:ext cx="970102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6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РЕДАКТИРОВАНИЯ </a:t>
            </a:r>
            <a:br>
              <a:rPr lang="ru-RU" dirty="0"/>
            </a:br>
            <a:r>
              <a:rPr lang="ru-RU" dirty="0"/>
              <a:t>УЧАСТНИКОВ ЗАЯВКИ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12</a:t>
            </a:fld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337BB0-A70D-A295-2E60-61A7A4798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45" y="467596"/>
            <a:ext cx="874287" cy="90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691394-30E6-619C-45B1-6A570A8A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52" y="1793159"/>
            <a:ext cx="8888695" cy="47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РЕДАКТИРОВАНИЯ </a:t>
            </a:r>
            <a:br>
              <a:rPr lang="ru-RU" dirty="0"/>
            </a:br>
            <a:r>
              <a:rPr lang="ru-RU" dirty="0"/>
              <a:t>ПУНКТОВ СНАБЖЕНИЯ ЗАЯКИ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13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32B161-6A45-D0A9-0887-B98703A0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09" y="1793159"/>
            <a:ext cx="8687381" cy="46476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B97C2-9CAA-13BE-E531-BD3A861D6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507" y="41715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РЕДАКТИРОВАНИЯ </a:t>
            </a:r>
            <a:br>
              <a:rPr lang="ru-RU" dirty="0"/>
            </a:br>
            <a:r>
              <a:rPr lang="ru-RU" dirty="0"/>
              <a:t>ОГРАНИЧЕНИЙ ЗАЯКИ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14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C44FA9-AED0-5FFC-E7B9-A5F17112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4" y="1712639"/>
            <a:ext cx="8921032" cy="47582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34EBF1-740E-34DD-9CE8-307435A75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80" y="387076"/>
            <a:ext cx="91490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РЕДАКТИРОВАНИЯ </a:t>
            </a:r>
            <a:br>
              <a:rPr lang="ru-RU" dirty="0"/>
            </a:br>
            <a:r>
              <a:rPr lang="ru-RU" dirty="0"/>
              <a:t>УСЛУГ И ПЕРЕВОЗЧИКОВ ЗАЯКИ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15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4FA872-E369-5B48-F1A7-343E0343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21" y="1637416"/>
            <a:ext cx="8973157" cy="47529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AAB106-8CBD-E154-DFBE-4321A62C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385405"/>
            <a:ext cx="158467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РЕДАКТИРОВАНИЯ </a:t>
            </a:r>
            <a:br>
              <a:rPr lang="ru-RU" dirty="0"/>
            </a:br>
            <a:r>
              <a:rPr lang="ru-RU" dirty="0"/>
              <a:t>ТАРИФОВ ЗАЯКИ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16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E29B1-D5E8-7752-1C49-5A4BDB2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725770"/>
            <a:ext cx="9029700" cy="48340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586899-89B1-064E-E153-5C66880B48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08" y="467596"/>
            <a:ext cx="77142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0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ФОРМИРОВАНИЕ </a:t>
            </a:r>
            <a:br>
              <a:rPr lang="ru-RU" dirty="0"/>
            </a:br>
            <a:r>
              <a:rPr lang="ru-RU" dirty="0"/>
              <a:t>ВЫВОДА ЗАЯКИ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17</a:t>
            </a:fld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6977F-406F-5329-285D-58DB10B8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20924"/>
            <a:ext cx="9353550" cy="4982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A6C676-DB09-344F-801C-B984C462A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9869" y="46759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8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18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BC75AE-374D-83D4-7403-0BCCFAD8F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36" y="586044"/>
            <a:ext cx="718534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AE86A-1792-DE29-7BDE-592B1964B6D7}"/>
              </a:ext>
            </a:extLst>
          </p:cNvPr>
          <p:cNvSpPr txBox="1"/>
          <p:nvPr/>
        </p:nvSpPr>
        <p:spPr>
          <a:xfrm>
            <a:off x="838200" y="1526963"/>
            <a:ext cx="6124575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-apple-system"/>
                <a:ea typeface="Times New Roman" panose="02020603050405020304" pitchFamily="18" charset="0"/>
              </a:rPr>
              <a:t>Благодаря разработанной системе удалось облегчить работу менеджера-логиста путем оптимизации процесса сбора данных, автоматизации расчета путей перевозки, использования единой базы данных для хранения всех требуемых для работы данных.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ель, поставленная в дипломной работе, достигнута, задачи решены.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92E24253-EAB0-3CA5-4838-99A181E1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65125"/>
            <a:ext cx="10582275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238444-2A27-90DE-F8BD-05C566FD9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3"/>
          <a:stretch/>
        </p:blipFill>
        <p:spPr>
          <a:xfrm>
            <a:off x="7427735" y="1690688"/>
            <a:ext cx="446263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9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0426-6D4E-3F41-118F-FBD19482FB0D}"/>
              </a:ext>
            </a:extLst>
          </p:cNvPr>
          <p:cNvSpPr txBox="1"/>
          <p:nvPr/>
        </p:nvSpPr>
        <p:spPr>
          <a:xfrm>
            <a:off x="1832619" y="2921168"/>
            <a:ext cx="9071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41500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8E9EDD3-F821-AFF6-820B-938F019C91B5}"/>
              </a:ext>
            </a:extLst>
          </p:cNvPr>
          <p:cNvSpPr/>
          <p:nvPr/>
        </p:nvSpPr>
        <p:spPr>
          <a:xfrm>
            <a:off x="7559599" y="3064238"/>
            <a:ext cx="3745741" cy="329211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38EEE6C-E70C-5A93-8550-FC5AFF8F2F5E}"/>
              </a:ext>
            </a:extLst>
          </p:cNvPr>
          <p:cNvSpPr/>
          <p:nvPr/>
        </p:nvSpPr>
        <p:spPr>
          <a:xfrm>
            <a:off x="887061" y="3064238"/>
            <a:ext cx="3745741" cy="329211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0073"/>
            <a:ext cx="9826336" cy="712528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ДИПЛОМНОГО ПРОЕКТА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86255" y="3064238"/>
            <a:ext cx="3745742" cy="328807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-apple-system"/>
                <a:ea typeface="Times New Roman" panose="02020603050405020304" pitchFamily="18" charset="0"/>
              </a:rPr>
              <a:t>Система поможет снизить расходы в целевой организации и повысить качество обслуживания клиентов</a:t>
            </a:r>
            <a:endParaRPr lang="ru-RU" sz="2400" dirty="0">
              <a:solidFill>
                <a:schemeClr val="bg1"/>
              </a:solidFill>
              <a:effectLst/>
              <a:latin typeface="-apple-system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2</a:t>
            </a:fld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584326"/>
            <a:ext cx="10617926" cy="109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73150" y="3397704"/>
            <a:ext cx="3888377" cy="32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C485F3-B695-E84E-0201-F9E7628B4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63" y="533474"/>
            <a:ext cx="957073" cy="7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5E1C58-784B-8627-2801-B8796A17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8561" y="3429000"/>
            <a:ext cx="2397204" cy="2397204"/>
          </a:xfrm>
          <a:prstGeom prst="rect">
            <a:avLst/>
          </a:prstGeom>
        </p:spPr>
      </p:pic>
      <p:sp>
        <p:nvSpPr>
          <p:cNvPr id="11" name="Объект 5">
            <a:extLst>
              <a:ext uri="{FF2B5EF4-FFF2-40B4-BE49-F238E27FC236}">
                <a16:creationId xmlns:a16="http://schemas.microsoft.com/office/drawing/2014/main" id="{34099850-348B-D19E-8CFE-8A1E28E9DC2E}"/>
              </a:ext>
            </a:extLst>
          </p:cNvPr>
          <p:cNvSpPr txBox="1">
            <a:spLocks/>
          </p:cNvSpPr>
          <p:nvPr/>
        </p:nvSpPr>
        <p:spPr>
          <a:xfrm>
            <a:off x="838201" y="1413685"/>
            <a:ext cx="10307854" cy="1041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None/>
            </a:pPr>
            <a:r>
              <a:rPr lang="ru-RU" sz="2200" dirty="0">
                <a:latin typeface="-apple-system"/>
                <a:ea typeface="Times New Roman" panose="02020603050405020304" pitchFamily="18" charset="0"/>
              </a:rPr>
              <a:t>Разработанное приложение можно использовать в логистических компаниях для расчета оптимального распределения ресурсов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1F26BA98-CCED-34FA-6412-A09C3AEAEB75}"/>
              </a:ext>
            </a:extLst>
          </p:cNvPr>
          <p:cNvSpPr txBox="1">
            <a:spLocks/>
          </p:cNvSpPr>
          <p:nvPr/>
        </p:nvSpPr>
        <p:spPr>
          <a:xfrm>
            <a:off x="7560001" y="3064238"/>
            <a:ext cx="3744938" cy="328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200" dirty="0">
                <a:solidFill>
                  <a:schemeClr val="bg1"/>
                </a:solidFill>
                <a:effectLst/>
                <a:latin typeface="-apple-system"/>
                <a:ea typeface="Times New Roman" panose="02020603050405020304" pitchFamily="18" charset="0"/>
              </a:rPr>
              <a:t>Грамотно организованная логистика является важнейшим фактором при размещении производства</a:t>
            </a:r>
            <a:endParaRPr lang="ru-RU" sz="2400" dirty="0">
              <a:solidFill>
                <a:schemeClr val="bg1"/>
              </a:solidFill>
              <a:effectLst/>
              <a:latin typeface="-apple-system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7DD5803-A4C0-7AE1-98E8-616951BFDC83}"/>
              </a:ext>
            </a:extLst>
          </p:cNvPr>
          <p:cNvCxnSpPr>
            <a:cxnSpLocks/>
          </p:cNvCxnSpPr>
          <p:nvPr/>
        </p:nvCxnSpPr>
        <p:spPr>
          <a:xfrm>
            <a:off x="327259" y="2615635"/>
            <a:ext cx="115407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40D756B-376F-ADB9-220D-7A2E094348C1}"/>
              </a:ext>
            </a:extLst>
          </p:cNvPr>
          <p:cNvCxnSpPr>
            <a:cxnSpLocks/>
          </p:cNvCxnSpPr>
          <p:nvPr/>
        </p:nvCxnSpPr>
        <p:spPr>
          <a:xfrm>
            <a:off x="1073150" y="2788890"/>
            <a:ext cx="10072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FC1E798-801F-F18B-5AAD-7FBB1498DF61}"/>
              </a:ext>
            </a:extLst>
          </p:cNvPr>
          <p:cNvSpPr/>
          <p:nvPr/>
        </p:nvSpPr>
        <p:spPr>
          <a:xfrm>
            <a:off x="1577547" y="3259344"/>
            <a:ext cx="5082139" cy="746657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овысить качество обслуживания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8483054-2E4D-C961-64E4-ABFBBFBDBE84}"/>
              </a:ext>
            </a:extLst>
          </p:cNvPr>
          <p:cNvSpPr/>
          <p:nvPr/>
        </p:nvSpPr>
        <p:spPr>
          <a:xfrm>
            <a:off x="1563054" y="5046510"/>
            <a:ext cx="5082139" cy="748747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низить количество ошибок</a:t>
            </a:r>
            <a:endParaRPr lang="en-US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4905362-D292-85FD-B3C0-1F9E9F2C66CD}"/>
              </a:ext>
            </a:extLst>
          </p:cNvPr>
          <p:cNvSpPr/>
          <p:nvPr/>
        </p:nvSpPr>
        <p:spPr>
          <a:xfrm>
            <a:off x="1563055" y="4152927"/>
            <a:ext cx="5082139" cy="746657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О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птимизировать процесс сбора данных</a:t>
            </a:r>
            <a:endParaRPr lang="en-US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6BAC0-F196-C0DB-BA92-B24E90990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t="5937" r="17009"/>
          <a:stretch/>
        </p:blipFill>
        <p:spPr bwMode="auto">
          <a:xfrm>
            <a:off x="8031833" y="3140253"/>
            <a:ext cx="3900734" cy="27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774" y="382959"/>
            <a:ext cx="1031828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ЦЕЛЬ ДИПЛОМНОГО ПРОЕКТА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8537" y="3259344"/>
            <a:ext cx="3962399" cy="277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A78C2-F358-01B0-0D08-EE8BB2E8FDB9}"/>
              </a:ext>
            </a:extLst>
          </p:cNvPr>
          <p:cNvSpPr txBox="1"/>
          <p:nvPr/>
        </p:nvSpPr>
        <p:spPr>
          <a:xfrm>
            <a:off x="1405289" y="1847990"/>
            <a:ext cx="537324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400" dirty="0">
                <a:latin typeface="-apple-system"/>
                <a:ea typeface="Times New Roman" panose="02020603050405020304" pitchFamily="18" charset="0"/>
              </a:rPr>
              <a:t>Р</a:t>
            </a:r>
            <a:r>
              <a:rPr lang="ru-RU" sz="2400" dirty="0">
                <a:effectLst/>
                <a:latin typeface="-apple-system"/>
                <a:ea typeface="Times New Roman" panose="02020603050405020304" pitchFamily="18" charset="0"/>
              </a:rPr>
              <a:t>азработанное приложение позволит</a:t>
            </a:r>
            <a:endParaRPr lang="en-US" sz="24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286C7BB-1ABD-D6E8-C84B-C90F7C097379}"/>
              </a:ext>
            </a:extLst>
          </p:cNvPr>
          <p:cNvCxnSpPr>
            <a:cxnSpLocks/>
          </p:cNvCxnSpPr>
          <p:nvPr/>
        </p:nvCxnSpPr>
        <p:spPr>
          <a:xfrm>
            <a:off x="1111371" y="2486483"/>
            <a:ext cx="598550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9C7D709-3B17-5392-5E04-D0A6F574D176}"/>
              </a:ext>
            </a:extLst>
          </p:cNvPr>
          <p:cNvCxnSpPr>
            <a:cxnSpLocks/>
          </p:cNvCxnSpPr>
          <p:nvPr/>
        </p:nvCxnSpPr>
        <p:spPr>
          <a:xfrm>
            <a:off x="1405288" y="2706260"/>
            <a:ext cx="5429852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9589CF9-867F-C953-0169-8BFC9EBD5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92" y="58574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ЗАДАЧИ ДИПЛОМНОГО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8537" y="3259344"/>
            <a:ext cx="3962399" cy="277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4FC267-83F4-4FE8-CE5D-E1E19CD51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68" y="667906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4E2B8-65BB-4251-4395-7FD987A6521A}"/>
              </a:ext>
            </a:extLst>
          </p:cNvPr>
          <p:cNvSpPr txBox="1"/>
          <p:nvPr/>
        </p:nvSpPr>
        <p:spPr>
          <a:xfrm>
            <a:off x="1039528" y="1659880"/>
            <a:ext cx="6374330" cy="1143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400" dirty="0">
                <a:effectLst/>
                <a:latin typeface="-apple-system"/>
                <a:ea typeface="Times New Roman" panose="02020603050405020304" pitchFamily="18" charset="0"/>
              </a:rPr>
              <a:t>Достижение поставленной цели потребовало решения следующих задач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AFA82F4-ECE4-87A1-E56D-406E04B6CC7C}"/>
              </a:ext>
            </a:extLst>
          </p:cNvPr>
          <p:cNvSpPr/>
          <p:nvPr/>
        </p:nvSpPr>
        <p:spPr>
          <a:xfrm>
            <a:off x="1039528" y="3237607"/>
            <a:ext cx="547200" cy="533011"/>
          </a:xfrm>
          <a:prstGeom prst="ellipse">
            <a:avLst/>
          </a:prstGeom>
          <a:solidFill>
            <a:srgbClr val="2B4D8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</a:rPr>
              <a:t>1.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5FACF6A-EF33-D66A-9393-2059CA6D49FE}"/>
              </a:ext>
            </a:extLst>
          </p:cNvPr>
          <p:cNvSpPr/>
          <p:nvPr/>
        </p:nvSpPr>
        <p:spPr>
          <a:xfrm>
            <a:off x="1806560" y="3237607"/>
            <a:ext cx="5082139" cy="546448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79DEE41-747A-D445-F35C-DBF47CC814C1}"/>
              </a:ext>
            </a:extLst>
          </p:cNvPr>
          <p:cNvSpPr/>
          <p:nvPr/>
        </p:nvSpPr>
        <p:spPr>
          <a:xfrm>
            <a:off x="1039528" y="3879094"/>
            <a:ext cx="547200" cy="533011"/>
          </a:xfrm>
          <a:prstGeom prst="ellipse">
            <a:avLst/>
          </a:prstGeom>
          <a:solidFill>
            <a:srgbClr val="2B4D8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</a:rPr>
              <a:t>2.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ED3177B-E566-DF1B-39D9-71DC1FC87C5A}"/>
              </a:ext>
            </a:extLst>
          </p:cNvPr>
          <p:cNvSpPr/>
          <p:nvPr/>
        </p:nvSpPr>
        <p:spPr>
          <a:xfrm>
            <a:off x="1806560" y="3879094"/>
            <a:ext cx="5082139" cy="546448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Проектирование системы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E88415E-74BA-4DA4-E689-64588EFFC68A}"/>
              </a:ext>
            </a:extLst>
          </p:cNvPr>
          <p:cNvSpPr/>
          <p:nvPr/>
        </p:nvSpPr>
        <p:spPr>
          <a:xfrm>
            <a:off x="1039528" y="4520581"/>
            <a:ext cx="547200" cy="533011"/>
          </a:xfrm>
          <a:prstGeom prst="ellipse">
            <a:avLst/>
          </a:prstGeom>
          <a:solidFill>
            <a:srgbClr val="2B4D8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</a:rPr>
              <a:t>3.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FE9275A-89DF-9AA5-CEB6-AEBB995A56E3}"/>
              </a:ext>
            </a:extLst>
          </p:cNvPr>
          <p:cNvSpPr/>
          <p:nvPr/>
        </p:nvSpPr>
        <p:spPr>
          <a:xfrm>
            <a:off x="1806560" y="4520581"/>
            <a:ext cx="5082139" cy="546448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847D988-B2A2-7C8B-5725-00FA9BD6D238}"/>
              </a:ext>
            </a:extLst>
          </p:cNvPr>
          <p:cNvSpPr/>
          <p:nvPr/>
        </p:nvSpPr>
        <p:spPr>
          <a:xfrm>
            <a:off x="1039528" y="5162068"/>
            <a:ext cx="547200" cy="533011"/>
          </a:xfrm>
          <a:prstGeom prst="ellipse">
            <a:avLst/>
          </a:prstGeom>
          <a:solidFill>
            <a:srgbClr val="2B4D8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</a:rPr>
              <a:t>4.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B47B388-4A8A-6B1C-220B-4CA89640CCC6}"/>
              </a:ext>
            </a:extLst>
          </p:cNvPr>
          <p:cNvSpPr/>
          <p:nvPr/>
        </p:nvSpPr>
        <p:spPr>
          <a:xfrm>
            <a:off x="1806560" y="5162068"/>
            <a:ext cx="5082139" cy="546448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Разработка программного решения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3BBE50C-06A6-763E-FCF4-AD8CDAC2A8A3}"/>
              </a:ext>
            </a:extLst>
          </p:cNvPr>
          <p:cNvSpPr/>
          <p:nvPr/>
        </p:nvSpPr>
        <p:spPr>
          <a:xfrm>
            <a:off x="1039528" y="5809902"/>
            <a:ext cx="547200" cy="533011"/>
          </a:xfrm>
          <a:prstGeom prst="ellipse">
            <a:avLst/>
          </a:prstGeom>
          <a:solidFill>
            <a:srgbClr val="2B4D8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</a:rPr>
              <a:t>5.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20D9E102-3662-51CC-208D-9F8570AA6E20}"/>
              </a:ext>
            </a:extLst>
          </p:cNvPr>
          <p:cNvSpPr/>
          <p:nvPr/>
        </p:nvSpPr>
        <p:spPr>
          <a:xfrm>
            <a:off x="1806560" y="5809902"/>
            <a:ext cx="5082139" cy="546448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Разработка технической документации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117CF90-1E93-8AF8-4C9D-39F2A20E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16" y="3332932"/>
            <a:ext cx="4425660" cy="2476970"/>
          </a:xfrm>
          <a:prstGeom prst="rect">
            <a:avLst/>
          </a:prstGeom>
        </p:spPr>
      </p:pic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35ECAD0-FE36-663B-3470-393158E8DB05}"/>
              </a:ext>
            </a:extLst>
          </p:cNvPr>
          <p:cNvCxnSpPr>
            <a:cxnSpLocks/>
          </p:cNvCxnSpPr>
          <p:nvPr/>
        </p:nvCxnSpPr>
        <p:spPr>
          <a:xfrm>
            <a:off x="685800" y="2802950"/>
            <a:ext cx="657225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DB58B63-4A3F-1D20-A31C-4CA721FBBE88}"/>
              </a:ext>
            </a:extLst>
          </p:cNvPr>
          <p:cNvCxnSpPr>
            <a:cxnSpLocks/>
          </p:cNvCxnSpPr>
          <p:nvPr/>
        </p:nvCxnSpPr>
        <p:spPr>
          <a:xfrm>
            <a:off x="1039528" y="3022728"/>
            <a:ext cx="5849171" cy="2527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СРЕДСТВ РЕАЛИЗАЦИИ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1028" name="Picture 4" descr="Bright, bulb, code, ide, idea, lapt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t="15425" r="11840" b="14460"/>
          <a:stretch/>
        </p:blipFill>
        <p:spPr bwMode="auto">
          <a:xfrm>
            <a:off x="10691018" y="533483"/>
            <a:ext cx="7879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аза данных, файл, формат, sql,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6" y="1998849"/>
            <a:ext cx="1320595" cy="132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DD34C7-E9F2-69E6-2CBD-13D8EA8BF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49" y="1966033"/>
            <a:ext cx="1320595" cy="13145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A25843-9AF5-4BA8-4BDB-A10ADB694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3" y="3890722"/>
            <a:ext cx="1813504" cy="18135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7C809F-7DF9-D0F6-1DC0-130211EDC3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4064811"/>
            <a:ext cx="1325563" cy="13255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8F0F5E5-1040-1BBC-27DC-45677A8B50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64" y="5520604"/>
            <a:ext cx="1161834" cy="1161834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5F6288D-3058-7522-7610-5609D3C62B79}"/>
              </a:ext>
            </a:extLst>
          </p:cNvPr>
          <p:cNvSpPr/>
          <p:nvPr/>
        </p:nvSpPr>
        <p:spPr>
          <a:xfrm>
            <a:off x="2992584" y="2308805"/>
            <a:ext cx="6206832" cy="62902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При разработке настольного приложения использовалась технология </a:t>
            </a:r>
            <a:r>
              <a:rPr lang="en-US" sz="2000" dirty="0">
                <a:latin typeface="-apple-system"/>
                <a:ea typeface="Times New Roman" panose="02020603050405020304" pitchFamily="18" charset="0"/>
              </a:rPr>
              <a:t>WPF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8891E28-4AE3-1053-49F2-AECE496C3518}"/>
              </a:ext>
            </a:extLst>
          </p:cNvPr>
          <p:cNvSpPr/>
          <p:nvPr/>
        </p:nvSpPr>
        <p:spPr>
          <a:xfrm>
            <a:off x="2992584" y="3082860"/>
            <a:ext cx="6206832" cy="62902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База данных разработана в СУБД </a:t>
            </a:r>
            <a:r>
              <a:rPr lang="en-US" sz="2000" dirty="0">
                <a:latin typeface="-apple-system"/>
                <a:ea typeface="Times New Roman" panose="02020603050405020304" pitchFamily="18" charset="0"/>
              </a:rPr>
              <a:t>Microsoft SQL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61B9DB-69EB-91D8-AE20-8892823719A9}"/>
              </a:ext>
            </a:extLst>
          </p:cNvPr>
          <p:cNvSpPr/>
          <p:nvPr/>
        </p:nvSpPr>
        <p:spPr>
          <a:xfrm>
            <a:off x="2992584" y="3856915"/>
            <a:ext cx="6206832" cy="62902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Для связи базы данных с сервером использовался </a:t>
            </a:r>
            <a:r>
              <a:rPr lang="en-US" sz="2000" dirty="0" err="1">
                <a:effectLst/>
                <a:latin typeface="-apple-system"/>
                <a:ea typeface="Times New Roman" panose="02020603050405020304" pitchFamily="18" charset="0"/>
              </a:rPr>
              <a:t>Entity.Framework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86954E0-2A65-8DB2-EA41-64FA469F73AD}"/>
              </a:ext>
            </a:extLst>
          </p:cNvPr>
          <p:cNvSpPr/>
          <p:nvPr/>
        </p:nvSpPr>
        <p:spPr>
          <a:xfrm>
            <a:off x="2992584" y="4626325"/>
            <a:ext cx="6206832" cy="629022"/>
          </a:xfrm>
          <a:prstGeom prst="roundRect">
            <a:avLst>
              <a:gd name="adj" fmla="val 9650"/>
            </a:avLst>
          </a:prstGeom>
          <a:solidFill>
            <a:srgbClr val="84A2D8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-apple-system"/>
                <a:ea typeface="Times New Roman" panose="02020603050405020304" pitchFamily="18" charset="0"/>
              </a:rPr>
              <a:t>Для передачи сообщений между клиентом и сервером использовался протокол </a:t>
            </a:r>
            <a:r>
              <a:rPr lang="en-US" sz="2000" dirty="0">
                <a:latin typeface="-apple-system"/>
                <a:ea typeface="Times New Roman" panose="02020603050405020304" pitchFamily="18" charset="0"/>
              </a:rPr>
              <a:t>TCP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9435B5-97A1-BD98-C909-D666AB324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95" y="5565162"/>
            <a:ext cx="1327810" cy="11618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7C70C0-F98D-6106-A0CA-DDD4F736CD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67" y="5520604"/>
            <a:ext cx="1161834" cy="11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РАЗРАБОТАННОЙ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6</a:t>
            </a:fld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D3E520-7A36-E453-D215-80AEFDFA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9" y="1361629"/>
            <a:ext cx="4442691" cy="49947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B4E89C-7B57-C16C-5380-B04C665FE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31" y="641629"/>
            <a:ext cx="720000" cy="7200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71D38F-8496-F2B6-9F07-ED786E20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63" y="1690688"/>
            <a:ext cx="4111337" cy="41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16962"/>
            <a:ext cx="10848975" cy="1325563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FAAB-B102-4B15-B73E-E5ED2A504B44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60605D-61B6-D153-B9B6-49790FF6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" y="1155508"/>
            <a:ext cx="9787607" cy="55878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D3DDC-12FB-9AD8-D026-2834E2E6B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175" y="473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E9DC1-D6E5-5E57-4ADE-29F1A2CE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83" y="1369586"/>
            <a:ext cx="8702633" cy="48966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FD02BC-AFD1-EC27-05D6-39ABB289A6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82" y="423944"/>
            <a:ext cx="766762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254815"/>
            <a:ext cx="10515600" cy="1325563"/>
          </a:xfrm>
        </p:spPr>
        <p:txBody>
          <a:bodyPr/>
          <a:lstStyle/>
          <a:p>
            <a:r>
              <a:rPr lang="ru-RU" dirty="0"/>
              <a:t>ОКНО РАБОТЫ С КЛИЕНТАМИ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87382" y="6377290"/>
            <a:ext cx="2743200" cy="365125"/>
          </a:xfrm>
        </p:spPr>
        <p:txBody>
          <a:bodyPr/>
          <a:lstStyle/>
          <a:p>
            <a:fld id="{AD26FAAB-B102-4B15-B73E-E5ED2A504B44}" type="slidenum">
              <a:rPr lang="ru-RU" sz="2000" smtClean="0"/>
              <a:t>9</a:t>
            </a:fld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0236FD-A7EB-3806-5E2D-E66B1DCD0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95" y="557596"/>
            <a:ext cx="1010889" cy="72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5C3914-148B-7FBD-D2D3-6C14B960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1468283"/>
            <a:ext cx="9754872" cy="4680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484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4201</TotalTime>
  <Words>307</Words>
  <Application>Microsoft Office PowerPoint</Application>
  <PresentationFormat>Широкоэкранный</PresentationFormat>
  <Paragraphs>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ДИПЛОМНОГО ПРОЕКТА</vt:lpstr>
      <vt:lpstr>ЦЕЛЬ ДИПЛОМНОГО ПРОЕКТА ПРОЕКТА</vt:lpstr>
      <vt:lpstr>ЗАДАЧИ ДИПЛОМНОГО ПРОЕКТА</vt:lpstr>
      <vt:lpstr>ВЫБОР СРЕДСТВ РЕАЛИЗАЦИИ ПРОЕКТА</vt:lpstr>
      <vt:lpstr>АРХИТЕКТУРА РАЗРАБОТАННОЙ СИСТЕМЫ</vt:lpstr>
      <vt:lpstr>ДИАГРАММА ВАРИАНТОВ ИСПОЛЬЗОВАНИЯ</vt:lpstr>
      <vt:lpstr>АВТОРИЗАЦИЯ ПОЛЬЗОВАТЕЛЯ</vt:lpstr>
      <vt:lpstr>ОКНО РАБОТЫ С КЛИЕНТАМИ</vt:lpstr>
      <vt:lpstr>ОКНО РАБОТЫ С ПЕРЕВОЗЧИКАМИ</vt:lpstr>
      <vt:lpstr>ОКНО РАБОТЫ С ЗАЯВКАМИ</vt:lpstr>
      <vt:lpstr>ОКНО РЕДАКТИРОВАНИЯ  УЧАСТНИКОВ ЗАЯВКИ</vt:lpstr>
      <vt:lpstr>ОКНО РЕДАКТИРОВАНИЯ  ПУНКТОВ СНАБЖЕНИЯ ЗАЯКИ</vt:lpstr>
      <vt:lpstr>ОКНО РЕДАКТИРОВАНИЯ  ОГРАНИЧЕНИЙ ЗАЯКИ</vt:lpstr>
      <vt:lpstr>ОКНО РЕДАКТИРОВАНИЯ  УСЛУГ И ПЕРЕВОЗЧИКОВ ЗАЯКИ</vt:lpstr>
      <vt:lpstr>ОКНО РЕДАКТИРОВАНИЯ  ТАРИФОВ ЗАЯКИ</vt:lpstr>
      <vt:lpstr>ОКНО ФОРМИРОВАНИЕ  ВЫВОДА ЗАЯКИ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Никита Забелин</dc:creator>
  <cp:lastModifiedBy>Кравченко Никита Алексеевич</cp:lastModifiedBy>
  <cp:revision>130</cp:revision>
  <dcterms:created xsi:type="dcterms:W3CDTF">2021-05-24T17:03:15Z</dcterms:created>
  <dcterms:modified xsi:type="dcterms:W3CDTF">2023-06-13T15:45:33Z</dcterms:modified>
</cp:coreProperties>
</file>