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12192000"/>
  <p:notesSz cx="6858000" cy="9144000"/>
  <p:embeddedFontLst>
    <p:embeddedFont>
      <p:font typeface="Source Sans Pro"/>
      <p:regular r:id="rId34"/>
      <p:bold r:id="rId35"/>
      <p:italic r:id="rId36"/>
      <p:boldItalic r:id="rId37"/>
    </p:embeddedFont>
    <p:embeddedFont>
      <p:font typeface="Open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2" roundtripDataSignature="AMtx7mgNisnlO0DM6A4QdYC7oDwb0wDl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italic.fntdata"/><Relationship Id="rId20" Type="http://schemas.openxmlformats.org/officeDocument/2006/relationships/slide" Target="slides/slide15.xml"/><Relationship Id="rId42" Type="http://customschemas.google.com/relationships/presentationmetadata" Target="metadata"/><Relationship Id="rId41" Type="http://schemas.openxmlformats.org/officeDocument/2006/relationships/font" Target="fonts/OpenSans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SourceSansPro-bold.fntdata"/><Relationship Id="rId12" Type="http://schemas.openxmlformats.org/officeDocument/2006/relationships/slide" Target="slides/slide7.xml"/><Relationship Id="rId34" Type="http://schemas.openxmlformats.org/officeDocument/2006/relationships/font" Target="fonts/SourceSansPro-regular.fntdata"/><Relationship Id="rId15" Type="http://schemas.openxmlformats.org/officeDocument/2006/relationships/slide" Target="slides/slide10.xml"/><Relationship Id="rId37" Type="http://schemas.openxmlformats.org/officeDocument/2006/relationships/font" Target="fonts/SourceSansPro-boldItalic.fntdata"/><Relationship Id="rId14" Type="http://schemas.openxmlformats.org/officeDocument/2006/relationships/slide" Target="slides/slide9.xml"/><Relationship Id="rId36" Type="http://schemas.openxmlformats.org/officeDocument/2006/relationships/font" Target="fonts/SourceSansPro-italic.fntdata"/><Relationship Id="rId17" Type="http://schemas.openxmlformats.org/officeDocument/2006/relationships/slide" Target="slides/slide12.xml"/><Relationship Id="rId39" Type="http://schemas.openxmlformats.org/officeDocument/2006/relationships/font" Target="fonts/OpenSans-bold.fntdata"/><Relationship Id="rId16" Type="http://schemas.openxmlformats.org/officeDocument/2006/relationships/slide" Target="slides/slide11.xml"/><Relationship Id="rId38" Type="http://schemas.openxmlformats.org/officeDocument/2006/relationships/font" Target="fonts/OpenSans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0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0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" name="Google Shape;19;p30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0" name="Google Shape;20;p30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" name="Google Shape;21;p30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" name="Google Shape;22;p30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3" name="Google Shape;23;p30"/>
          <p:cNvSpPr txBox="1"/>
          <p:nvPr>
            <p:ph type="ctrTitle"/>
          </p:nvPr>
        </p:nvSpPr>
        <p:spPr>
          <a:xfrm>
            <a:off x="1629103" y="2244830"/>
            <a:ext cx="8933796" cy="24372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Arial"/>
              <a:buNone/>
              <a:defRPr b="0" sz="6800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0"/>
          <p:cNvSpPr txBox="1"/>
          <p:nvPr>
            <p:ph idx="1" type="subTitle"/>
          </p:nvPr>
        </p:nvSpPr>
        <p:spPr>
          <a:xfrm>
            <a:off x="1629101" y="4682062"/>
            <a:ext cx="8936846" cy="45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" name="Google Shape;25;p30"/>
          <p:cNvSpPr txBox="1"/>
          <p:nvPr>
            <p:ph idx="10" type="dt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1" type="ftr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0"/>
          <p:cNvSpPr txBox="1"/>
          <p:nvPr>
            <p:ph idx="12" type="sldNum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1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1"/>
          <p:cNvSpPr txBox="1"/>
          <p:nvPr>
            <p:ph idx="1" type="body"/>
          </p:nvPr>
        </p:nvSpPr>
        <p:spPr>
          <a:xfrm rot="5400000">
            <a:off x="4171188" y="-1001268"/>
            <a:ext cx="3849624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4" name="Google Shape;94;p41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1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1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2"/>
          <p:cNvSpPr txBox="1"/>
          <p:nvPr>
            <p:ph type="title"/>
          </p:nvPr>
        </p:nvSpPr>
        <p:spPr>
          <a:xfrm rot="5400000">
            <a:off x="7543800" y="2209800"/>
            <a:ext cx="52578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2"/>
          <p:cNvSpPr txBox="1"/>
          <p:nvPr>
            <p:ph idx="1" type="body"/>
          </p:nvPr>
        </p:nvSpPr>
        <p:spPr>
          <a:xfrm rot="5400000">
            <a:off x="2247900" y="-647700"/>
            <a:ext cx="5257800" cy="80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00" name="Google Shape;100;p42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2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2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3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3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15" name="Google Shape;115;p33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3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3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1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1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1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4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4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4"/>
          <p:cNvSpPr txBox="1"/>
          <p:nvPr>
            <p:ph type="title"/>
          </p:nvPr>
        </p:nvSpPr>
        <p:spPr>
          <a:xfrm>
            <a:off x="1629156" y="2275165"/>
            <a:ext cx="8933688" cy="2406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Arial"/>
              <a:buNone/>
              <a:defRPr sz="6800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0" name="Google Shape;40;p34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41" name="Google Shape;41;p34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" name="Google Shape;42;p34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" name="Google Shape;43;p34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4" name="Google Shape;44;p34"/>
          <p:cNvSpPr txBox="1"/>
          <p:nvPr>
            <p:ph idx="1" type="body"/>
          </p:nvPr>
        </p:nvSpPr>
        <p:spPr>
          <a:xfrm>
            <a:off x="1629156" y="4682062"/>
            <a:ext cx="893978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5" name="Google Shape;45;p34"/>
          <p:cNvSpPr txBox="1"/>
          <p:nvPr>
            <p:ph idx="10" type="dt"/>
          </p:nvPr>
        </p:nvSpPr>
        <p:spPr>
          <a:xfrm>
            <a:off x="5318760" y="1344502"/>
            <a:ext cx="1554480" cy="498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4"/>
          <p:cNvSpPr txBox="1"/>
          <p:nvPr>
            <p:ph idx="11" type="ftr"/>
          </p:nvPr>
        </p:nvSpPr>
        <p:spPr>
          <a:xfrm>
            <a:off x="1629157" y="5177408"/>
            <a:ext cx="5660134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4"/>
          <p:cNvSpPr txBox="1"/>
          <p:nvPr>
            <p:ph idx="12" type="sldNum"/>
          </p:nvPr>
        </p:nvSpPr>
        <p:spPr>
          <a:xfrm>
            <a:off x="8604504" y="5177408"/>
            <a:ext cx="1958339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5"/>
          <p:cNvSpPr txBox="1"/>
          <p:nvPr>
            <p:ph idx="1" type="body"/>
          </p:nvPr>
        </p:nvSpPr>
        <p:spPr>
          <a:xfrm>
            <a:off x="106680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51" name="Google Shape;51;p35"/>
          <p:cNvSpPr txBox="1"/>
          <p:nvPr>
            <p:ph idx="2" type="body"/>
          </p:nvPr>
        </p:nvSpPr>
        <p:spPr>
          <a:xfrm>
            <a:off x="646176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52" name="Google Shape;52;p35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5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5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6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6"/>
          <p:cNvSpPr txBox="1"/>
          <p:nvPr>
            <p:ph idx="1" type="body"/>
          </p:nvPr>
        </p:nvSpPr>
        <p:spPr>
          <a:xfrm>
            <a:off x="1069848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 i="0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36"/>
          <p:cNvSpPr txBox="1"/>
          <p:nvPr>
            <p:ph idx="2" type="body"/>
          </p:nvPr>
        </p:nvSpPr>
        <p:spPr>
          <a:xfrm>
            <a:off x="1069848" y="2792472"/>
            <a:ext cx="4663440" cy="3163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59" name="Google Shape;59;p36"/>
          <p:cNvSpPr txBox="1"/>
          <p:nvPr>
            <p:ph idx="3" type="body"/>
          </p:nvPr>
        </p:nvSpPr>
        <p:spPr>
          <a:xfrm>
            <a:off x="6458712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36"/>
          <p:cNvSpPr txBox="1"/>
          <p:nvPr>
            <p:ph idx="4" type="body"/>
          </p:nvPr>
        </p:nvSpPr>
        <p:spPr>
          <a:xfrm>
            <a:off x="6458712" y="2792471"/>
            <a:ext cx="4663440" cy="3164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61" name="Google Shape;61;p36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6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7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7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7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8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8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8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9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39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9"/>
          <p:cNvSpPr txBox="1"/>
          <p:nvPr>
            <p:ph type="title"/>
          </p:nvPr>
        </p:nvSpPr>
        <p:spPr>
          <a:xfrm>
            <a:off x="8458200" y="607392"/>
            <a:ext cx="3161963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sz="3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9"/>
          <p:cNvSpPr txBox="1"/>
          <p:nvPr>
            <p:ph idx="1" type="body"/>
          </p:nvPr>
        </p:nvSpPr>
        <p:spPr>
          <a:xfrm>
            <a:off x="685800" y="609600"/>
            <a:ext cx="6858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900"/>
              <a:buChar char="◦"/>
              <a:defRPr sz="1900"/>
            </a:lvl1pPr>
            <a:lvl2pPr indent="-3302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78" name="Google Shape;78;p39"/>
          <p:cNvSpPr txBox="1"/>
          <p:nvPr>
            <p:ph idx="2" type="body"/>
          </p:nvPr>
        </p:nvSpPr>
        <p:spPr>
          <a:xfrm>
            <a:off x="8458200" y="2336800"/>
            <a:ext cx="3161963" cy="3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9" name="Google Shape;79;p39"/>
          <p:cNvSpPr txBox="1"/>
          <p:nvPr>
            <p:ph idx="10" type="dt"/>
          </p:nvPr>
        </p:nvSpPr>
        <p:spPr>
          <a:xfrm>
            <a:off x="5588000" y="6035040"/>
            <a:ext cx="19558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1" type="ftr"/>
          </p:nvPr>
        </p:nvSpPr>
        <p:spPr>
          <a:xfrm>
            <a:off x="685801" y="6035040"/>
            <a:ext cx="45847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2" type="sldNum"/>
          </p:nvPr>
        </p:nvSpPr>
        <p:spPr>
          <a:xfrm>
            <a:off x="10396728" y="6035040"/>
            <a:ext cx="1223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0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0"/>
          <p:cNvSpPr/>
          <p:nvPr>
            <p:ph idx="2" type="pic"/>
          </p:nvPr>
        </p:nvSpPr>
        <p:spPr>
          <a:xfrm>
            <a:off x="228599" y="237744"/>
            <a:ext cx="7696201" cy="6382512"/>
          </a:xfrm>
          <a:prstGeom prst="rect">
            <a:avLst/>
          </a:prstGeom>
          <a:solidFill>
            <a:srgbClr val="C97DF0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40"/>
          <p:cNvSpPr txBox="1"/>
          <p:nvPr>
            <p:ph idx="10" type="dt"/>
          </p:nvPr>
        </p:nvSpPr>
        <p:spPr>
          <a:xfrm>
            <a:off x="5662337" y="6035040"/>
            <a:ext cx="2071963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0"/>
          <p:cNvSpPr txBox="1"/>
          <p:nvPr>
            <p:ph idx="11" type="ftr"/>
          </p:nvPr>
        </p:nvSpPr>
        <p:spPr>
          <a:xfrm>
            <a:off x="612648" y="6035040"/>
            <a:ext cx="4588002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0"/>
          <p:cNvSpPr txBox="1"/>
          <p:nvPr>
            <p:ph idx="12" type="sldNum"/>
          </p:nvPr>
        </p:nvSpPr>
        <p:spPr>
          <a:xfrm>
            <a:off x="10396728" y="6035040"/>
            <a:ext cx="1225296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40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40"/>
          <p:cNvSpPr txBox="1"/>
          <p:nvPr>
            <p:ph type="title"/>
          </p:nvPr>
        </p:nvSpPr>
        <p:spPr>
          <a:xfrm>
            <a:off x="8477250" y="603504"/>
            <a:ext cx="3144774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0"/>
          <p:cNvSpPr txBox="1"/>
          <p:nvPr>
            <p:ph idx="1" type="body"/>
          </p:nvPr>
        </p:nvSpPr>
        <p:spPr>
          <a:xfrm>
            <a:off x="8477250" y="2386584"/>
            <a:ext cx="3144774" cy="3511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29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29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cap="sq" cmpd="sng" w="95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29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29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Garamond"/>
              <a:buChar char="◦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Garamond"/>
              <a:buChar char="◦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Garamond"/>
              <a:buChar char="◦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9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9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9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2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2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2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8" name="Google Shape;108;p32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100"/>
              <a:buFont typeface="Garamond"/>
              <a:buChar char="◦"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100"/>
              <a:buFont typeface="Garamond"/>
              <a:buChar char="◦"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100"/>
              <a:buFont typeface="Garamond"/>
              <a:buChar char="◦"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32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32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32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jpg"/><Relationship Id="rId4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jpg"/><Relationship Id="rId4" Type="http://schemas.openxmlformats.org/officeDocument/2006/relationships/hyperlink" Target="https://intellipaat.com/blog/tutorial/hadoop-tutorial/hdfs-overview/" TargetMode="External"/><Relationship Id="rId5" Type="http://schemas.openxmlformats.org/officeDocument/2006/relationships/hyperlink" Target="https://intellipaat.com/blog/tutorial/hadoop-tutorial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abstract watercolor pattern on a white background" id="122" name="Google Shape;122;p1"/>
          <p:cNvPicPr preferRelativeResize="0"/>
          <p:nvPr/>
        </p:nvPicPr>
        <p:blipFill rotWithShape="1">
          <a:blip r:embed="rId3">
            <a:alphaModFix/>
          </a:blip>
          <a:srcRect b="1086" l="0" r="0" t="14643"/>
          <a:stretch/>
        </p:blipFill>
        <p:spPr>
          <a:xfrm>
            <a:off x="8" y="10"/>
            <a:ext cx="12191980" cy="685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"/>
          <p:cNvSpPr/>
          <p:nvPr/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"/>
          <p:cNvSpPr/>
          <p:nvPr/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"/>
          <p:cNvSpPr txBox="1"/>
          <p:nvPr>
            <p:ph type="ctrTitle"/>
          </p:nvPr>
        </p:nvSpPr>
        <p:spPr>
          <a:xfrm>
            <a:off x="1276055" y="2350017"/>
            <a:ext cx="4775075" cy="1630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>
                <a:solidFill>
                  <a:schemeClr val="dk1"/>
                </a:solidFill>
              </a:rPr>
              <a:t>BIG DATA INTRODUCTION</a:t>
            </a:r>
            <a:endParaRPr sz="4400">
              <a:solidFill>
                <a:schemeClr val="dk1"/>
              </a:solidFill>
            </a:endParaRPr>
          </a:p>
        </p:txBody>
      </p:sp>
      <p:sp>
        <p:nvSpPr>
          <p:cNvPr id="126" name="Google Shape;126;p1"/>
          <p:cNvSpPr txBox="1"/>
          <p:nvPr>
            <p:ph idx="1" type="subTitle"/>
          </p:nvPr>
        </p:nvSpPr>
        <p:spPr>
          <a:xfrm>
            <a:off x="1276055" y="3990546"/>
            <a:ext cx="4775075" cy="559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0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0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cap="sq" cmpd="sng" w="95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0"/>
          <p:cNvSpPr/>
          <p:nvPr/>
        </p:nvSpPr>
        <p:spPr>
          <a:xfrm>
            <a:off x="391044" y="374904"/>
            <a:ext cx="11409913" cy="6108192"/>
          </a:xfrm>
          <a:prstGeom prst="rect">
            <a:avLst/>
          </a:prstGeom>
          <a:noFill/>
          <a:ln cap="sq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0"/>
          <p:cNvSpPr/>
          <p:nvPr/>
        </p:nvSpPr>
        <p:spPr>
          <a:xfrm>
            <a:off x="554736" y="539496"/>
            <a:ext cx="11082528" cy="57790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rish Big Data Value Prop" id="276" name="Google Shape;276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2305" y="861229"/>
            <a:ext cx="6847389" cy="5135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B7B7B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B7B7B"/>
              </a:gs>
              <a:gs pos="100000">
                <a:schemeClr val="dk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1"/>
          <p:cNvSpPr/>
          <p:nvPr/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1"/>
          <p:cNvSpPr/>
          <p:nvPr/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1"/>
          <p:cNvSpPr txBox="1"/>
          <p:nvPr>
            <p:ph type="title"/>
          </p:nvPr>
        </p:nvSpPr>
        <p:spPr>
          <a:xfrm>
            <a:off x="676240" y="875324"/>
            <a:ext cx="3536510" cy="5093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rial"/>
              <a:buNone/>
            </a:pPr>
            <a:r>
              <a:rPr lang="en-US" sz="3700" cap="none">
                <a:solidFill>
                  <a:schemeClr val="lt1"/>
                </a:solidFill>
              </a:rPr>
              <a:t>DISTRIBUTED SYSTEM CHALLENGES</a:t>
            </a:r>
            <a:endParaRPr/>
          </a:p>
        </p:txBody>
      </p:sp>
      <p:sp>
        <p:nvSpPr>
          <p:cNvPr id="285" name="Google Shape;285;p11"/>
          <p:cNvSpPr txBox="1"/>
          <p:nvPr>
            <p:ph idx="1" type="body"/>
          </p:nvPr>
        </p:nvSpPr>
        <p:spPr>
          <a:xfrm>
            <a:off x="5478124" y="559477"/>
            <a:ext cx="5647076" cy="547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1" i="0" lang="en-US" sz="1600">
                <a:latin typeface="Arial"/>
                <a:ea typeface="Arial"/>
                <a:cs typeface="Arial"/>
                <a:sym typeface="Arial"/>
              </a:rPr>
              <a:t>Failure Handling:</a:t>
            </a:r>
            <a:r>
              <a:rPr b="0" i="0" lang="en-US" sz="1600">
                <a:latin typeface="Arial"/>
                <a:ea typeface="Arial"/>
                <a:cs typeface="Arial"/>
                <a:sym typeface="Arial"/>
              </a:rPr>
              <a:t> Failure handling can be difficult with distributed systems because some components fail while others continue to function. This can often serve as an advantage to prevent large-scale failures, but it also lead to more complexity when it comes to troubleshooting and debugging.</a:t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1" i="0" lang="en-US" sz="1600">
                <a:latin typeface="Arial"/>
                <a:ea typeface="Arial"/>
                <a:cs typeface="Arial"/>
                <a:sym typeface="Arial"/>
              </a:rPr>
              <a:t>Concurrency:</a:t>
            </a:r>
            <a:r>
              <a:rPr b="0" i="0" lang="en-US" sz="1600">
                <a:latin typeface="Arial"/>
                <a:ea typeface="Arial"/>
                <a:cs typeface="Arial"/>
                <a:sym typeface="Arial"/>
              </a:rPr>
              <a:t> A common issue occurs when several clients attempt to access a shared resource simultaneously. You must ensure that all resources are safe in a concurrent environment.</a:t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1" i="0" lang="en-US" sz="1600">
                <a:latin typeface="Arial"/>
                <a:ea typeface="Arial"/>
                <a:cs typeface="Arial"/>
                <a:sym typeface="Arial"/>
              </a:rPr>
              <a:t>Security issues:</a:t>
            </a:r>
            <a:r>
              <a:rPr b="0" i="0" lang="en-US" sz="1600">
                <a:latin typeface="Arial"/>
                <a:ea typeface="Arial"/>
                <a:cs typeface="Arial"/>
                <a:sym typeface="Arial"/>
              </a:rPr>
              <a:t> Data security and sharing have increased risks in distributed computer systems. The network has to be secured, and users must be able to safely access replicated data across multiple locations.</a:t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1" i="0" lang="en-US" sz="1600">
                <a:latin typeface="Arial"/>
                <a:ea typeface="Arial"/>
                <a:cs typeface="Arial"/>
                <a:sym typeface="Arial"/>
              </a:rPr>
              <a:t>Higher initial infrastructure costs:</a:t>
            </a:r>
            <a:r>
              <a:rPr b="0" i="0" lang="en-US" sz="1600">
                <a:latin typeface="Arial"/>
                <a:ea typeface="Arial"/>
                <a:cs typeface="Arial"/>
                <a:sym typeface="Arial"/>
              </a:rPr>
              <a:t> The initial deployment cost of a distributed system can be higher than a single system. This pricing includes basic network setup issues, such as transmission, high load, and loss of information.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2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2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4" name="Google Shape;294;p12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95" name="Google Shape;295;p12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6" name="Google Shape;296;p12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7" name="Google Shape;297;p12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98" name="Google Shape;298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2"/>
          <p:cNvSpPr/>
          <p:nvPr/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2"/>
          <p:cNvSpPr/>
          <p:nvPr/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rgbClr val="262626"/>
          </a:solidFill>
          <a:ln cap="sq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2"/>
          <p:cNvSpPr txBox="1"/>
          <p:nvPr>
            <p:ph type="title"/>
          </p:nvPr>
        </p:nvSpPr>
        <p:spPr>
          <a:xfrm>
            <a:off x="1263520" y="1272800"/>
            <a:ext cx="6544620" cy="4312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300"/>
              <a:buFont typeface="Arial"/>
              <a:buNone/>
            </a:pPr>
            <a:r>
              <a:rPr lang="en-US" sz="6300" cap="none">
                <a:solidFill>
                  <a:schemeClr val="lt1"/>
                </a:solidFill>
              </a:rPr>
              <a:t>INTRODUCTION TO HADOOP</a:t>
            </a:r>
            <a:endParaRPr/>
          </a:p>
        </p:txBody>
      </p:sp>
      <p:cxnSp>
        <p:nvCxnSpPr>
          <p:cNvPr id="302" name="Google Shape;302;p12"/>
          <p:cNvCxnSpPr/>
          <p:nvPr/>
        </p:nvCxnSpPr>
        <p:spPr>
          <a:xfrm>
            <a:off x="8129872" y="2057401"/>
            <a:ext cx="0" cy="2743200"/>
          </a:xfrm>
          <a:prstGeom prst="straightConnector1">
            <a:avLst/>
          </a:prstGeom>
          <a:noFill/>
          <a:ln cap="flat" cmpd="sng" w="12700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3"/>
          <p:cNvSpPr/>
          <p:nvPr/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3"/>
          <p:cNvSpPr/>
          <p:nvPr/>
        </p:nvSpPr>
        <p:spPr>
          <a:xfrm>
            <a:off x="236165" y="282258"/>
            <a:ext cx="5617029" cy="6323816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3"/>
          <p:cNvSpPr/>
          <p:nvPr/>
        </p:nvSpPr>
        <p:spPr>
          <a:xfrm>
            <a:off x="371855" y="424872"/>
            <a:ext cx="5336217" cy="6058223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3"/>
          <p:cNvSpPr txBox="1"/>
          <p:nvPr>
            <p:ph type="title"/>
          </p:nvPr>
        </p:nvSpPr>
        <p:spPr>
          <a:xfrm>
            <a:off x="737486" y="803826"/>
            <a:ext cx="4602300" cy="17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en-US"/>
              <a:t>Hadoop Definition</a:t>
            </a:r>
            <a:endParaRPr/>
          </a:p>
        </p:txBody>
      </p:sp>
      <p:sp>
        <p:nvSpPr>
          <p:cNvPr id="311" name="Google Shape;311;p13"/>
          <p:cNvSpPr txBox="1"/>
          <p:nvPr>
            <p:ph idx="1" type="body"/>
          </p:nvPr>
        </p:nvSpPr>
        <p:spPr>
          <a:xfrm>
            <a:off x="737486" y="2538919"/>
            <a:ext cx="4602152" cy="3596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◦"/>
            </a:pPr>
            <a:r>
              <a:rPr b="0" i="0" lang="en-US">
                <a:latin typeface="arial"/>
                <a:ea typeface="arial"/>
                <a:cs typeface="arial"/>
                <a:sym typeface="arial"/>
              </a:rPr>
              <a:t>Apache Hadoop is a frame work collection of open-source software utilities that facilitates using a network of many computers to solve problems involving massive amounts of data and computation. It provides a software framework for distributed storage and processing of big data using the MapReduce programming model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Char char="◦"/>
            </a:pPr>
            <a:r>
              <a:rPr b="0" i="0" lang="en-US">
                <a:latin typeface="Arial"/>
                <a:ea typeface="Arial"/>
                <a:cs typeface="Arial"/>
                <a:sym typeface="Arial"/>
              </a:rPr>
              <a:t>Doug Cutting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>
                <a:latin typeface="arial"/>
                <a:ea typeface="arial"/>
                <a:cs typeface="arial"/>
                <a:sym typeface="arial"/>
              </a:rPr>
              <a:t>father” of Hadoop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93979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93979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2" name="Google Shape;312;p13"/>
          <p:cNvSpPr/>
          <p:nvPr/>
        </p:nvSpPr>
        <p:spPr>
          <a:xfrm>
            <a:off x="10115771" y="282258"/>
            <a:ext cx="1846073" cy="2780881"/>
          </a:xfrm>
          <a:prstGeom prst="rect">
            <a:avLst/>
          </a:prstGeom>
          <a:solidFill>
            <a:srgbClr val="A629E7">
              <a:alpha val="7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3"/>
          <p:cNvSpPr/>
          <p:nvPr/>
        </p:nvSpPr>
        <p:spPr>
          <a:xfrm>
            <a:off x="6013957" y="4194827"/>
            <a:ext cx="2071742" cy="2411247"/>
          </a:xfrm>
          <a:prstGeom prst="rect">
            <a:avLst/>
          </a:prstGeom>
          <a:solidFill>
            <a:srgbClr val="A629E7">
              <a:alpha val="7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oug Cutting, 'father' of Hadoop, talks about big data tech evolution" id="314" name="Google Shape;314;p13"/>
          <p:cNvPicPr preferRelativeResize="0"/>
          <p:nvPr/>
        </p:nvPicPr>
        <p:blipFill rotWithShape="1">
          <a:blip r:embed="rId3">
            <a:alphaModFix/>
          </a:blip>
          <a:srcRect b="-1" l="0" r="-1" t="8619"/>
          <a:stretch/>
        </p:blipFill>
        <p:spPr>
          <a:xfrm>
            <a:off x="8245165" y="3209731"/>
            <a:ext cx="3716680" cy="33963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mputer script on a screen" id="315" name="Google Shape;315;p13"/>
          <p:cNvPicPr preferRelativeResize="0"/>
          <p:nvPr/>
        </p:nvPicPr>
        <p:blipFill rotWithShape="1">
          <a:blip r:embed="rId4">
            <a:alphaModFix/>
          </a:blip>
          <a:srcRect b="-2" l="0" r="29683" t="0"/>
          <a:stretch/>
        </p:blipFill>
        <p:spPr>
          <a:xfrm>
            <a:off x="6013956" y="282258"/>
            <a:ext cx="3950144" cy="3749831"/>
          </a:xfrm>
          <a:custGeom>
            <a:rect b="b" l="l" r="r" t="t"/>
            <a:pathLst>
              <a:path extrusionOk="0" h="3749831" w="3950144">
                <a:moveTo>
                  <a:pt x="0" y="0"/>
                </a:moveTo>
                <a:lnTo>
                  <a:pt x="3950144" y="0"/>
                </a:lnTo>
                <a:lnTo>
                  <a:pt x="3950144" y="2780881"/>
                </a:lnTo>
                <a:lnTo>
                  <a:pt x="2071742" y="2780881"/>
                </a:lnTo>
                <a:lnTo>
                  <a:pt x="2071742" y="3749831"/>
                </a:lnTo>
                <a:lnTo>
                  <a:pt x="0" y="3749831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4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en-US"/>
              <a:t>Hadoop Characteristics</a:t>
            </a:r>
            <a:endParaRPr/>
          </a:p>
        </p:txBody>
      </p:sp>
      <p:pic>
        <p:nvPicPr>
          <p:cNvPr descr="9 Features Of Hadoop That Made It The Most Popular – Big Data Path" id="321" name="Google Shape;321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7563" y="2103438"/>
            <a:ext cx="5516874" cy="3849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5"/>
          <p:cNvSpPr/>
          <p:nvPr/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5"/>
          <p:cNvSpPr txBox="1"/>
          <p:nvPr>
            <p:ph type="title"/>
          </p:nvPr>
        </p:nvSpPr>
        <p:spPr>
          <a:xfrm>
            <a:off x="573409" y="559477"/>
            <a:ext cx="3765200" cy="5709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en-US"/>
              <a:t>Traditional database system Vs Hadoop</a:t>
            </a:r>
            <a:endParaRPr/>
          </a:p>
        </p:txBody>
      </p:sp>
      <p:sp>
        <p:nvSpPr>
          <p:cNvPr id="329" name="Google Shape;329;p15"/>
          <p:cNvSpPr/>
          <p:nvPr/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0" name="Google Shape;330;p15"/>
          <p:cNvGrpSpPr/>
          <p:nvPr/>
        </p:nvGrpSpPr>
        <p:grpSpPr>
          <a:xfrm>
            <a:off x="5478124" y="1650938"/>
            <a:ext cx="5906181" cy="3530734"/>
            <a:chOff x="0" y="849991"/>
            <a:chExt cx="5906181" cy="3530734"/>
          </a:xfrm>
        </p:grpSpPr>
        <p:sp>
          <p:nvSpPr>
            <p:cNvPr id="331" name="Google Shape;331;p15"/>
            <p:cNvSpPr/>
            <p:nvPr/>
          </p:nvSpPr>
          <p:spPr>
            <a:xfrm>
              <a:off x="0" y="849991"/>
              <a:ext cx="5906181" cy="1569215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5"/>
            <p:cNvSpPr/>
            <p:nvPr/>
          </p:nvSpPr>
          <p:spPr>
            <a:xfrm>
              <a:off x="474687" y="1203065"/>
              <a:ext cx="863068" cy="863068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5"/>
            <p:cNvSpPr/>
            <p:nvPr/>
          </p:nvSpPr>
          <p:spPr>
            <a:xfrm>
              <a:off x="1812443" y="849991"/>
              <a:ext cx="4093737" cy="15692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5"/>
            <p:cNvSpPr txBox="1"/>
            <p:nvPr/>
          </p:nvSpPr>
          <p:spPr>
            <a:xfrm>
              <a:off x="1812443" y="849991"/>
              <a:ext cx="4093737" cy="15692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6075" lIns="166075" spcFirstLastPara="1" rIns="166075" wrap="square" tIns="1660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rial"/>
                <a:buNone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Traditional system data  moves to programs</a:t>
              </a:r>
              <a:endParaRPr/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0" y="2811510"/>
              <a:ext cx="5906181" cy="1569215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474687" y="3164584"/>
              <a:ext cx="863068" cy="863068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1812443" y="2811510"/>
              <a:ext cx="4093737" cy="15692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5"/>
            <p:cNvSpPr txBox="1"/>
            <p:nvPr/>
          </p:nvSpPr>
          <p:spPr>
            <a:xfrm>
              <a:off x="1812443" y="2811510"/>
              <a:ext cx="4093737" cy="15692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6075" lIns="166075" spcFirstLastPara="1" rIns="166075" wrap="square" tIns="1660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rial"/>
                <a:buNone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Hadoop systems programs moves to data</a:t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6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en-US"/>
              <a:t>RDBMS  Vs Hadoop</a:t>
            </a:r>
            <a:endParaRPr/>
          </a:p>
        </p:txBody>
      </p:sp>
      <p:pic>
        <p:nvPicPr>
          <p:cNvPr descr="PDF) RDBMS-Vs-Hadoop" id="344" name="Google Shape;344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1336" y="2103438"/>
            <a:ext cx="8249328" cy="3849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7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3" name="Google Shape;353;p17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354" name="Google Shape;354;p17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5" name="Google Shape;355;p17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6" name="Google Shape;356;p17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57" name="Google Shape;357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7"/>
          <p:cNvSpPr/>
          <p:nvPr/>
        </p:nvSpPr>
        <p:spPr>
          <a:xfrm>
            <a:off x="0" y="-2384"/>
            <a:ext cx="12192000" cy="6858000"/>
          </a:xfrm>
          <a:prstGeom prst="rect">
            <a:avLst/>
          </a:prstGeom>
          <a:blipFill rotWithShape="1">
            <a:blip r:embed="rId3">
              <a:alphaModFix amt="40000"/>
            </a:blip>
            <a:tile algn="tl" flip="xy" tx="-133350" sx="85000" ty="330200" sy="85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7"/>
          <p:cNvSpPr/>
          <p:nvPr/>
        </p:nvSpPr>
        <p:spPr>
          <a:xfrm>
            <a:off x="1" y="0"/>
            <a:ext cx="1219386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7"/>
          <p:cNvSpPr/>
          <p:nvPr/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FEFEFE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7"/>
          <p:cNvSpPr/>
          <p:nvPr/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7"/>
          <p:cNvSpPr txBox="1"/>
          <p:nvPr>
            <p:ph type="title"/>
          </p:nvPr>
        </p:nvSpPr>
        <p:spPr>
          <a:xfrm>
            <a:off x="1256493" y="1559768"/>
            <a:ext cx="2978281" cy="31353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 cap="none">
                <a:solidFill>
                  <a:schemeClr val="dk1"/>
                </a:solidFill>
              </a:rPr>
              <a:t>HADOOP CORE COMPONENTS</a:t>
            </a:r>
            <a:endParaRPr/>
          </a:p>
        </p:txBody>
      </p:sp>
      <p:sp>
        <p:nvSpPr>
          <p:cNvPr id="363" name="Google Shape;363;p17"/>
          <p:cNvSpPr/>
          <p:nvPr/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4" name="Google Shape;364;p17"/>
          <p:cNvCxnSpPr/>
          <p:nvPr/>
        </p:nvCxnSpPr>
        <p:spPr>
          <a:xfrm>
            <a:off x="1882292" y="640855"/>
            <a:ext cx="0" cy="640080"/>
          </a:xfrm>
          <a:prstGeom prst="straightConnector1">
            <a:avLst/>
          </a:prstGeom>
          <a:solidFill>
            <a:srgbClr val="FEFEFE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5" name="Google Shape;365;p17"/>
          <p:cNvCxnSpPr/>
          <p:nvPr/>
        </p:nvCxnSpPr>
        <p:spPr>
          <a:xfrm>
            <a:off x="3573932" y="640855"/>
            <a:ext cx="0" cy="640080"/>
          </a:xfrm>
          <a:prstGeom prst="straightConnector1">
            <a:avLst/>
          </a:prstGeom>
          <a:solidFill>
            <a:srgbClr val="FEFEFE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6" name="Google Shape;366;p17"/>
          <p:cNvCxnSpPr/>
          <p:nvPr/>
        </p:nvCxnSpPr>
        <p:spPr>
          <a:xfrm>
            <a:off x="1882292" y="1286150"/>
            <a:ext cx="1691640" cy="0"/>
          </a:xfrm>
          <a:prstGeom prst="straightConnector1">
            <a:avLst/>
          </a:prstGeom>
          <a:solidFill>
            <a:srgbClr val="FEFEFE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Hadoop - Introduction - Tutorialspoint" id="367" name="Google Shape;367;p17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89781" y="645106"/>
            <a:ext cx="4715816" cy="5564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18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18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18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6" name="Google Shape;376;p18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377" name="Google Shape;377;p18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8" name="Google Shape;378;p18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9" name="Google Shape;379;p18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80" name="Google Shape;380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8"/>
          <p:cNvSpPr/>
          <p:nvPr/>
        </p:nvSpPr>
        <p:spPr>
          <a:xfrm>
            <a:off x="0" y="-2384"/>
            <a:ext cx="12192000" cy="6858000"/>
          </a:xfrm>
          <a:prstGeom prst="rect">
            <a:avLst/>
          </a:prstGeom>
          <a:blipFill rotWithShape="1">
            <a:blip r:embed="rId3">
              <a:alphaModFix amt="40000"/>
            </a:blip>
            <a:tile algn="tl" flip="xy" tx="-133350" sx="85000" ty="330200" sy="85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8"/>
          <p:cNvSpPr/>
          <p:nvPr/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adoop Ecosystem | Hadoop Tools for Crunching Big Data | Edureka" id="383" name="Google Shape;383;p18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3192" y="998988"/>
            <a:ext cx="6202238" cy="4856899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18"/>
          <p:cNvSpPr/>
          <p:nvPr/>
        </p:nvSpPr>
        <p:spPr>
          <a:xfrm>
            <a:off x="7391973" y="643464"/>
            <a:ext cx="4143830" cy="5566305"/>
          </a:xfrm>
          <a:prstGeom prst="rect">
            <a:avLst/>
          </a:prstGeom>
          <a:solidFill>
            <a:srgbClr val="3F3F3F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8"/>
          <p:cNvSpPr/>
          <p:nvPr/>
        </p:nvSpPr>
        <p:spPr>
          <a:xfrm>
            <a:off x="7557364" y="806860"/>
            <a:ext cx="3813048" cy="5239512"/>
          </a:xfrm>
          <a:prstGeom prst="rect">
            <a:avLst/>
          </a:prstGeom>
          <a:noFill/>
          <a:ln cap="sq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8"/>
          <p:cNvSpPr txBox="1"/>
          <p:nvPr>
            <p:ph type="title"/>
          </p:nvPr>
        </p:nvSpPr>
        <p:spPr>
          <a:xfrm>
            <a:off x="7957225" y="1559768"/>
            <a:ext cx="2978281" cy="31353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cap="none">
                <a:solidFill>
                  <a:schemeClr val="lt1"/>
                </a:solidFill>
              </a:rPr>
              <a:t>HADOOP COMPONENTS</a:t>
            </a:r>
            <a:endParaRPr/>
          </a:p>
        </p:txBody>
      </p:sp>
      <p:sp>
        <p:nvSpPr>
          <p:cNvPr id="387" name="Google Shape;387;p18"/>
          <p:cNvSpPr/>
          <p:nvPr/>
        </p:nvSpPr>
        <p:spPr>
          <a:xfrm>
            <a:off x="8503768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8" name="Google Shape;388;p18"/>
          <p:cNvCxnSpPr/>
          <p:nvPr/>
        </p:nvCxnSpPr>
        <p:spPr>
          <a:xfrm>
            <a:off x="8618068" y="640855"/>
            <a:ext cx="0" cy="640080"/>
          </a:xfrm>
          <a:prstGeom prst="straightConnector1">
            <a:avLst/>
          </a:prstGeom>
          <a:solidFill>
            <a:srgbClr val="262626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9" name="Google Shape;389;p18"/>
          <p:cNvCxnSpPr/>
          <p:nvPr/>
        </p:nvCxnSpPr>
        <p:spPr>
          <a:xfrm>
            <a:off x="10309708" y="640855"/>
            <a:ext cx="0" cy="640080"/>
          </a:xfrm>
          <a:prstGeom prst="straightConnector1">
            <a:avLst/>
          </a:prstGeom>
          <a:solidFill>
            <a:srgbClr val="262626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90" name="Google Shape;390;p18"/>
          <p:cNvCxnSpPr/>
          <p:nvPr/>
        </p:nvCxnSpPr>
        <p:spPr>
          <a:xfrm>
            <a:off x="8618068" y="1286150"/>
            <a:ext cx="1691640" cy="0"/>
          </a:xfrm>
          <a:prstGeom prst="straightConnector1">
            <a:avLst/>
          </a:prstGeom>
          <a:solidFill>
            <a:srgbClr val="262626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1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19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400" name="Google Shape;400;p19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1" name="Google Shape;401;p19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2" name="Google Shape;402;p19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03" name="Google Shape;403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19"/>
          <p:cNvSpPr/>
          <p:nvPr/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19"/>
          <p:cNvSpPr/>
          <p:nvPr/>
        </p:nvSpPr>
        <p:spPr>
          <a:xfrm>
            <a:off x="643337" y="643464"/>
            <a:ext cx="6909241" cy="557107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19"/>
          <p:cNvSpPr/>
          <p:nvPr/>
        </p:nvSpPr>
        <p:spPr>
          <a:xfrm>
            <a:off x="811227" y="805446"/>
            <a:ext cx="6570161" cy="5244497"/>
          </a:xfrm>
          <a:prstGeom prst="rect">
            <a:avLst/>
          </a:prstGeom>
          <a:noFill/>
          <a:ln cap="sq" cmpd="sng" w="9525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19"/>
          <p:cNvSpPr/>
          <p:nvPr/>
        </p:nvSpPr>
        <p:spPr>
          <a:xfrm>
            <a:off x="3137837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9" name="Google Shape;409;p19"/>
          <p:cNvCxnSpPr/>
          <p:nvPr/>
        </p:nvCxnSpPr>
        <p:spPr>
          <a:xfrm>
            <a:off x="3252137" y="640855"/>
            <a:ext cx="0" cy="640080"/>
          </a:xfrm>
          <a:prstGeom prst="straightConnector1">
            <a:avLst/>
          </a:prstGeom>
          <a:solidFill>
            <a:srgbClr val="FEFEFE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10" name="Google Shape;410;p19"/>
          <p:cNvCxnSpPr/>
          <p:nvPr/>
        </p:nvCxnSpPr>
        <p:spPr>
          <a:xfrm>
            <a:off x="4943777" y="640855"/>
            <a:ext cx="0" cy="640080"/>
          </a:xfrm>
          <a:prstGeom prst="straightConnector1">
            <a:avLst/>
          </a:prstGeom>
          <a:solidFill>
            <a:srgbClr val="FEFEFE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11" name="Google Shape;411;p19"/>
          <p:cNvCxnSpPr/>
          <p:nvPr/>
        </p:nvCxnSpPr>
        <p:spPr>
          <a:xfrm>
            <a:off x="3252137" y="1286150"/>
            <a:ext cx="1691640" cy="0"/>
          </a:xfrm>
          <a:prstGeom prst="straightConnector1">
            <a:avLst/>
          </a:prstGeom>
          <a:solidFill>
            <a:srgbClr val="FEFEFE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pache Spark Components - Tutorial And Example" id="412" name="Google Shape;412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859" y="2678482"/>
            <a:ext cx="5600897" cy="1904305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19"/>
          <p:cNvSpPr/>
          <p:nvPr/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9"/>
          <p:cNvSpPr txBox="1"/>
          <p:nvPr>
            <p:ph type="title"/>
          </p:nvPr>
        </p:nvSpPr>
        <p:spPr>
          <a:xfrm>
            <a:off x="8560024" y="1182454"/>
            <a:ext cx="3238829" cy="3480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Arial"/>
              <a:buNone/>
            </a:pPr>
            <a:r>
              <a:rPr lang="en-US" sz="4800" cap="none"/>
              <a:t>APACHE SPARK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" name="Google Shape;135;p2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36" name="Google Shape;136;p2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" name="Google Shape;137;p2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" name="Google Shape;138;p2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39" name="Google Shape;139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"/>
          <p:cNvSpPr/>
          <p:nvPr/>
        </p:nvSpPr>
        <p:spPr>
          <a:xfrm>
            <a:off x="0" y="-2384"/>
            <a:ext cx="12192000" cy="6858000"/>
          </a:xfrm>
          <a:prstGeom prst="rect">
            <a:avLst/>
          </a:prstGeom>
          <a:blipFill rotWithShape="1">
            <a:blip r:embed="rId3">
              <a:alphaModFix amt="40000"/>
            </a:blip>
            <a:tile algn="tl" flip="xy" tx="-133350" sx="85000" ty="330200" sy="85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"/>
          <p:cNvSpPr/>
          <p:nvPr/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op 10 Industries using Big Data and 121 companies who hire Hadoop  Developers" id="142" name="Google Shape;142;p2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5473" y="797506"/>
            <a:ext cx="4177800" cy="556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"/>
          <p:cNvSpPr/>
          <p:nvPr/>
        </p:nvSpPr>
        <p:spPr>
          <a:xfrm>
            <a:off x="7391973" y="643464"/>
            <a:ext cx="4143830" cy="5566305"/>
          </a:xfrm>
          <a:prstGeom prst="rect">
            <a:avLst/>
          </a:prstGeom>
          <a:solidFill>
            <a:srgbClr val="3F3F3F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"/>
          <p:cNvSpPr/>
          <p:nvPr/>
        </p:nvSpPr>
        <p:spPr>
          <a:xfrm>
            <a:off x="7557364" y="806860"/>
            <a:ext cx="3813048" cy="5239512"/>
          </a:xfrm>
          <a:prstGeom prst="rect">
            <a:avLst/>
          </a:prstGeom>
          <a:noFill/>
          <a:ln cap="sq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"/>
          <p:cNvSpPr txBox="1"/>
          <p:nvPr>
            <p:ph type="title"/>
          </p:nvPr>
        </p:nvSpPr>
        <p:spPr>
          <a:xfrm>
            <a:off x="7957225" y="1559768"/>
            <a:ext cx="2978281" cy="31353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rial"/>
              <a:buNone/>
            </a:pPr>
            <a:r>
              <a:rPr lang="en-US" sz="3700" cap="none">
                <a:solidFill>
                  <a:schemeClr val="lt1"/>
                </a:solidFill>
              </a:rPr>
              <a:t>                               INDUSTRIES USING BIG DATA</a:t>
            </a:r>
            <a:endParaRPr/>
          </a:p>
        </p:txBody>
      </p:sp>
      <p:sp>
        <p:nvSpPr>
          <p:cNvPr id="146" name="Google Shape;146;p2"/>
          <p:cNvSpPr/>
          <p:nvPr/>
        </p:nvSpPr>
        <p:spPr>
          <a:xfrm>
            <a:off x="8503768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" name="Google Shape;147;p2"/>
          <p:cNvCxnSpPr/>
          <p:nvPr/>
        </p:nvCxnSpPr>
        <p:spPr>
          <a:xfrm>
            <a:off x="8618068" y="640855"/>
            <a:ext cx="0" cy="640080"/>
          </a:xfrm>
          <a:prstGeom prst="straightConnector1">
            <a:avLst/>
          </a:prstGeom>
          <a:solidFill>
            <a:srgbClr val="262626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8" name="Google Shape;148;p2"/>
          <p:cNvCxnSpPr/>
          <p:nvPr/>
        </p:nvCxnSpPr>
        <p:spPr>
          <a:xfrm>
            <a:off x="10309708" y="640855"/>
            <a:ext cx="0" cy="640080"/>
          </a:xfrm>
          <a:prstGeom prst="straightConnector1">
            <a:avLst/>
          </a:prstGeom>
          <a:solidFill>
            <a:srgbClr val="262626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9" name="Google Shape;149;p2"/>
          <p:cNvCxnSpPr/>
          <p:nvPr/>
        </p:nvCxnSpPr>
        <p:spPr>
          <a:xfrm>
            <a:off x="8618068" y="1286150"/>
            <a:ext cx="1691640" cy="0"/>
          </a:xfrm>
          <a:prstGeom prst="straightConnector1">
            <a:avLst/>
          </a:prstGeom>
          <a:solidFill>
            <a:srgbClr val="262626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0"/>
          <p:cNvSpPr/>
          <p:nvPr/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 txBox="1"/>
          <p:nvPr>
            <p:ph type="title"/>
          </p:nvPr>
        </p:nvSpPr>
        <p:spPr>
          <a:xfrm>
            <a:off x="573409" y="559477"/>
            <a:ext cx="3765200" cy="5709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en-US"/>
              <a:t>Hadoop cluster</a:t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3" name="Google Shape;423;p20"/>
          <p:cNvGrpSpPr/>
          <p:nvPr/>
        </p:nvGrpSpPr>
        <p:grpSpPr>
          <a:xfrm>
            <a:off x="5478124" y="801806"/>
            <a:ext cx="5906181" cy="5229000"/>
            <a:chOff x="0" y="859"/>
            <a:chExt cx="5906181" cy="5229000"/>
          </a:xfrm>
        </p:grpSpPr>
        <p:sp>
          <p:nvSpPr>
            <p:cNvPr id="424" name="Google Shape;424;p20"/>
            <p:cNvSpPr/>
            <p:nvPr/>
          </p:nvSpPr>
          <p:spPr>
            <a:xfrm>
              <a:off x="0" y="859"/>
              <a:ext cx="5906181" cy="1199250"/>
            </a:xfrm>
            <a:prstGeom prst="roundRect">
              <a:avLst>
                <a:gd fmla="val 16667" name="adj"/>
              </a:avLst>
            </a:prstGeom>
            <a:solidFill>
              <a:srgbClr val="20BEBD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0"/>
            <p:cNvSpPr txBox="1"/>
            <p:nvPr/>
          </p:nvSpPr>
          <p:spPr>
            <a:xfrm>
              <a:off x="58543" y="59402"/>
              <a:ext cx="5789095" cy="10821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0" lIns="190500" spcFirstLastPara="1" rIns="190500" wrap="square" tIns="1905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0"/>
                <a:buFont typeface="Arial"/>
                <a:buNone/>
              </a:pPr>
              <a:r>
                <a:rPr b="0" i="0" lang="en-US" sz="5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Cluster</a:t>
              </a:r>
              <a:endParaRPr/>
            </a:p>
          </p:txBody>
        </p:sp>
        <p:sp>
          <p:nvSpPr>
            <p:cNvPr id="426" name="Google Shape;426;p20"/>
            <p:cNvSpPr/>
            <p:nvPr/>
          </p:nvSpPr>
          <p:spPr>
            <a:xfrm>
              <a:off x="0" y="1344109"/>
              <a:ext cx="5906181" cy="1199250"/>
            </a:xfrm>
            <a:prstGeom prst="roundRect">
              <a:avLst>
                <a:gd fmla="val 16667" name="adj"/>
              </a:avLst>
            </a:prstGeom>
            <a:solidFill>
              <a:srgbClr val="1CC0A8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0"/>
            <p:cNvSpPr txBox="1"/>
            <p:nvPr/>
          </p:nvSpPr>
          <p:spPr>
            <a:xfrm>
              <a:off x="58543" y="1402652"/>
              <a:ext cx="5789095" cy="10821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0" lIns="190500" spcFirstLastPara="1" rIns="190500" wrap="square" tIns="1905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0"/>
                <a:buFont typeface="Arial"/>
                <a:buNone/>
              </a:pPr>
              <a:r>
                <a:rPr b="0" i="0" lang="en-US" sz="5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Racks</a:t>
              </a:r>
              <a:endParaRPr/>
            </a:p>
          </p:txBody>
        </p:sp>
        <p:sp>
          <p:nvSpPr>
            <p:cNvPr id="428" name="Google Shape;428;p20"/>
            <p:cNvSpPr/>
            <p:nvPr/>
          </p:nvSpPr>
          <p:spPr>
            <a:xfrm>
              <a:off x="0" y="2687359"/>
              <a:ext cx="5906181" cy="1199250"/>
            </a:xfrm>
            <a:prstGeom prst="roundRect">
              <a:avLst>
                <a:gd fmla="val 16667" name="adj"/>
              </a:avLst>
            </a:prstGeom>
            <a:solidFill>
              <a:srgbClr val="18C392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0"/>
            <p:cNvSpPr txBox="1"/>
            <p:nvPr/>
          </p:nvSpPr>
          <p:spPr>
            <a:xfrm>
              <a:off x="58543" y="2745902"/>
              <a:ext cx="5789095" cy="10821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0" lIns="190500" spcFirstLastPara="1" rIns="190500" wrap="square" tIns="1905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0"/>
                <a:buFont typeface="Arial"/>
                <a:buNone/>
              </a:pPr>
              <a:r>
                <a:rPr b="0" i="0" lang="en-US" sz="5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Nodes </a:t>
              </a:r>
              <a:endParaRPr/>
            </a:p>
          </p:txBody>
        </p:sp>
        <p:sp>
          <p:nvSpPr>
            <p:cNvPr id="430" name="Google Shape;430;p20"/>
            <p:cNvSpPr/>
            <p:nvPr/>
          </p:nvSpPr>
          <p:spPr>
            <a:xfrm>
              <a:off x="0" y="4030609"/>
              <a:ext cx="5906181" cy="1199250"/>
            </a:xfrm>
            <a:prstGeom prst="roundRect">
              <a:avLst>
                <a:gd fmla="val 16667" name="adj"/>
              </a:avLst>
            </a:prstGeom>
            <a:solidFill>
              <a:srgbClr val="14C57A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0"/>
            <p:cNvSpPr txBox="1"/>
            <p:nvPr/>
          </p:nvSpPr>
          <p:spPr>
            <a:xfrm>
              <a:off x="58543" y="4089152"/>
              <a:ext cx="5789095" cy="10821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0" lIns="190500" spcFirstLastPara="1" rIns="190500" wrap="square" tIns="1905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0"/>
                <a:buFont typeface="Arial"/>
                <a:buNone/>
              </a:pPr>
              <a:r>
                <a:rPr b="0" i="0" lang="en-US" sz="5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Blocks</a:t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1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ardboard boxes on conveyor belt" id="437" name="Google Shape;437;p21"/>
          <p:cNvPicPr preferRelativeResize="0"/>
          <p:nvPr/>
        </p:nvPicPr>
        <p:blipFill rotWithShape="1">
          <a:blip r:embed="rId3">
            <a:alphaModFix/>
          </a:blip>
          <a:srcRect b="-1" l="23963" r="13814" t="0"/>
          <a:stretch/>
        </p:blipFill>
        <p:spPr>
          <a:xfrm>
            <a:off x="20" y="10"/>
            <a:ext cx="6392647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21"/>
          <p:cNvSpPr/>
          <p:nvPr/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1"/>
          <p:cNvSpPr/>
          <p:nvPr/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1"/>
          <p:cNvSpPr txBox="1"/>
          <p:nvPr>
            <p:ph type="title"/>
          </p:nvPr>
        </p:nvSpPr>
        <p:spPr>
          <a:xfrm>
            <a:off x="7064082" y="642594"/>
            <a:ext cx="44729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/>
              <a:t>What is HDFS</a:t>
            </a:r>
            <a:endParaRPr sz="4000"/>
          </a:p>
        </p:txBody>
      </p:sp>
      <p:sp>
        <p:nvSpPr>
          <p:cNvPr id="441" name="Google Shape;441;p21"/>
          <p:cNvSpPr txBox="1"/>
          <p:nvPr>
            <p:ph idx="1" type="body"/>
          </p:nvPr>
        </p:nvSpPr>
        <p:spPr>
          <a:xfrm>
            <a:off x="7064082" y="2103120"/>
            <a:ext cx="4472922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◦"/>
            </a:pPr>
            <a:r>
              <a:rPr b="0" i="0" lang="en-US" u="sng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HDFS</a:t>
            </a: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 is the storage system of </a:t>
            </a:r>
            <a:r>
              <a:rPr b="0" i="0" lang="en-US" u="sng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Hadoop framework</a:t>
            </a:r>
            <a:r>
              <a:rPr b="0" i="0" lang="en-US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0" i="0" lang="en-US">
                <a:latin typeface="Arial"/>
                <a:ea typeface="Arial"/>
                <a:cs typeface="Arial"/>
                <a:sym typeface="Arial"/>
              </a:rPr>
              <a:t>It is suitable for the distributed storage and processing.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0" i="0" lang="en-US">
                <a:latin typeface="Arial"/>
                <a:ea typeface="Arial"/>
                <a:cs typeface="Arial"/>
                <a:sym typeface="Arial"/>
              </a:rPr>
              <a:t>Hadoop provides a command interface to interact with HDFS.</a:t>
            </a:r>
            <a:endParaRPr/>
          </a:p>
          <a:p>
            <a:pPr indent="-93979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2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2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cap="sq" cmpd="sng" w="95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629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2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1" name="Google Shape;451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1" l="0" r="6221" t="0"/>
          <a:stretch/>
        </p:blipFill>
        <p:spPr>
          <a:xfrm>
            <a:off x="1427655" y="803063"/>
            <a:ext cx="9336689" cy="525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3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3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cap="sq" cmpd="sng" w="95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629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23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1" name="Google Shape;461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5333" r="0" t="0"/>
          <a:stretch/>
        </p:blipFill>
        <p:spPr>
          <a:xfrm>
            <a:off x="1427650" y="803063"/>
            <a:ext cx="9336700" cy="525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24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4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cap="sq" cmpd="sng" w="95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629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4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1" name="Google Shape;471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1568" y="803063"/>
            <a:ext cx="9548864" cy="525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5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5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cap="sq" cmpd="sng" w="95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629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5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1" name="Google Shape;481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0283" y="803063"/>
            <a:ext cx="10051433" cy="525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6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cap="sq" cmpd="sng" w="95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629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26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1" name="Google Shape;491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402" y="803063"/>
            <a:ext cx="9909196" cy="525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7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agnifying glass on clear background" id="497" name="Google Shape;497;p27"/>
          <p:cNvPicPr preferRelativeResize="0"/>
          <p:nvPr/>
        </p:nvPicPr>
        <p:blipFill rotWithShape="1">
          <a:blip r:embed="rId3">
            <a:alphaModFix/>
          </a:blip>
          <a:srcRect b="-1" l="32029" r="5748" t="0"/>
          <a:stretch/>
        </p:blipFill>
        <p:spPr>
          <a:xfrm>
            <a:off x="20" y="10"/>
            <a:ext cx="6392647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27"/>
          <p:cNvSpPr/>
          <p:nvPr/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27"/>
          <p:cNvSpPr/>
          <p:nvPr/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27"/>
          <p:cNvSpPr txBox="1"/>
          <p:nvPr>
            <p:ph type="title"/>
          </p:nvPr>
        </p:nvSpPr>
        <p:spPr>
          <a:xfrm>
            <a:off x="7064082" y="642594"/>
            <a:ext cx="4472921" cy="7626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/>
              <a:t>Thank You</a:t>
            </a:r>
            <a:endParaRPr sz="4000"/>
          </a:p>
        </p:txBody>
      </p:sp>
      <p:sp>
        <p:nvSpPr>
          <p:cNvPr id="501" name="Google Shape;501;p27"/>
          <p:cNvSpPr txBox="1"/>
          <p:nvPr>
            <p:ph idx="1" type="body"/>
          </p:nvPr>
        </p:nvSpPr>
        <p:spPr>
          <a:xfrm>
            <a:off x="7064082" y="1405288"/>
            <a:ext cx="4472922" cy="4629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800"/>
              <a:buChar char="◦"/>
            </a:pPr>
            <a:r>
              <a:rPr lang="en-US" sz="800"/>
              <a:t>Questions.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</a:pPr>
            <a:r>
              <a:rPr lang="en-US" sz="800"/>
              <a:t>1) Which of the following is source of unstructured data.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AutoNum type="alphaLcParenR"/>
            </a:pPr>
            <a:r>
              <a:rPr lang="en-US" sz="800"/>
              <a:t>Social media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AutoNum type="alphaLcParenR"/>
            </a:pPr>
            <a:r>
              <a:rPr lang="en-US" sz="800"/>
              <a:t>Banking transaction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AutoNum type="alphaLcParenR"/>
            </a:pPr>
            <a:r>
              <a:rPr lang="en-US" sz="800"/>
              <a:t>Web and server logs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AutoNum type="alphaLcParenR"/>
            </a:pPr>
            <a:r>
              <a:rPr lang="en-US" sz="800"/>
              <a:t>None of the above</a:t>
            </a:r>
            <a:endParaRPr/>
          </a:p>
          <a:p>
            <a:pPr indent="-292100" lvl="0" marL="3429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</a:pPr>
            <a:r>
              <a:rPr lang="en-US" sz="800"/>
              <a:t>2)A bank wants to process 1000 transactions of data per second,  which of the 5 vs relate to this.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</a:pPr>
            <a:r>
              <a:rPr lang="en-US" sz="800"/>
              <a:t>3) Definition of hadoop ?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</a:pPr>
            <a:r>
              <a:rPr lang="en-US" sz="800"/>
              <a:t>4)What is hive?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</a:pPr>
            <a:r>
              <a:rPr lang="en-US" sz="800"/>
              <a:t>5) What is hbase?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</a:pPr>
            <a:r>
              <a:rPr lang="en-US" sz="800"/>
              <a:t>6) What s pig?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</a:pPr>
            <a:r>
              <a:rPr lang="en-US" sz="800"/>
              <a:t>7)What is yarn?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</a:pPr>
            <a:r>
              <a:rPr lang="en-US" sz="800"/>
              <a:t>8) Difference between Hadoop and traditional RDBMS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</a:pPr>
            <a:r>
              <a:rPr lang="en-US" sz="800"/>
              <a:t>9)Difference between Apache spark and Apache Hadoop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</a:pPr>
            <a:r>
              <a:rPr lang="en-US" sz="800"/>
              <a:t>10)Can Hadoop  be used for renewable resources detection.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agnifying glass on clear background" id="507" name="Google Shape;507;p28"/>
          <p:cNvPicPr preferRelativeResize="0"/>
          <p:nvPr/>
        </p:nvPicPr>
        <p:blipFill rotWithShape="1">
          <a:blip r:embed="rId3">
            <a:alphaModFix/>
          </a:blip>
          <a:srcRect b="-1" l="32029" r="5748" t="0"/>
          <a:stretch/>
        </p:blipFill>
        <p:spPr>
          <a:xfrm>
            <a:off x="20" y="10"/>
            <a:ext cx="6392647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28"/>
          <p:cNvSpPr/>
          <p:nvPr/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28"/>
          <p:cNvSpPr/>
          <p:nvPr/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28"/>
          <p:cNvSpPr txBox="1"/>
          <p:nvPr>
            <p:ph type="title"/>
          </p:nvPr>
        </p:nvSpPr>
        <p:spPr>
          <a:xfrm>
            <a:off x="7064082" y="642594"/>
            <a:ext cx="4472921" cy="7626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/>
              <a:t>Thank you</a:t>
            </a:r>
            <a:endParaRPr sz="4000"/>
          </a:p>
        </p:txBody>
      </p:sp>
      <p:sp>
        <p:nvSpPr>
          <p:cNvPr id="511" name="Google Shape;511;p28"/>
          <p:cNvSpPr txBox="1"/>
          <p:nvPr>
            <p:ph idx="1" type="body"/>
          </p:nvPr>
        </p:nvSpPr>
        <p:spPr>
          <a:xfrm>
            <a:off x="7064082" y="1405288"/>
            <a:ext cx="4472922" cy="4629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800"/>
              <a:buChar char="◦"/>
            </a:pPr>
            <a:r>
              <a:rPr lang="en-US" sz="800"/>
              <a:t>Questions.</a:t>
            </a:r>
            <a:endParaRPr/>
          </a:p>
          <a:p>
            <a:pPr indent="-1320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</a:pPr>
            <a:r>
              <a:rPr lang="en-US" sz="800"/>
              <a:t>11) How many blocks are required to store a block of size 586 MB?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</a:pPr>
            <a:r>
              <a:rPr lang="en-US" sz="800"/>
              <a:t>12) What is the model of a zookeeper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</a:pPr>
            <a:r>
              <a:rPr lang="en-US" sz="800"/>
              <a:t>13) what is the model of hdfs?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B7B7B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B7B7B"/>
              </a:gs>
              <a:gs pos="100000">
                <a:schemeClr val="dk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"/>
          <p:cNvSpPr/>
          <p:nvPr/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"/>
          <p:cNvSpPr/>
          <p:nvPr/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"/>
          <p:cNvSpPr txBox="1"/>
          <p:nvPr>
            <p:ph type="title"/>
          </p:nvPr>
        </p:nvSpPr>
        <p:spPr>
          <a:xfrm>
            <a:off x="676240" y="875324"/>
            <a:ext cx="3536510" cy="5093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4400">
                <a:solidFill>
                  <a:schemeClr val="lt1"/>
                </a:solidFill>
              </a:rPr>
              <a:t>Challenges of traditional decision-making </a:t>
            </a:r>
            <a:endParaRPr sz="4400">
              <a:solidFill>
                <a:schemeClr val="lt1"/>
              </a:solidFill>
            </a:endParaRPr>
          </a:p>
        </p:txBody>
      </p:sp>
      <p:sp>
        <p:nvSpPr>
          <p:cNvPr id="158" name="Google Shape;158;p3"/>
          <p:cNvSpPr txBox="1"/>
          <p:nvPr>
            <p:ph idx="1" type="body"/>
          </p:nvPr>
        </p:nvSpPr>
        <p:spPr>
          <a:xfrm>
            <a:off x="5478124" y="559477"/>
            <a:ext cx="5647076" cy="547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Takes long time  to arrive at a decision.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Planning, execution and reporting is not linked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Provides only birds eye view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Unable to make fully informed decisions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B7B7B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B7B7B"/>
              </a:gs>
              <a:gs pos="100000">
                <a:schemeClr val="dk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4"/>
          <p:cNvSpPr/>
          <p:nvPr/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4"/>
          <p:cNvSpPr/>
          <p:nvPr/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4"/>
          <p:cNvSpPr txBox="1"/>
          <p:nvPr>
            <p:ph type="title"/>
          </p:nvPr>
        </p:nvSpPr>
        <p:spPr>
          <a:xfrm>
            <a:off x="676240" y="875324"/>
            <a:ext cx="3536510" cy="5093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4400">
                <a:solidFill>
                  <a:schemeClr val="lt1"/>
                </a:solidFill>
              </a:rPr>
              <a:t>Big Data Analytics as a solution</a:t>
            </a:r>
            <a:endParaRPr sz="4400">
              <a:solidFill>
                <a:schemeClr val="lt1"/>
              </a:solidFill>
            </a:endParaRPr>
          </a:p>
        </p:txBody>
      </p:sp>
      <p:sp>
        <p:nvSpPr>
          <p:cNvPr id="167" name="Google Shape;167;p4"/>
          <p:cNvSpPr txBox="1"/>
          <p:nvPr>
            <p:ph idx="1" type="body"/>
          </p:nvPr>
        </p:nvSpPr>
        <p:spPr>
          <a:xfrm>
            <a:off x="5478124" y="559477"/>
            <a:ext cx="5647076" cy="547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Decision making based on analytics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Capable of handling all type of data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Faster decision making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Detailed view </a:t>
            </a:r>
            <a:endParaRPr/>
          </a:p>
          <a:p>
            <a:pPr indent="-182880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Comprehensive solution gathering all the aspects</a:t>
            </a:r>
            <a:endParaRPr/>
          </a:p>
          <a:p>
            <a:pPr indent="-55879" lvl="0" marL="18288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5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5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5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6" name="Google Shape;176;p5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7" name="Google Shape;177;p5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" name="Google Shape;178;p5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" name="Google Shape;179;p5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80" name="Google Shape;180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5"/>
          <p:cNvSpPr/>
          <p:nvPr/>
        </p:nvSpPr>
        <p:spPr>
          <a:xfrm>
            <a:off x="0" y="-2384"/>
            <a:ext cx="12192000" cy="6858000"/>
          </a:xfrm>
          <a:prstGeom prst="rect">
            <a:avLst/>
          </a:prstGeom>
          <a:blipFill rotWithShape="1">
            <a:blip r:embed="rId3">
              <a:alphaModFix amt="40000"/>
            </a:blip>
            <a:tile algn="tl" flip="xy" tx="-133350" sx="85000" ty="330200" sy="85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5"/>
          <p:cNvSpPr/>
          <p:nvPr/>
        </p:nvSpPr>
        <p:spPr>
          <a:xfrm>
            <a:off x="22976" y="0"/>
            <a:ext cx="121938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5"/>
          <p:cNvSpPr/>
          <p:nvPr/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FEFEFE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5"/>
          <p:cNvSpPr/>
          <p:nvPr/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5"/>
          <p:cNvSpPr txBox="1"/>
          <p:nvPr>
            <p:ph type="title"/>
          </p:nvPr>
        </p:nvSpPr>
        <p:spPr>
          <a:xfrm>
            <a:off x="1256493" y="1559768"/>
            <a:ext cx="2978281" cy="31353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 sz="3400" cap="none">
                <a:solidFill>
                  <a:schemeClr val="dk1"/>
                </a:solidFill>
              </a:rPr>
              <a:t>BIG DATA ANALYTICAL PIPELINE</a:t>
            </a:r>
            <a:endParaRPr/>
          </a:p>
        </p:txBody>
      </p:sp>
      <p:sp>
        <p:nvSpPr>
          <p:cNvPr id="186" name="Google Shape;186;p5"/>
          <p:cNvSpPr/>
          <p:nvPr/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7" name="Google Shape;187;p5"/>
          <p:cNvCxnSpPr/>
          <p:nvPr/>
        </p:nvCxnSpPr>
        <p:spPr>
          <a:xfrm>
            <a:off x="1882292" y="640855"/>
            <a:ext cx="0" cy="640080"/>
          </a:xfrm>
          <a:prstGeom prst="straightConnector1">
            <a:avLst/>
          </a:prstGeom>
          <a:solidFill>
            <a:srgbClr val="FEFEFE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8" name="Google Shape;188;p5"/>
          <p:cNvCxnSpPr/>
          <p:nvPr/>
        </p:nvCxnSpPr>
        <p:spPr>
          <a:xfrm>
            <a:off x="3573932" y="640855"/>
            <a:ext cx="0" cy="640080"/>
          </a:xfrm>
          <a:prstGeom prst="straightConnector1">
            <a:avLst/>
          </a:prstGeom>
          <a:solidFill>
            <a:srgbClr val="FEFEFE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9" name="Google Shape;189;p5"/>
          <p:cNvCxnSpPr/>
          <p:nvPr/>
        </p:nvCxnSpPr>
        <p:spPr>
          <a:xfrm>
            <a:off x="1882292" y="1286150"/>
            <a:ext cx="1691640" cy="0"/>
          </a:xfrm>
          <a:prstGeom prst="straightConnector1">
            <a:avLst/>
          </a:prstGeom>
          <a:solidFill>
            <a:srgbClr val="FEFEFE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Big Data Architecture: Layers, Patterns, Use Cases and Tools" id="190" name="Google Shape;190;p5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6570" y="1093846"/>
            <a:ext cx="6202238" cy="4667183"/>
          </a:xfrm>
          <a:prstGeom prst="rect">
            <a:avLst/>
          </a:prstGeom>
          <a:solidFill>
            <a:srgbClr val="7376BF"/>
          </a:solidFill>
          <a:ln cap="flat" cmpd="sng" w="9525">
            <a:solidFill>
              <a:srgbClr val="CBE7FA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1" name="Google Shape;191;p5"/>
          <p:cNvSpPr/>
          <p:nvPr/>
        </p:nvSpPr>
        <p:spPr>
          <a:xfrm>
            <a:off x="5346571" y="6174633"/>
            <a:ext cx="6702554" cy="44524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791D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https://www.xenonstack.com/blog/big-data-architecture/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B7B7B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B7B7B"/>
              </a:gs>
              <a:gs pos="100000">
                <a:schemeClr val="dk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6"/>
          <p:cNvSpPr/>
          <p:nvPr/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6"/>
          <p:cNvSpPr/>
          <p:nvPr/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6"/>
          <p:cNvSpPr txBox="1"/>
          <p:nvPr>
            <p:ph type="title"/>
          </p:nvPr>
        </p:nvSpPr>
        <p:spPr>
          <a:xfrm>
            <a:off x="676240" y="875324"/>
            <a:ext cx="3536510" cy="5093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4400">
                <a:solidFill>
                  <a:schemeClr val="lt1"/>
                </a:solidFill>
              </a:rPr>
              <a:t>What is Big data</a:t>
            </a:r>
            <a:endParaRPr sz="4400">
              <a:solidFill>
                <a:schemeClr val="lt1"/>
              </a:solidFill>
            </a:endParaRPr>
          </a:p>
        </p:txBody>
      </p:sp>
      <p:sp>
        <p:nvSpPr>
          <p:cNvPr id="200" name="Google Shape;200;p6"/>
          <p:cNvSpPr txBox="1"/>
          <p:nvPr>
            <p:ph idx="1" type="body"/>
          </p:nvPr>
        </p:nvSpPr>
        <p:spPr>
          <a:xfrm>
            <a:off x="5478124" y="559477"/>
            <a:ext cx="5647076" cy="547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b="1" i="0" lang="en-US" sz="2000">
                <a:latin typeface="Source Sans Pro"/>
                <a:ea typeface="Source Sans Pro"/>
                <a:cs typeface="Source Sans Pro"/>
                <a:sym typeface="Source Sans Pro"/>
              </a:rPr>
              <a:t>Big Data</a:t>
            </a:r>
            <a:r>
              <a:rPr b="0" i="0" lang="en-US" sz="2000">
                <a:latin typeface="Source Sans Pro"/>
                <a:ea typeface="Source Sans Pro"/>
                <a:cs typeface="Source Sans Pro"/>
                <a:sym typeface="Source Sans Pro"/>
              </a:rPr>
              <a:t> is a collection of data that is huge in volume,  yet growing exponentially with time. It is a data with so large size and complexity that none of traditional data management tools can store it or process it efficiently. Big data is also a data but with huge size.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7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7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7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9" name="Google Shape;209;p7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10" name="Google Shape;210;p7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" name="Google Shape;211;p7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" name="Google Shape;212;p7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13" name="Google Shape;213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7"/>
          <p:cNvSpPr/>
          <p:nvPr/>
        </p:nvSpPr>
        <p:spPr>
          <a:xfrm>
            <a:off x="0" y="-2384"/>
            <a:ext cx="12192000" cy="6858000"/>
          </a:xfrm>
          <a:prstGeom prst="rect">
            <a:avLst/>
          </a:prstGeom>
          <a:blipFill rotWithShape="1">
            <a:blip r:embed="rId3">
              <a:alphaModFix amt="40000"/>
            </a:blip>
            <a:tile algn="tl" flip="xy" tx="-133350" sx="85000" ty="330200" sy="85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7"/>
          <p:cNvSpPr/>
          <p:nvPr/>
        </p:nvSpPr>
        <p:spPr>
          <a:xfrm>
            <a:off x="16451" y="12275"/>
            <a:ext cx="121938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7"/>
          <p:cNvSpPr/>
          <p:nvPr/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FEFEFE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7"/>
          <p:cNvSpPr/>
          <p:nvPr/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7"/>
          <p:cNvSpPr txBox="1"/>
          <p:nvPr>
            <p:ph type="title"/>
          </p:nvPr>
        </p:nvSpPr>
        <p:spPr>
          <a:xfrm>
            <a:off x="1256493" y="1559768"/>
            <a:ext cx="2978281" cy="31353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 cap="none">
                <a:solidFill>
                  <a:schemeClr val="dk1"/>
                </a:solidFill>
              </a:rPr>
              <a:t>TYPES OF DATA</a:t>
            </a:r>
            <a:endParaRPr/>
          </a:p>
        </p:txBody>
      </p:sp>
      <p:sp>
        <p:nvSpPr>
          <p:cNvPr id="219" name="Google Shape;219;p7"/>
          <p:cNvSpPr/>
          <p:nvPr/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0" name="Google Shape;220;p7"/>
          <p:cNvCxnSpPr/>
          <p:nvPr/>
        </p:nvCxnSpPr>
        <p:spPr>
          <a:xfrm>
            <a:off x="1882292" y="640855"/>
            <a:ext cx="0" cy="640080"/>
          </a:xfrm>
          <a:prstGeom prst="straightConnector1">
            <a:avLst/>
          </a:prstGeom>
          <a:solidFill>
            <a:srgbClr val="FEFEFE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1" name="Google Shape;221;p7"/>
          <p:cNvCxnSpPr/>
          <p:nvPr/>
        </p:nvCxnSpPr>
        <p:spPr>
          <a:xfrm>
            <a:off x="3573932" y="640855"/>
            <a:ext cx="0" cy="640080"/>
          </a:xfrm>
          <a:prstGeom prst="straightConnector1">
            <a:avLst/>
          </a:prstGeom>
          <a:solidFill>
            <a:srgbClr val="FEFEFE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2" name="Google Shape;222;p7"/>
          <p:cNvCxnSpPr/>
          <p:nvPr/>
        </p:nvCxnSpPr>
        <p:spPr>
          <a:xfrm>
            <a:off x="1882292" y="1286150"/>
            <a:ext cx="1691640" cy="0"/>
          </a:xfrm>
          <a:prstGeom prst="straightConnector1">
            <a:avLst/>
          </a:prstGeom>
          <a:solidFill>
            <a:srgbClr val="FEFEFE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1.1 Introduction to Data and Information | Mycloudwiki" id="223" name="Google Shape;223;p7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6569" y="1559768"/>
            <a:ext cx="6627255" cy="376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8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8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8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2" name="Google Shape;232;p8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33" name="Google Shape;233;p8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4" name="Google Shape;234;p8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5" name="Google Shape;235;p8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36" name="Google Shape;236;p8"/>
          <p:cNvSpPr/>
          <p:nvPr/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8"/>
          <p:cNvSpPr/>
          <p:nvPr/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rgbClr val="3F3F3F"/>
          </a:solidFill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8"/>
          <p:cNvSpPr txBox="1"/>
          <p:nvPr>
            <p:ph type="title"/>
          </p:nvPr>
        </p:nvSpPr>
        <p:spPr>
          <a:xfrm>
            <a:off x="5353249" y="1916670"/>
            <a:ext cx="5716338" cy="30427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Arial"/>
              <a:buNone/>
            </a:pPr>
            <a:r>
              <a:rPr lang="en-US" sz="5400" cap="none"/>
              <a:t>5 V’S OF BIG DATA</a:t>
            </a:r>
            <a:endParaRPr/>
          </a:p>
        </p:txBody>
      </p:sp>
      <p:sp>
        <p:nvSpPr>
          <p:cNvPr id="239" name="Google Shape;239;p8"/>
          <p:cNvSpPr/>
          <p:nvPr/>
        </p:nvSpPr>
        <p:spPr>
          <a:xfrm>
            <a:off x="7251298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0" name="Google Shape;240;p8"/>
          <p:cNvCxnSpPr/>
          <p:nvPr/>
        </p:nvCxnSpPr>
        <p:spPr>
          <a:xfrm>
            <a:off x="7365598" y="446823"/>
            <a:ext cx="0" cy="640080"/>
          </a:xfrm>
          <a:prstGeom prst="straightConnector1">
            <a:avLst/>
          </a:prstGeom>
          <a:solidFill>
            <a:srgbClr val="FEFEFE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1" name="Google Shape;241;p8"/>
          <p:cNvCxnSpPr/>
          <p:nvPr/>
        </p:nvCxnSpPr>
        <p:spPr>
          <a:xfrm>
            <a:off x="9057238" y="446823"/>
            <a:ext cx="0" cy="640080"/>
          </a:xfrm>
          <a:prstGeom prst="straightConnector1">
            <a:avLst/>
          </a:prstGeom>
          <a:solidFill>
            <a:srgbClr val="FEFEFE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2" name="Google Shape;242;p8"/>
          <p:cNvCxnSpPr/>
          <p:nvPr/>
        </p:nvCxnSpPr>
        <p:spPr>
          <a:xfrm>
            <a:off x="7365598" y="1092118"/>
            <a:ext cx="1691640" cy="0"/>
          </a:xfrm>
          <a:prstGeom prst="straightConnector1">
            <a:avLst/>
          </a:prstGeom>
          <a:solidFill>
            <a:srgbClr val="FEFEFE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Data Science: The 5 V's of Big Data | by Surya Gutta | Medium" id="243" name="Google Shape;243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1170" y="1655792"/>
            <a:ext cx="3752067" cy="3564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9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2" name="Google Shape;252;p9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53" name="Google Shape;253;p9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4" name="Google Shape;254;p9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5" name="Google Shape;255;p9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56" name="Google Shape;256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9"/>
          <p:cNvSpPr/>
          <p:nvPr/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he growth of structured versus unstructured data over the past decade [41]  | Download Scientific Diagram" id="259" name="Google Shape;259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192" y="1348174"/>
            <a:ext cx="6909386" cy="415376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9"/>
          <p:cNvSpPr/>
          <p:nvPr/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9"/>
          <p:cNvSpPr txBox="1"/>
          <p:nvPr>
            <p:ph type="title"/>
          </p:nvPr>
        </p:nvSpPr>
        <p:spPr>
          <a:xfrm>
            <a:off x="8560024" y="1559768"/>
            <a:ext cx="3238829" cy="31353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Arial"/>
              <a:buNone/>
            </a:pPr>
            <a:r>
              <a:rPr lang="en-US" sz="3000" cap="none"/>
              <a:t>GROWTH OF STRUCTURED DATA VS UNSTRUCTURED DATA</a:t>
            </a:r>
            <a:endParaRPr/>
          </a:p>
        </p:txBody>
      </p:sp>
      <p:sp>
        <p:nvSpPr>
          <p:cNvPr id="262" name="Google Shape;262;p9"/>
          <p:cNvSpPr/>
          <p:nvPr/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3" name="Google Shape;263;p9"/>
          <p:cNvCxnSpPr/>
          <p:nvPr/>
        </p:nvCxnSpPr>
        <p:spPr>
          <a:xfrm>
            <a:off x="9333618" y="-1172"/>
            <a:ext cx="0" cy="640080"/>
          </a:xfrm>
          <a:prstGeom prst="straightConnector1">
            <a:avLst/>
          </a:prstGeom>
          <a:solidFill>
            <a:srgbClr val="262626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4" name="Google Shape;264;p9"/>
          <p:cNvCxnSpPr/>
          <p:nvPr/>
        </p:nvCxnSpPr>
        <p:spPr>
          <a:xfrm>
            <a:off x="11025258" y="-1172"/>
            <a:ext cx="0" cy="640080"/>
          </a:xfrm>
          <a:prstGeom prst="straightConnector1">
            <a:avLst/>
          </a:prstGeom>
          <a:solidFill>
            <a:srgbClr val="262626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5" name="Google Shape;265;p9"/>
          <p:cNvCxnSpPr/>
          <p:nvPr/>
        </p:nvCxnSpPr>
        <p:spPr>
          <a:xfrm>
            <a:off x="9333618" y="644123"/>
            <a:ext cx="1691640" cy="0"/>
          </a:xfrm>
          <a:prstGeom prst="straightConnector1">
            <a:avLst/>
          </a:prstGeom>
          <a:solidFill>
            <a:srgbClr val="262626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avo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avo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2021-04-21T18:09:57Z</dcterms:created>
  <dc:creator>Jismi Mary</dc:creator>
</cp:coreProperties>
</file>