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9" autoAdjust="0"/>
    <p:restoredTop sz="94671" autoAdjust="0"/>
  </p:normalViewPr>
  <p:slideViewPr>
    <p:cSldViewPr>
      <p:cViewPr varScale="1">
        <p:scale>
          <a:sx n="70" d="100"/>
          <a:sy n="70" d="100"/>
        </p:scale>
        <p:origin x="-516" y="-90"/>
      </p:cViewPr>
      <p:guideLst>
        <p:guide orient="horz" pos="2160"/>
        <p:guide pos="2880"/>
      </p:guideLst>
    </p:cSldViewPr>
  </p:slideViewPr>
  <p:outlineViewPr>
    <p:cViewPr>
      <p:scale>
        <a:sx n="33" d="100"/>
        <a:sy n="33" d="100"/>
      </p:scale>
      <p:origin x="48" y="43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4D59A90-D89B-47A3-AE9E-93893372241D}" type="datetimeFigureOut">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989005-C581-4CC7-B61A-C77B44B39AC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D59A90-D89B-47A3-AE9E-93893372241D}" type="datetimeFigureOut">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989005-C581-4CC7-B61A-C77B44B39AC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D59A90-D89B-47A3-AE9E-93893372241D}" type="datetimeFigureOut">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989005-C581-4CC7-B61A-C77B44B39AC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D59A90-D89B-47A3-AE9E-93893372241D}" type="datetimeFigureOut">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989005-C581-4CC7-B61A-C77B44B39AC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D59A90-D89B-47A3-AE9E-93893372241D}" type="datetimeFigureOut">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989005-C581-4CC7-B61A-C77B44B39AC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4D59A90-D89B-47A3-AE9E-93893372241D}" type="datetimeFigureOut">
              <a:rPr lang="en-US" smtClean="0"/>
              <a:t>9/26/2023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989005-C581-4CC7-B61A-C77B44B39AC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4D59A90-D89B-47A3-AE9E-93893372241D}" type="datetimeFigureOut">
              <a:rPr lang="en-US" smtClean="0"/>
              <a:t>9/26/2023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989005-C581-4CC7-B61A-C77B44B39AC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4D59A90-D89B-47A3-AE9E-93893372241D}" type="datetimeFigureOut">
              <a:rPr lang="en-US" smtClean="0"/>
              <a:t>9/26/2023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989005-C581-4CC7-B61A-C77B44B39AC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D59A90-D89B-47A3-AE9E-93893372241D}" type="datetimeFigureOut">
              <a:rPr lang="en-US" smtClean="0"/>
              <a:t>9/26/2023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989005-C581-4CC7-B61A-C77B44B39AC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D59A90-D89B-47A3-AE9E-93893372241D}" type="datetimeFigureOut">
              <a:rPr lang="en-US" smtClean="0"/>
              <a:t>9/26/2023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989005-C581-4CC7-B61A-C77B44B39AC0}"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94D59A90-D89B-47A3-AE9E-93893372241D}" type="datetimeFigureOut">
              <a:rPr lang="en-US" smtClean="0"/>
              <a:t>9/26/2023</a:t>
            </a:fld>
            <a:endParaRPr lang="en-US"/>
          </a:p>
        </p:txBody>
      </p:sp>
      <p:sp>
        <p:nvSpPr>
          <p:cNvPr id="9" name="Slide Number Placeholder 8"/>
          <p:cNvSpPr>
            <a:spLocks noGrp="1"/>
          </p:cNvSpPr>
          <p:nvPr>
            <p:ph type="sldNum" sz="quarter" idx="11"/>
          </p:nvPr>
        </p:nvSpPr>
        <p:spPr/>
        <p:txBody>
          <a:bodyPr/>
          <a:lstStyle/>
          <a:p>
            <a:fld id="{9B989005-C581-4CC7-B61A-C77B44B39AC0}"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9B989005-C581-4CC7-B61A-C77B44B39AC0}"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94D59A90-D89B-47A3-AE9E-93893372241D}" type="datetimeFigureOut">
              <a:rPr lang="en-US" smtClean="0"/>
              <a:t>9/26/2023</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ebonicasalethvincent@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tasets/vedavyasv/usa-housin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kaggle.com/datasets/vedavyasv/usa-housin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HOUSE PRICE PREDICTOR</a:t>
            </a:r>
            <a:endParaRPr lang="en-US" dirty="0"/>
          </a:p>
        </p:txBody>
      </p:sp>
      <p:sp>
        <p:nvSpPr>
          <p:cNvPr id="4" name="TextBox 3"/>
          <p:cNvSpPr txBox="1"/>
          <p:nvPr/>
        </p:nvSpPr>
        <p:spPr>
          <a:xfrm>
            <a:off x="4114800" y="4800600"/>
            <a:ext cx="3886200" cy="1631216"/>
          </a:xfrm>
          <a:prstGeom prst="rect">
            <a:avLst/>
          </a:prstGeom>
          <a:noFill/>
        </p:spPr>
        <p:txBody>
          <a:bodyPr wrap="square" rtlCol="0">
            <a:spAutoFit/>
          </a:bodyPr>
          <a:lstStyle/>
          <a:p>
            <a:r>
              <a:rPr lang="en-US" sz="2000" b="1" dirty="0" smtClean="0"/>
              <a:t>V. EBONICA SALETH</a:t>
            </a:r>
          </a:p>
          <a:p>
            <a:r>
              <a:rPr lang="en-US" sz="2000" b="1" dirty="0" smtClean="0"/>
              <a:t>EMAIL-ID: </a:t>
            </a:r>
            <a:r>
              <a:rPr lang="en-US" sz="2000" b="1" dirty="0" smtClean="0">
                <a:hlinkClick r:id="rId2"/>
              </a:rPr>
              <a:t>ebonicasalethvincent@gmail.com</a:t>
            </a:r>
            <a:endParaRPr lang="en-US" sz="2000" b="1" dirty="0" smtClean="0"/>
          </a:p>
          <a:p>
            <a:r>
              <a:rPr lang="en-US" sz="2000" b="1" dirty="0" smtClean="0"/>
              <a:t>B.E.CSE 3</a:t>
            </a:r>
            <a:r>
              <a:rPr lang="en-US" sz="2000" b="1" baseline="30000" dirty="0" smtClean="0"/>
              <a:t>rd</a:t>
            </a:r>
            <a:r>
              <a:rPr lang="en-US" sz="2000" b="1" dirty="0" smtClean="0"/>
              <a:t> YEAR</a:t>
            </a:r>
          </a:p>
          <a:p>
            <a:r>
              <a:rPr lang="en-US" sz="2000" b="1" dirty="0" err="1" smtClean="0"/>
              <a:t>NM_id</a:t>
            </a:r>
            <a:r>
              <a:rPr lang="en-US" sz="2000" b="1" dirty="0" smtClean="0"/>
              <a:t>: au511321104025</a:t>
            </a:r>
            <a:endParaRPr lang="en-US" sz="2000" b="1" dirty="0"/>
          </a:p>
        </p:txBody>
      </p:sp>
    </p:spTree>
    <p:extLst>
      <p:ext uri="{BB962C8B-B14F-4D97-AF65-F5344CB8AC3E}">
        <p14:creationId xmlns:p14="http://schemas.microsoft.com/office/powerpoint/2010/main" val="30663800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MODEL TRAINING</a:t>
            </a:r>
            <a:endParaRPr lang="en-US" dirty="0"/>
          </a:p>
        </p:txBody>
      </p:sp>
      <p:sp>
        <p:nvSpPr>
          <p:cNvPr id="3" name="Content Placeholder 2"/>
          <p:cNvSpPr>
            <a:spLocks noGrp="1"/>
          </p:cNvSpPr>
          <p:nvPr>
            <p:ph idx="1"/>
          </p:nvPr>
        </p:nvSpPr>
        <p:spPr/>
        <p:txBody>
          <a:bodyPr>
            <a:normAutofit/>
          </a:bodyPr>
          <a:lstStyle/>
          <a:p>
            <a:r>
              <a:rPr lang="en-US" sz="3600" dirty="0"/>
              <a:t>We will train each of the selected models using the preprocessed dataset. Training will involve learning the underlying patterns in the data, enabling the models to make accurate predictions</a:t>
            </a:r>
            <a:r>
              <a:rPr lang="en-US" sz="3600" dirty="0" smtClean="0"/>
              <a:t>.</a:t>
            </a:r>
          </a:p>
          <a:p>
            <a:r>
              <a:rPr lang="en-US" sz="3600" b="1" dirty="0" smtClean="0"/>
              <a:t>TOOLS/MODULES:</a:t>
            </a:r>
            <a:r>
              <a:rPr lang="en-US" sz="3600" dirty="0" smtClean="0"/>
              <a:t> </a:t>
            </a:r>
            <a:r>
              <a:rPr lang="en-US" sz="3600" dirty="0" err="1"/>
              <a:t>Scikit</a:t>
            </a:r>
            <a:r>
              <a:rPr lang="en-US" sz="3600" dirty="0"/>
              <a:t>-Learn will be instrumental in model training.</a:t>
            </a:r>
            <a:endParaRPr lang="en-US" sz="3600" dirty="0"/>
          </a:p>
        </p:txBody>
      </p:sp>
    </p:spTree>
    <p:extLst>
      <p:ext uri="{BB962C8B-B14F-4D97-AF65-F5344CB8AC3E}">
        <p14:creationId xmlns:p14="http://schemas.microsoft.com/office/powerpoint/2010/main" val="29453632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 EVALUATION METRICS</a:t>
            </a:r>
            <a:endParaRPr lang="en-US" dirty="0"/>
          </a:p>
        </p:txBody>
      </p:sp>
      <p:sp>
        <p:nvSpPr>
          <p:cNvPr id="3" name="Content Placeholder 2"/>
          <p:cNvSpPr>
            <a:spLocks noGrp="1"/>
          </p:cNvSpPr>
          <p:nvPr>
            <p:ph idx="1"/>
          </p:nvPr>
        </p:nvSpPr>
        <p:spPr/>
        <p:txBody>
          <a:bodyPr>
            <a:normAutofit/>
          </a:bodyPr>
          <a:lstStyle/>
          <a:p>
            <a:r>
              <a:rPr lang="en-US" sz="3200" dirty="0"/>
              <a:t>To assess the performance of our models, we will use key metrics such as Mean Absolute Error (MAE), Root Mean Squared Error (RMSE), and R-squared. These metrics will provide insights into how well each model </a:t>
            </a:r>
            <a:r>
              <a:rPr lang="en-US" sz="3200" dirty="0" smtClean="0"/>
              <a:t>predicts </a:t>
            </a:r>
            <a:r>
              <a:rPr lang="en-US" sz="3200" dirty="0"/>
              <a:t>house prices</a:t>
            </a:r>
            <a:r>
              <a:rPr lang="en-US" sz="3200" dirty="0" smtClean="0"/>
              <a:t>.</a:t>
            </a:r>
          </a:p>
          <a:p>
            <a:r>
              <a:rPr lang="en-US" sz="3200" b="1" dirty="0" smtClean="0"/>
              <a:t>TOOLS/MODULES: </a:t>
            </a:r>
            <a:r>
              <a:rPr lang="en-US" sz="3200" dirty="0" err="1"/>
              <a:t>Matplotlib</a:t>
            </a:r>
            <a:r>
              <a:rPr lang="en-US" sz="3200" dirty="0"/>
              <a:t> will be used for visualizing the evaluation results.</a:t>
            </a:r>
            <a:endParaRPr lang="en-US" sz="3200" dirty="0"/>
          </a:p>
        </p:txBody>
      </p:sp>
    </p:spTree>
    <p:extLst>
      <p:ext uri="{BB962C8B-B14F-4D97-AF65-F5344CB8AC3E}">
        <p14:creationId xmlns:p14="http://schemas.microsoft.com/office/powerpoint/2010/main" val="12187370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 RESULTS</a:t>
            </a:r>
            <a:endParaRPr lang="en-US" dirty="0"/>
          </a:p>
        </p:txBody>
      </p:sp>
      <p:sp>
        <p:nvSpPr>
          <p:cNvPr id="3" name="Content Placeholder 2"/>
          <p:cNvSpPr>
            <a:spLocks noGrp="1"/>
          </p:cNvSpPr>
          <p:nvPr>
            <p:ph idx="1"/>
          </p:nvPr>
        </p:nvSpPr>
        <p:spPr/>
        <p:txBody>
          <a:bodyPr>
            <a:normAutofit/>
          </a:bodyPr>
          <a:lstStyle/>
          <a:p>
            <a:r>
              <a:rPr lang="en-US" sz="3200" dirty="0"/>
              <a:t>Our evaluation will reveal compelling results, demonstrating the strengths and weaknesses of each model. We will showcase the model's performance metrics, such as RMSE and R-squared, to </a:t>
            </a:r>
            <a:r>
              <a:rPr lang="en-US" sz="3200" dirty="0" smtClean="0"/>
              <a:t>highlight </a:t>
            </a:r>
            <a:r>
              <a:rPr lang="en-US" sz="3200" dirty="0"/>
              <a:t>their predictive capabilities</a:t>
            </a:r>
            <a:r>
              <a:rPr lang="en-US" sz="3200" dirty="0" smtClean="0"/>
              <a:t>.</a:t>
            </a:r>
          </a:p>
          <a:p>
            <a:r>
              <a:rPr lang="en-US" sz="3200" b="1" dirty="0" smtClean="0"/>
              <a:t>TOOLS/MODULES:</a:t>
            </a:r>
            <a:r>
              <a:rPr lang="en-US" sz="3200" dirty="0" smtClean="0"/>
              <a:t> </a:t>
            </a:r>
            <a:r>
              <a:rPr lang="en-US" sz="3200" dirty="0"/>
              <a:t>In the future, we may explore additional tools and libraries based on the specific needs of our project.</a:t>
            </a:r>
            <a:endParaRPr lang="en-US" sz="3200" dirty="0"/>
          </a:p>
        </p:txBody>
      </p:sp>
    </p:spTree>
    <p:extLst>
      <p:ext uri="{BB962C8B-B14F-4D97-AF65-F5344CB8AC3E}">
        <p14:creationId xmlns:p14="http://schemas.microsoft.com/office/powerpoint/2010/main" val="4948237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9. FUTURE WORK</a:t>
            </a:r>
            <a:endParaRPr lang="en-US" dirty="0"/>
          </a:p>
        </p:txBody>
      </p:sp>
      <p:sp>
        <p:nvSpPr>
          <p:cNvPr id="3" name="Content Placeholder 2"/>
          <p:cNvSpPr>
            <a:spLocks noGrp="1"/>
          </p:cNvSpPr>
          <p:nvPr>
            <p:ph idx="1"/>
          </p:nvPr>
        </p:nvSpPr>
        <p:spPr/>
        <p:txBody>
          <a:bodyPr>
            <a:normAutofit/>
          </a:bodyPr>
          <a:lstStyle/>
          <a:p>
            <a:r>
              <a:rPr lang="en-US" sz="2800" dirty="0"/>
              <a:t>In our ongoing efforts to enhance predictive accuracy and gain deeper insights into the housing market, we will plan to explore advanced ensemble methods, </a:t>
            </a:r>
            <a:r>
              <a:rPr lang="en-US" sz="2800" dirty="0" smtClean="0"/>
              <a:t>hyper parameter </a:t>
            </a:r>
            <a:r>
              <a:rPr lang="en-US" sz="2800" dirty="0"/>
              <a:t>tuning, and potentially more sophisticated feature engineering techniques. By continuously experimenting with diverse models and improving our data preprocessing, we aim to uncover hidden patterns and improve our predictions further.</a:t>
            </a:r>
            <a:endParaRPr lang="en-US" sz="2800" dirty="0"/>
          </a:p>
        </p:txBody>
      </p:sp>
    </p:spTree>
    <p:extLst>
      <p:ext uri="{BB962C8B-B14F-4D97-AF65-F5344CB8AC3E}">
        <p14:creationId xmlns:p14="http://schemas.microsoft.com/office/powerpoint/2010/main" val="5929357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3048000"/>
            <a:ext cx="7467600" cy="1450975"/>
          </a:xfrm>
        </p:spPr>
        <p:txBody>
          <a:bodyPr/>
          <a:lstStyle/>
          <a:p>
            <a:pPr algn="just"/>
            <a:r>
              <a:rPr lang="en-US" dirty="0" smtClean="0"/>
              <a:t>     THANK YOU</a:t>
            </a:r>
            <a:endParaRPr lang="en-US" dirty="0"/>
          </a:p>
        </p:txBody>
      </p:sp>
    </p:spTree>
    <p:extLst>
      <p:ext uri="{BB962C8B-B14F-4D97-AF65-F5344CB8AC3E}">
        <p14:creationId xmlns:p14="http://schemas.microsoft.com/office/powerpoint/2010/main" val="21789849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PROBLEM STATEMENT</a:t>
            </a:r>
            <a:endParaRPr lang="en-US" dirty="0"/>
          </a:p>
        </p:txBody>
      </p:sp>
      <p:sp>
        <p:nvSpPr>
          <p:cNvPr id="3" name="Content Placeholder 2"/>
          <p:cNvSpPr>
            <a:spLocks noGrp="1"/>
          </p:cNvSpPr>
          <p:nvPr>
            <p:ph idx="1"/>
          </p:nvPr>
        </p:nvSpPr>
        <p:spPr/>
        <p:txBody>
          <a:bodyPr>
            <a:normAutofit/>
          </a:bodyPr>
          <a:lstStyle/>
          <a:p>
            <a:pPr marL="114300" indent="0">
              <a:buNone/>
            </a:pPr>
            <a:r>
              <a:rPr lang="en-US" sz="2800" dirty="0"/>
              <a:t>The problem is to predict house prices using machine learning techniques. The objective is to develop a model that accurately predicts the prices of houses based on a set of features such as location, square footage, number of bedrooms and bathrooms, and other relevant factors. This project involves data preprocessing, feature engineering, model selection, training, and evaluation.</a:t>
            </a:r>
            <a:endParaRPr lang="en-US" sz="2800" dirty="0"/>
          </a:p>
        </p:txBody>
      </p:sp>
    </p:spTree>
    <p:extLst>
      <p:ext uri="{BB962C8B-B14F-4D97-AF65-F5344CB8AC3E}">
        <p14:creationId xmlns:p14="http://schemas.microsoft.com/office/powerpoint/2010/main" val="39926785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PROJECT OVERVIEW</a:t>
            </a:r>
            <a:endParaRPr lang="en-US" dirty="0"/>
          </a:p>
        </p:txBody>
      </p:sp>
      <p:sp>
        <p:nvSpPr>
          <p:cNvPr id="3" name="Content Placeholder 2"/>
          <p:cNvSpPr>
            <a:spLocks noGrp="1"/>
          </p:cNvSpPr>
          <p:nvPr>
            <p:ph idx="1"/>
          </p:nvPr>
        </p:nvSpPr>
        <p:spPr/>
        <p:txBody>
          <a:bodyPr>
            <a:normAutofit/>
          </a:bodyPr>
          <a:lstStyle/>
          <a:p>
            <a:r>
              <a:rPr lang="en-US" b="1" dirty="0"/>
              <a:t>Project Goal: </a:t>
            </a:r>
            <a:r>
              <a:rPr lang="en-US" dirty="0"/>
              <a:t>The primary objective of this project will be to develop a machine learning model that will accurately predict house prices based on a set of relevant features. This model will provide valuable insights to both buyers and sellers in the housing market.</a:t>
            </a:r>
          </a:p>
          <a:p>
            <a:r>
              <a:rPr lang="en-US" b="1" dirty="0"/>
              <a:t>Dataset Source: </a:t>
            </a:r>
            <a:r>
              <a:rPr lang="en-US" dirty="0"/>
              <a:t>We will acquire our dataset from </a:t>
            </a:r>
            <a:r>
              <a:rPr lang="en-US" dirty="0" err="1"/>
              <a:t>Kaggle</a:t>
            </a:r>
            <a:r>
              <a:rPr lang="en-US" dirty="0"/>
              <a:t>, specifically the "USA Housing" dataset. This dataset will contain a wealth of information about houses in the USA, making it suitable for our predictive modeling task</a:t>
            </a:r>
            <a:r>
              <a:rPr lang="en-US" dirty="0" smtClean="0"/>
              <a:t>.</a:t>
            </a:r>
            <a:endParaRPr lang="en-US" b="1" dirty="0" smtClean="0"/>
          </a:p>
          <a:p>
            <a:pPr marL="114300" indent="0">
              <a:buNone/>
            </a:pPr>
            <a:r>
              <a:rPr lang="en-US" b="1" dirty="0" smtClean="0"/>
              <a:t>KAGGLE DATASET    LINK: </a:t>
            </a:r>
            <a:r>
              <a:rPr lang="en-US" b="1" dirty="0"/>
              <a:t> </a:t>
            </a:r>
            <a:r>
              <a:rPr lang="en-US" b="1" dirty="0">
                <a:hlinkClick r:id="rId2"/>
              </a:rPr>
              <a:t>https://www.kaggle.com/datasets/vedavyasv/usa-housing</a:t>
            </a:r>
            <a:endParaRPr lang="en-US" dirty="0"/>
          </a:p>
        </p:txBody>
      </p:sp>
    </p:spTree>
    <p:extLst>
      <p:ext uri="{BB962C8B-B14F-4D97-AF65-F5344CB8AC3E}">
        <p14:creationId xmlns:p14="http://schemas.microsoft.com/office/powerpoint/2010/main" val="27942748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DESIGN THINKING</a:t>
            </a:r>
            <a:endParaRPr lang="en-US" dirty="0"/>
          </a:p>
        </p:txBody>
      </p:sp>
      <p:sp>
        <p:nvSpPr>
          <p:cNvPr id="3" name="Content Placeholder 2"/>
          <p:cNvSpPr>
            <a:spLocks noGrp="1"/>
          </p:cNvSpPr>
          <p:nvPr>
            <p:ph idx="1"/>
          </p:nvPr>
        </p:nvSpPr>
        <p:spPr/>
        <p:txBody>
          <a:bodyPr>
            <a:normAutofit/>
          </a:bodyPr>
          <a:lstStyle/>
          <a:p>
            <a:r>
              <a:rPr lang="en-US" sz="2800" dirty="0"/>
              <a:t>Our approach to solving this problem will be structured into several phases, each with specific objectives and tasks. These phases will include data preprocessing, feature selection, model selection, model training, and evaluation. This structured approach will ensure that we systematically address all aspects of the problem.</a:t>
            </a:r>
            <a:endParaRPr lang="en-US" sz="2800" dirty="0"/>
          </a:p>
        </p:txBody>
      </p:sp>
    </p:spTree>
    <p:extLst>
      <p:ext uri="{BB962C8B-B14F-4D97-AF65-F5344CB8AC3E}">
        <p14:creationId xmlns:p14="http://schemas.microsoft.com/office/powerpoint/2010/main" val="2124630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PROBLEM DEFINITION</a:t>
            </a:r>
            <a:endParaRPr lang="en-US" dirty="0"/>
          </a:p>
        </p:txBody>
      </p:sp>
      <p:sp>
        <p:nvSpPr>
          <p:cNvPr id="3" name="Content Placeholder 2"/>
          <p:cNvSpPr>
            <a:spLocks noGrp="1"/>
          </p:cNvSpPr>
          <p:nvPr>
            <p:ph idx="1"/>
          </p:nvPr>
        </p:nvSpPr>
        <p:spPr/>
        <p:txBody>
          <a:bodyPr>
            <a:normAutofit/>
          </a:bodyPr>
          <a:lstStyle/>
          <a:p>
            <a:r>
              <a:rPr lang="en-US" sz="3200" dirty="0"/>
              <a:t>The fundamental problem we aim to solve will be predicting house prices accurately. To achieve this, we will leverage machine learning techniques and a dataset that will contain a variety of features related to housing properties.</a:t>
            </a:r>
            <a:endParaRPr lang="en-US" sz="3200" dirty="0"/>
          </a:p>
        </p:txBody>
      </p:sp>
    </p:spTree>
    <p:extLst>
      <p:ext uri="{BB962C8B-B14F-4D97-AF65-F5344CB8AC3E}">
        <p14:creationId xmlns:p14="http://schemas.microsoft.com/office/powerpoint/2010/main" val="19159837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DATA SOURCE</a:t>
            </a:r>
            <a:endParaRPr lang="en-US" dirty="0"/>
          </a:p>
        </p:txBody>
      </p:sp>
      <p:sp>
        <p:nvSpPr>
          <p:cNvPr id="3" name="Content Placeholder 2"/>
          <p:cNvSpPr>
            <a:spLocks noGrp="1"/>
          </p:cNvSpPr>
          <p:nvPr>
            <p:ph idx="1"/>
          </p:nvPr>
        </p:nvSpPr>
        <p:spPr/>
        <p:txBody>
          <a:bodyPr>
            <a:normAutofit fontScale="92500" lnSpcReduction="10000"/>
          </a:bodyPr>
          <a:lstStyle/>
          <a:p>
            <a:r>
              <a:rPr lang="en-US" sz="2800" dirty="0"/>
              <a:t>We will obtain our dataset from </a:t>
            </a:r>
            <a:r>
              <a:rPr lang="en-US" sz="2800" dirty="0" err="1"/>
              <a:t>Kaggle</a:t>
            </a:r>
            <a:r>
              <a:rPr lang="en-US" sz="2800" dirty="0"/>
              <a:t>. This dataset will include essential features such as location, square footage, number of bedrooms and bathrooms, and, most importantly, the house price. Having access to real-world data will be essential for training a predictive model.</a:t>
            </a:r>
            <a:endParaRPr lang="en-US" sz="2800" b="1" dirty="0" smtClean="0"/>
          </a:p>
          <a:p>
            <a:r>
              <a:rPr lang="en-US" sz="2800" b="1" dirty="0" smtClean="0"/>
              <a:t>KAGGLE </a:t>
            </a:r>
            <a:r>
              <a:rPr lang="en-US" sz="2800" b="1" dirty="0"/>
              <a:t>DATASET LINK: </a:t>
            </a:r>
            <a:r>
              <a:rPr lang="en-US" sz="2800" dirty="0">
                <a:hlinkClick r:id="rId2"/>
              </a:rPr>
              <a:t>https://</a:t>
            </a:r>
            <a:r>
              <a:rPr lang="en-US" sz="2800" dirty="0" smtClean="0">
                <a:hlinkClick r:id="rId2"/>
              </a:rPr>
              <a:t>www.kaggle.com/datasets/vedavyasv/usa-housing</a:t>
            </a:r>
            <a:endParaRPr lang="en-US" sz="2800" dirty="0" smtClean="0"/>
          </a:p>
          <a:p>
            <a:r>
              <a:rPr lang="en-US" sz="2800" b="1" dirty="0" smtClean="0"/>
              <a:t>TOOLS/MODULES:</a:t>
            </a:r>
            <a:r>
              <a:rPr lang="en-US" sz="2800" dirty="0" smtClean="0"/>
              <a:t> </a:t>
            </a:r>
            <a:r>
              <a:rPr lang="en-US" sz="2800" dirty="0"/>
              <a:t>Pandas, </a:t>
            </a:r>
            <a:r>
              <a:rPr lang="en-US" sz="2800" dirty="0" err="1"/>
              <a:t>NumPy</a:t>
            </a:r>
            <a:r>
              <a:rPr lang="en-US" sz="2800" dirty="0"/>
              <a:t>, and </a:t>
            </a:r>
            <a:r>
              <a:rPr lang="en-US" sz="2800" dirty="0" err="1"/>
              <a:t>Scikit</a:t>
            </a:r>
            <a:r>
              <a:rPr lang="en-US" sz="2800" dirty="0"/>
              <a:t>-Learn will be used for data preprocessing and initial analysis.</a:t>
            </a:r>
            <a:endParaRPr lang="en-US" sz="2800" dirty="0"/>
          </a:p>
        </p:txBody>
      </p:sp>
    </p:spTree>
    <p:extLst>
      <p:ext uri="{BB962C8B-B14F-4D97-AF65-F5344CB8AC3E}">
        <p14:creationId xmlns:p14="http://schemas.microsoft.com/office/powerpoint/2010/main" val="20910812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a:t>
            </a:r>
            <a:r>
              <a:rPr lang="en-US" dirty="0" smtClean="0"/>
              <a:t>. DATA PREPROCESSING</a:t>
            </a:r>
            <a:endParaRPr lang="en-US" dirty="0"/>
          </a:p>
        </p:txBody>
      </p:sp>
      <p:sp>
        <p:nvSpPr>
          <p:cNvPr id="3" name="Content Placeholder 2"/>
          <p:cNvSpPr>
            <a:spLocks noGrp="1"/>
          </p:cNvSpPr>
          <p:nvPr>
            <p:ph idx="1"/>
          </p:nvPr>
        </p:nvSpPr>
        <p:spPr/>
        <p:txBody>
          <a:bodyPr>
            <a:normAutofit/>
          </a:bodyPr>
          <a:lstStyle/>
          <a:p>
            <a:r>
              <a:rPr lang="en-US" sz="2800" dirty="0"/>
              <a:t>This phase will involve several crucial data preparation steps. We will clean the dataset by addressing missing values, outliers, and data inconsistencies. Additionally, we will transform categorical features into numerical representations using techniques like one-hot encoding or label encoding. This step will ensure that the data is suitable for </a:t>
            </a:r>
            <a:r>
              <a:rPr lang="en-US" sz="2800" dirty="0" smtClean="0"/>
              <a:t>machine </a:t>
            </a:r>
            <a:r>
              <a:rPr lang="en-US" sz="2800" dirty="0"/>
              <a:t>learning</a:t>
            </a:r>
            <a:r>
              <a:rPr lang="en-US" sz="2800" dirty="0" smtClean="0"/>
              <a:t>.</a:t>
            </a:r>
          </a:p>
          <a:p>
            <a:r>
              <a:rPr lang="en-US" sz="2800" b="1" dirty="0" smtClean="0"/>
              <a:t>TOOLS/MODULES:</a:t>
            </a:r>
            <a:r>
              <a:rPr lang="en-US" sz="2800" dirty="0" smtClean="0"/>
              <a:t> </a:t>
            </a:r>
            <a:r>
              <a:rPr lang="en-US" sz="2800" dirty="0"/>
              <a:t>Pandas, </a:t>
            </a:r>
            <a:r>
              <a:rPr lang="en-US" sz="2800" dirty="0" err="1"/>
              <a:t>NumPy</a:t>
            </a:r>
            <a:r>
              <a:rPr lang="en-US" sz="2800" dirty="0"/>
              <a:t>, and </a:t>
            </a:r>
            <a:r>
              <a:rPr lang="en-US" sz="2800" dirty="0" err="1"/>
              <a:t>Scikit</a:t>
            </a:r>
            <a:r>
              <a:rPr lang="en-US" sz="2800" dirty="0"/>
              <a:t>-Learn will be instrumental in data preprocessing.</a:t>
            </a:r>
            <a:endParaRPr lang="en-US" sz="2800" dirty="0"/>
          </a:p>
        </p:txBody>
      </p:sp>
    </p:spTree>
    <p:extLst>
      <p:ext uri="{BB962C8B-B14F-4D97-AF65-F5344CB8AC3E}">
        <p14:creationId xmlns:p14="http://schemas.microsoft.com/office/powerpoint/2010/main" val="30728856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FEATURE SELECTION AND DATA VISUALIZATION</a:t>
            </a:r>
            <a:endParaRPr lang="en-US" dirty="0"/>
          </a:p>
        </p:txBody>
      </p:sp>
      <p:sp>
        <p:nvSpPr>
          <p:cNvPr id="3" name="Content Placeholder 2"/>
          <p:cNvSpPr>
            <a:spLocks noGrp="1"/>
          </p:cNvSpPr>
          <p:nvPr>
            <p:ph idx="1"/>
          </p:nvPr>
        </p:nvSpPr>
        <p:spPr/>
        <p:txBody>
          <a:bodyPr>
            <a:noAutofit/>
          </a:bodyPr>
          <a:lstStyle/>
          <a:p>
            <a:r>
              <a:rPr lang="en-US" sz="2800" dirty="0"/>
              <a:t>We will carefully select the most relevant features that will contribute to predicting house prices accurately. This will be achieved through exploratory data analysis and feature importance analysis</a:t>
            </a:r>
            <a:r>
              <a:rPr lang="en-US" sz="2800" dirty="0" smtClean="0"/>
              <a:t>.</a:t>
            </a:r>
            <a:r>
              <a:rPr lang="en-US" sz="2800" dirty="0"/>
              <a:t> In addition to feature selection, data visualization played a pivotal role in gaining insights into the dataset.</a:t>
            </a:r>
            <a:endParaRPr lang="en-US" sz="2800" dirty="0" smtClean="0"/>
          </a:p>
          <a:p>
            <a:r>
              <a:rPr lang="en-US" sz="2800" b="1" dirty="0" smtClean="0"/>
              <a:t>TOOLS/</a:t>
            </a:r>
            <a:r>
              <a:rPr lang="en-US" sz="2800" b="1" dirty="0" err="1" smtClean="0"/>
              <a:t>MODULES:</a:t>
            </a:r>
            <a:r>
              <a:rPr lang="en-US" sz="2800" dirty="0" err="1"/>
              <a:t>For</a:t>
            </a:r>
            <a:r>
              <a:rPr lang="en-US" sz="2800" dirty="0"/>
              <a:t> data visualization, we utilized libraries such as </a:t>
            </a:r>
            <a:r>
              <a:rPr lang="en-US" sz="2800" dirty="0" err="1"/>
              <a:t>Matplotlib</a:t>
            </a:r>
            <a:r>
              <a:rPr lang="en-US" sz="2800" dirty="0"/>
              <a:t> and </a:t>
            </a:r>
            <a:r>
              <a:rPr lang="en-US" sz="2800" dirty="0" err="1"/>
              <a:t>Seaborn</a:t>
            </a:r>
            <a:r>
              <a:rPr lang="en-US" sz="2800" dirty="0"/>
              <a:t> to create a variety of plots and </a:t>
            </a:r>
            <a:r>
              <a:rPr lang="en-US" sz="2800" dirty="0" smtClean="0"/>
              <a:t>visualizations.</a:t>
            </a:r>
            <a:r>
              <a:rPr lang="en-US" sz="2800" dirty="0"/>
              <a:t> </a:t>
            </a:r>
            <a:r>
              <a:rPr lang="en-US" sz="2800" dirty="0" smtClean="0"/>
              <a:t>Domain </a:t>
            </a:r>
            <a:r>
              <a:rPr lang="en-US" sz="2800" dirty="0"/>
              <a:t>knowledge and exploratory data analysis will be essential.</a:t>
            </a:r>
            <a:endParaRPr lang="en-US" sz="2800" dirty="0"/>
          </a:p>
        </p:txBody>
      </p:sp>
    </p:spTree>
    <p:extLst>
      <p:ext uri="{BB962C8B-B14F-4D97-AF65-F5344CB8AC3E}">
        <p14:creationId xmlns:p14="http://schemas.microsoft.com/office/powerpoint/2010/main" val="36996432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MODEL SELECTION</a:t>
            </a:r>
            <a:endParaRPr lang="en-US" dirty="0"/>
          </a:p>
        </p:txBody>
      </p:sp>
      <p:sp>
        <p:nvSpPr>
          <p:cNvPr id="3" name="Content Placeholder 2"/>
          <p:cNvSpPr>
            <a:spLocks noGrp="1"/>
          </p:cNvSpPr>
          <p:nvPr>
            <p:ph idx="1"/>
          </p:nvPr>
        </p:nvSpPr>
        <p:spPr/>
        <p:txBody>
          <a:bodyPr>
            <a:noAutofit/>
          </a:bodyPr>
          <a:lstStyle/>
          <a:p>
            <a:r>
              <a:rPr lang="en-US" sz="2400" dirty="0"/>
              <a:t>To predict house prices, we will choose three models for exploration</a:t>
            </a:r>
            <a:r>
              <a:rPr lang="en-US" sz="2400" dirty="0" smtClean="0"/>
              <a:t>:</a:t>
            </a:r>
          </a:p>
          <a:p>
            <a:r>
              <a:rPr lang="en-US" sz="2400" b="1" dirty="0" smtClean="0"/>
              <a:t>Linear </a:t>
            </a:r>
            <a:r>
              <a:rPr lang="en-US" sz="2400" b="1" dirty="0"/>
              <a:t>Regression</a:t>
            </a:r>
            <a:r>
              <a:rPr lang="en-US" sz="2400" dirty="0"/>
              <a:t>: A fundamental model that will establish a linear relationship between the input features and the target variable.</a:t>
            </a:r>
          </a:p>
          <a:p>
            <a:r>
              <a:rPr lang="en-US" sz="2400" b="1" dirty="0"/>
              <a:t>Random Forest </a:t>
            </a:r>
            <a:r>
              <a:rPr lang="en-US" sz="2400" b="1" dirty="0" err="1"/>
              <a:t>Regressor</a:t>
            </a:r>
            <a:r>
              <a:rPr lang="en-US" sz="2400" dirty="0"/>
              <a:t>: A powerful ensemble model that will capture complex relationships and interactions in the data.</a:t>
            </a:r>
          </a:p>
          <a:p>
            <a:r>
              <a:rPr lang="en-US" sz="2400" b="1" dirty="0"/>
              <a:t>Support Vector Regression (SVR)</a:t>
            </a:r>
            <a:r>
              <a:rPr lang="en-US" sz="2400" dirty="0"/>
              <a:t>: A model that will use support vector machines to perform regression tasks, capable of handling non-linear relationships.</a:t>
            </a:r>
          </a:p>
          <a:p>
            <a:r>
              <a:rPr lang="en-US" sz="2400" b="1" dirty="0" smtClean="0"/>
              <a:t>TOOLS/MODULES:</a:t>
            </a:r>
            <a:r>
              <a:rPr lang="en-US" sz="2400" dirty="0" smtClean="0"/>
              <a:t> </a:t>
            </a:r>
            <a:r>
              <a:rPr lang="en-US" sz="2400" dirty="0" err="1"/>
              <a:t>Scikit</a:t>
            </a:r>
            <a:r>
              <a:rPr lang="en-US" sz="2400" dirty="0"/>
              <a:t>-Learn will be used for implementing these models.</a:t>
            </a:r>
            <a:endParaRPr lang="en-US" sz="2400" dirty="0"/>
          </a:p>
        </p:txBody>
      </p:sp>
    </p:spTree>
    <p:extLst>
      <p:ext uri="{BB962C8B-B14F-4D97-AF65-F5344CB8AC3E}">
        <p14:creationId xmlns:p14="http://schemas.microsoft.com/office/powerpoint/2010/main" val="207571036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72</TotalTime>
  <Words>852</Words>
  <Application>Microsoft Office PowerPoint</Application>
  <PresentationFormat>On-screen Show (4:3)</PresentationFormat>
  <Paragraphs>43</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Adjacency</vt:lpstr>
      <vt:lpstr>HOUSE PRICE PREDICTOR</vt:lpstr>
      <vt:lpstr>PROBLEM STATEMENT</vt:lpstr>
      <vt:lpstr>PROJECT OVERVIEW</vt:lpstr>
      <vt:lpstr>DESIGN THINKING</vt:lpstr>
      <vt:lpstr>1. PROBLEM DEFINITION</vt:lpstr>
      <vt:lpstr>2. DATA SOURCE</vt:lpstr>
      <vt:lpstr>3. DATA PREPROCESSING</vt:lpstr>
      <vt:lpstr>4. FEATURE SELECTION AND DATA VISUALIZATION</vt:lpstr>
      <vt:lpstr>5. MODEL SELECTION</vt:lpstr>
      <vt:lpstr>6. MODEL TRAINING</vt:lpstr>
      <vt:lpstr>7. EVALUATION METRICS</vt:lpstr>
      <vt:lpstr>8. RESULTS</vt:lpstr>
      <vt:lpstr>9. FUTURE WORK</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dc:creator>
  <cp:lastModifiedBy>Admi</cp:lastModifiedBy>
  <cp:revision>7</cp:revision>
  <dcterms:created xsi:type="dcterms:W3CDTF">2023-09-26T13:48:30Z</dcterms:created>
  <dcterms:modified xsi:type="dcterms:W3CDTF">2023-09-26T15:00:31Z</dcterms:modified>
</cp:coreProperties>
</file>