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2" r:id="rId6"/>
    <p:sldId id="283" r:id="rId7"/>
    <p:sldId id="284" r:id="rId8"/>
    <p:sldId id="285" r:id="rId9"/>
    <p:sldId id="286" r:id="rId10"/>
    <p:sldId id="260" r:id="rId11"/>
    <p:sldId id="261" r:id="rId12"/>
    <p:sldId id="262" r:id="rId13"/>
    <p:sldId id="263" r:id="rId14"/>
    <p:sldId id="264"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81417E-EB3D-465B-B3FF-2F53CA9783F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7038A-CC6B-4EAD-9574-25FB29CE1FC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81417E-EB3D-465B-B3FF-2F53CA9783F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7038A-CC6B-4EAD-9574-25FB29CE1F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81417E-EB3D-465B-B3FF-2F53CA9783F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7038A-CC6B-4EAD-9574-25FB29CE1F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81417E-EB3D-465B-B3FF-2F53CA9783F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7038A-CC6B-4EAD-9574-25FB29CE1FC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81417E-EB3D-465B-B3FF-2F53CA9783F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7038A-CC6B-4EAD-9574-25FB29CE1FC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81417E-EB3D-465B-B3FF-2F53CA9783FC}"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7038A-CC6B-4EAD-9574-25FB29CE1FC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81417E-EB3D-465B-B3FF-2F53CA9783FC}"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7038A-CC6B-4EAD-9574-25FB29CE1FC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81417E-EB3D-465B-B3FF-2F53CA9783FC}"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7038A-CC6B-4EAD-9574-25FB29CE1F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81417E-EB3D-465B-B3FF-2F53CA9783FC}"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07038A-CC6B-4EAD-9574-25FB29CE1F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81417E-EB3D-465B-B3FF-2F53CA9783FC}"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7038A-CC6B-4EAD-9574-25FB29CE1FC0}"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281417E-EB3D-465B-B3FF-2F53CA9783FC}" type="datetimeFigureOut">
              <a:rPr lang="en-US" smtClean="0"/>
              <a:t>10/11/2023</a:t>
            </a:fld>
            <a:endParaRPr lang="en-US"/>
          </a:p>
        </p:txBody>
      </p:sp>
      <p:sp>
        <p:nvSpPr>
          <p:cNvPr id="9" name="Slide Number Placeholder 8"/>
          <p:cNvSpPr>
            <a:spLocks noGrp="1"/>
          </p:cNvSpPr>
          <p:nvPr>
            <p:ph type="sldNum" sz="quarter" idx="11"/>
          </p:nvPr>
        </p:nvSpPr>
        <p:spPr/>
        <p:txBody>
          <a:bodyPr/>
          <a:lstStyle/>
          <a:p>
            <a:fld id="{9B07038A-CC6B-4EAD-9574-25FB29CE1FC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B07038A-CC6B-4EAD-9574-25FB29CE1FC0}"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281417E-EB3D-465B-B3FF-2F53CA9783FC}" type="datetimeFigureOut">
              <a:rPr lang="en-US" smtClean="0"/>
              <a:t>10/11/2023</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239000" cy="2362200"/>
          </a:xfrm>
        </p:spPr>
        <p:txBody>
          <a:bodyPr/>
          <a:lstStyle/>
          <a:p>
            <a:r>
              <a:rPr lang="en-US" sz="4800" dirty="0"/>
              <a:t>INNOVATION </a:t>
            </a:r>
            <a:r>
              <a:rPr lang="en-US" sz="4800" dirty="0" smtClean="0"/>
              <a:t>IN HOUSE  PRICE PREDICTION</a:t>
            </a:r>
            <a:r>
              <a:rPr lang="en-US" sz="4800" dirty="0"/>
              <a:t/>
            </a:r>
            <a:br>
              <a:rPr lang="en-US" sz="4800" dirty="0"/>
            </a:br>
            <a:r>
              <a:rPr lang="en-US" sz="4800" dirty="0"/>
              <a:t>(PHASE 2)</a:t>
            </a:r>
          </a:p>
        </p:txBody>
      </p:sp>
      <p:sp>
        <p:nvSpPr>
          <p:cNvPr id="3" name="Subtitle 2"/>
          <p:cNvSpPr>
            <a:spLocks noGrp="1"/>
          </p:cNvSpPr>
          <p:nvPr>
            <p:ph type="subTitle" idx="1"/>
          </p:nvPr>
        </p:nvSpPr>
        <p:spPr>
          <a:xfrm>
            <a:off x="838200" y="3810000"/>
            <a:ext cx="6461760" cy="2590800"/>
          </a:xfrm>
        </p:spPr>
        <p:txBody>
          <a:bodyPr>
            <a:noAutofit/>
          </a:bodyPr>
          <a:lstStyle/>
          <a:p>
            <a:r>
              <a:rPr lang="en-US" dirty="0" smtClean="0">
                <a:solidFill>
                  <a:srgbClr val="002060"/>
                </a:solidFill>
              </a:rPr>
              <a:t>By:</a:t>
            </a:r>
          </a:p>
          <a:p>
            <a:endParaRPr lang="en-US" dirty="0">
              <a:solidFill>
                <a:srgbClr val="002060"/>
              </a:solidFill>
            </a:endParaRPr>
          </a:p>
          <a:p>
            <a:r>
              <a:rPr lang="en-US" dirty="0" smtClean="0">
                <a:solidFill>
                  <a:srgbClr val="002060"/>
                </a:solidFill>
              </a:rPr>
              <a:t>EBONICA </a:t>
            </a:r>
            <a:r>
              <a:rPr lang="en-US" dirty="0">
                <a:solidFill>
                  <a:srgbClr val="002060"/>
                </a:solidFill>
              </a:rPr>
              <a:t>SALETH</a:t>
            </a:r>
          </a:p>
          <a:p>
            <a:r>
              <a:rPr lang="en-US" dirty="0" smtClean="0">
                <a:solidFill>
                  <a:srgbClr val="002060"/>
                </a:solidFill>
              </a:rPr>
              <a:t>EMAIL </a:t>
            </a:r>
            <a:r>
              <a:rPr lang="en-US" dirty="0">
                <a:solidFill>
                  <a:srgbClr val="002060"/>
                </a:solidFill>
              </a:rPr>
              <a:t>ID: ebonicasalethvincent@gmail.com</a:t>
            </a:r>
          </a:p>
          <a:p>
            <a:r>
              <a:rPr lang="en-US" dirty="0" smtClean="0">
                <a:solidFill>
                  <a:srgbClr val="002060"/>
                </a:solidFill>
              </a:rPr>
              <a:t>B.E</a:t>
            </a:r>
            <a:r>
              <a:rPr lang="en-US" dirty="0">
                <a:solidFill>
                  <a:srgbClr val="002060"/>
                </a:solidFill>
              </a:rPr>
              <a:t>. CSE 3rd YEAR</a:t>
            </a:r>
          </a:p>
          <a:p>
            <a:r>
              <a:rPr lang="en-US" dirty="0" smtClean="0">
                <a:solidFill>
                  <a:srgbClr val="002060"/>
                </a:solidFill>
              </a:rPr>
              <a:t>NM </a:t>
            </a:r>
            <a:r>
              <a:rPr lang="en-US" dirty="0">
                <a:solidFill>
                  <a:srgbClr val="002060"/>
                </a:solidFill>
              </a:rPr>
              <a:t>ID: au511321104025</a:t>
            </a:r>
          </a:p>
        </p:txBody>
      </p:sp>
    </p:spTree>
    <p:extLst>
      <p:ext uri="{BB962C8B-B14F-4D97-AF65-F5344CB8AC3E}">
        <p14:creationId xmlns:p14="http://schemas.microsoft.com/office/powerpoint/2010/main" val="1486154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NEED FOR INNOVATION</a:t>
            </a:r>
            <a:endParaRPr lang="en-US" dirty="0"/>
          </a:p>
        </p:txBody>
      </p:sp>
      <p:sp>
        <p:nvSpPr>
          <p:cNvPr id="3" name="Content Placeholder 2"/>
          <p:cNvSpPr>
            <a:spLocks noGrp="1"/>
          </p:cNvSpPr>
          <p:nvPr>
            <p:ph idx="1"/>
          </p:nvPr>
        </p:nvSpPr>
        <p:spPr/>
        <p:txBody>
          <a:bodyPr/>
          <a:lstStyle/>
          <a:p>
            <a:r>
              <a:rPr lang="en-US" dirty="0"/>
              <a:t>As we embark on Phase 2 of our house price prediction project, it's essential to recognize that the real estate market is constantly evolving.</a:t>
            </a:r>
          </a:p>
          <a:p>
            <a:r>
              <a:rPr lang="en-US" dirty="0"/>
              <a:t>To stay competitive and provide accurate pricing predictions, we must continuously explore innovative techniques in the field of machine learning.</a:t>
            </a:r>
          </a:p>
          <a:p>
            <a:r>
              <a:rPr lang="en-US" dirty="0"/>
              <a:t>Innovation is the key to gaining a competitive edge and meeting the ever-changing demands of the real estate industry.</a:t>
            </a:r>
          </a:p>
          <a:p>
            <a:r>
              <a:rPr lang="en-US" dirty="0"/>
              <a:t>In this phase, we will not only seek improved predictive accuracy but also aim to enhance our understanding of the underlying dynamics that influence house prices.</a:t>
            </a:r>
          </a:p>
          <a:p>
            <a:endParaRPr lang="en-US" dirty="0"/>
          </a:p>
        </p:txBody>
      </p:sp>
    </p:spTree>
    <p:extLst>
      <p:ext uri="{BB962C8B-B14F-4D97-AF65-F5344CB8AC3E}">
        <p14:creationId xmlns:p14="http://schemas.microsoft.com/office/powerpoint/2010/main" val="3273443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ADVANCED REGRESSION TECHNIQUES</a:t>
            </a:r>
            <a:endParaRPr lang="en-US" dirty="0"/>
          </a:p>
        </p:txBody>
      </p:sp>
      <p:sp>
        <p:nvSpPr>
          <p:cNvPr id="3" name="Content Placeholder 2"/>
          <p:cNvSpPr>
            <a:spLocks noGrp="1"/>
          </p:cNvSpPr>
          <p:nvPr>
            <p:ph idx="1"/>
          </p:nvPr>
        </p:nvSpPr>
        <p:spPr/>
        <p:txBody>
          <a:bodyPr/>
          <a:lstStyle/>
          <a:p>
            <a:r>
              <a:rPr lang="en-US" dirty="0"/>
              <a:t>We understand that traditional linear regression models, while valuable, may not capture the complexity of real estate markets.</a:t>
            </a:r>
          </a:p>
          <a:p>
            <a:r>
              <a:rPr lang="en-US" dirty="0"/>
              <a:t>Therefore, we will delve into advanced regression techniques that have proven effective in handling intricate relationships within housing data.</a:t>
            </a:r>
          </a:p>
          <a:p>
            <a:r>
              <a:rPr lang="en-US" dirty="0" smtClean="0"/>
              <a:t> </a:t>
            </a:r>
            <a:r>
              <a:rPr lang="en-US" dirty="0"/>
              <a:t>P</a:t>
            </a:r>
            <a:r>
              <a:rPr lang="en-US" dirty="0" smtClean="0"/>
              <a:t>rominent </a:t>
            </a:r>
            <a:r>
              <a:rPr lang="en-US" dirty="0"/>
              <a:t>methods we will explore are Gradient Boosting </a:t>
            </a:r>
            <a:r>
              <a:rPr lang="en-US" dirty="0" smtClean="0"/>
              <a:t>, </a:t>
            </a:r>
            <a:r>
              <a:rPr lang="en-US" dirty="0" err="1" smtClean="0"/>
              <a:t>XGBoost</a:t>
            </a:r>
            <a:r>
              <a:rPr lang="en-US" dirty="0" smtClean="0"/>
              <a:t> etc., which </a:t>
            </a:r>
            <a:r>
              <a:rPr lang="en-US" dirty="0"/>
              <a:t>belong to the ensemble learning family.</a:t>
            </a:r>
          </a:p>
          <a:p>
            <a:r>
              <a:rPr lang="en-US" dirty="0"/>
              <a:t>Ensemble methods combine multiple models to make collective predictions, often outperforming individual models</a:t>
            </a:r>
            <a:r>
              <a:rPr lang="en-US" dirty="0" smtClean="0"/>
              <a:t>.</a:t>
            </a:r>
          </a:p>
          <a:p>
            <a:endParaRPr lang="en-US" dirty="0"/>
          </a:p>
        </p:txBody>
      </p:sp>
    </p:spTree>
    <p:extLst>
      <p:ext uri="{BB962C8B-B14F-4D97-AF65-F5344CB8AC3E}">
        <p14:creationId xmlns:p14="http://schemas.microsoft.com/office/powerpoint/2010/main" val="1206563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POWER OF ENSEMBLE LEARNING</a:t>
            </a:r>
            <a:endParaRPr lang="en-US" dirty="0"/>
          </a:p>
        </p:txBody>
      </p:sp>
      <p:sp>
        <p:nvSpPr>
          <p:cNvPr id="3" name="Content Placeholder 2"/>
          <p:cNvSpPr>
            <a:spLocks noGrp="1"/>
          </p:cNvSpPr>
          <p:nvPr>
            <p:ph idx="1"/>
          </p:nvPr>
        </p:nvSpPr>
        <p:spPr/>
        <p:txBody>
          <a:bodyPr/>
          <a:lstStyle/>
          <a:p>
            <a:r>
              <a:rPr lang="en-US" dirty="0"/>
              <a:t>Ensemble learning is a powerful concept in machine learning, which leverages the wisdom of crowds.</a:t>
            </a:r>
          </a:p>
          <a:p>
            <a:r>
              <a:rPr lang="en-US" dirty="0"/>
              <a:t>By combining multiple models, we aim to mitigate individual model weaknesses and achieve superior predictive accuracy.</a:t>
            </a:r>
          </a:p>
          <a:p>
            <a:r>
              <a:rPr lang="en-US" dirty="0"/>
              <a:t>Ensemble techniques, like Gradient Boosting and </a:t>
            </a:r>
            <a:r>
              <a:rPr lang="en-US" dirty="0" err="1"/>
              <a:t>XGBoost</a:t>
            </a:r>
            <a:r>
              <a:rPr lang="en-US" dirty="0"/>
              <a:t>, excel in capturing nuances within data, including non-linearity and interactions among features.</a:t>
            </a:r>
          </a:p>
          <a:p>
            <a:r>
              <a:rPr lang="en-US" dirty="0"/>
              <a:t>Through this approach, we will harness the collective intelligence of multiple models to make more accurate house price predictions.</a:t>
            </a:r>
          </a:p>
          <a:p>
            <a:endParaRPr lang="en-US" dirty="0"/>
          </a:p>
        </p:txBody>
      </p:sp>
    </p:spTree>
    <p:extLst>
      <p:ext uri="{BB962C8B-B14F-4D97-AF65-F5344CB8AC3E}">
        <p14:creationId xmlns:p14="http://schemas.microsoft.com/office/powerpoint/2010/main" val="28963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EXPECTATIONS FROM ADVANCED TECHNIQUES</a:t>
            </a:r>
            <a:endParaRPr lang="en-US" dirty="0"/>
          </a:p>
        </p:txBody>
      </p:sp>
      <p:sp>
        <p:nvSpPr>
          <p:cNvPr id="3" name="Content Placeholder 2"/>
          <p:cNvSpPr>
            <a:spLocks noGrp="1"/>
          </p:cNvSpPr>
          <p:nvPr>
            <p:ph idx="1"/>
          </p:nvPr>
        </p:nvSpPr>
        <p:spPr/>
        <p:txBody>
          <a:bodyPr/>
          <a:lstStyle/>
          <a:p>
            <a:r>
              <a:rPr lang="en-US" dirty="0"/>
              <a:t>Our expectations from exploring advanced regression techniques include</a:t>
            </a:r>
            <a:r>
              <a:rPr lang="en-US" dirty="0" smtClean="0"/>
              <a:t>: </a:t>
            </a:r>
          </a:p>
          <a:p>
            <a:r>
              <a:rPr lang="en-US" dirty="0" smtClean="0"/>
              <a:t>Increased </a:t>
            </a:r>
            <a:r>
              <a:rPr lang="en-US" dirty="0"/>
              <a:t>precision in predicting house prices, reducing the margin of error.</a:t>
            </a:r>
          </a:p>
          <a:p>
            <a:r>
              <a:rPr lang="en-US" dirty="0"/>
              <a:t>Improved ability to identify complex patterns, such as local market trends and outliers.</a:t>
            </a:r>
          </a:p>
          <a:p>
            <a:r>
              <a:rPr lang="en-US" dirty="0"/>
              <a:t>Enhanced model robustness, making our predictions more reliable in varying real estate market conditions.</a:t>
            </a:r>
          </a:p>
          <a:p>
            <a:r>
              <a:rPr lang="en-US" dirty="0"/>
              <a:t>Greater insight into the factors that most strongly influence house prices.</a:t>
            </a:r>
          </a:p>
          <a:p>
            <a:endParaRPr lang="en-US" dirty="0"/>
          </a:p>
        </p:txBody>
      </p:sp>
    </p:spTree>
    <p:extLst>
      <p:ext uri="{BB962C8B-B14F-4D97-AF65-F5344CB8AC3E}">
        <p14:creationId xmlns:p14="http://schemas.microsoft.com/office/powerpoint/2010/main" val="169319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PREPARING FOR THE PROJECT</a:t>
            </a:r>
            <a:endParaRPr lang="en-US" dirty="0"/>
          </a:p>
        </p:txBody>
      </p:sp>
      <p:sp>
        <p:nvSpPr>
          <p:cNvPr id="3" name="Content Placeholder 2"/>
          <p:cNvSpPr>
            <a:spLocks noGrp="1"/>
          </p:cNvSpPr>
          <p:nvPr>
            <p:ph idx="1"/>
          </p:nvPr>
        </p:nvSpPr>
        <p:spPr/>
        <p:txBody>
          <a:bodyPr/>
          <a:lstStyle/>
          <a:p>
            <a:r>
              <a:rPr lang="en-US" dirty="0"/>
              <a:t>As we embark on this innovative journey, we must ensure we have a strong foundation</a:t>
            </a:r>
            <a:r>
              <a:rPr lang="en-US" dirty="0" smtClean="0"/>
              <a:t>:</a:t>
            </a:r>
          </a:p>
          <a:p>
            <a:r>
              <a:rPr lang="en-US" dirty="0" smtClean="0"/>
              <a:t>High-quality</a:t>
            </a:r>
            <a:r>
              <a:rPr lang="en-US" dirty="0"/>
              <a:t>, well-preprocessed data.</a:t>
            </a:r>
          </a:p>
          <a:p>
            <a:r>
              <a:rPr lang="en-US" dirty="0"/>
              <a:t>A clear understanding of our evaluation metrics (e.g., MAE, RMSE, R-squared).</a:t>
            </a:r>
          </a:p>
          <a:p>
            <a:r>
              <a:rPr lang="en-US" dirty="0"/>
              <a:t>A structured approach to model selection and training.</a:t>
            </a:r>
          </a:p>
          <a:p>
            <a:r>
              <a:rPr lang="en-US" dirty="0"/>
              <a:t>A willingness to iterate and refine our models based on results.</a:t>
            </a:r>
          </a:p>
          <a:p>
            <a:endParaRPr lang="en-US" dirty="0"/>
          </a:p>
        </p:txBody>
      </p:sp>
    </p:spTree>
    <p:extLst>
      <p:ext uri="{BB962C8B-B14F-4D97-AF65-F5344CB8AC3E}">
        <p14:creationId xmlns:p14="http://schemas.microsoft.com/office/powerpoint/2010/main" val="1412182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1. GRADIENT </a:t>
            </a:r>
            <a:r>
              <a:rPr lang="en-US" b="1" dirty="0" smtClean="0"/>
              <a:t>BOOSTING</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Gradient Boosting is a powerful boosting algorithm that combines several weak learners into strong learners, in which each new model is trained to minimize the loss function such as mean squared error or cross-entropy of the previous model using gradient descent. In each iteration, the algorithm computes the gradient of the loss function with respect to the predictions of the current ensemble and then trains a new weak model to minimize this gradient. The predictions of the new model are then added to the ensemble, and the process is repeated until a stopping criterion is met.</a:t>
            </a:r>
          </a:p>
          <a:p>
            <a:pPr fontAlgn="base"/>
            <a:endParaRPr lang="en-US" dirty="0" smtClean="0"/>
          </a:p>
          <a:p>
            <a:pPr fontAlgn="base"/>
            <a:r>
              <a:rPr lang="en-US" dirty="0" smtClean="0"/>
              <a:t>In </a:t>
            </a:r>
            <a:r>
              <a:rPr lang="en-US" dirty="0"/>
              <a:t>contrast to </a:t>
            </a:r>
            <a:r>
              <a:rPr lang="en-US" dirty="0" err="1" smtClean="0"/>
              <a:t>Adaboost</a:t>
            </a:r>
            <a:r>
              <a:rPr lang="en-US" dirty="0" smtClean="0"/>
              <a:t>, </a:t>
            </a:r>
            <a:r>
              <a:rPr lang="en-US" dirty="0"/>
              <a:t>the weights of the training instances are not tweaked, instead, each predictor is trained using the residual errors of the predecessor as labels. There is a technique called the </a:t>
            </a:r>
            <a:r>
              <a:rPr lang="en-US" b="1" dirty="0"/>
              <a:t>Gradient Boosted Trees</a:t>
            </a:r>
            <a:r>
              <a:rPr lang="en-US" dirty="0"/>
              <a:t> whose base learner is CART (Classification and Regression Trees). The below diagram explains how gradient-boosted trees are trained for regression problems.</a:t>
            </a:r>
          </a:p>
          <a:p>
            <a:pPr marL="114300" indent="0">
              <a:buNone/>
            </a:pPr>
            <a:r>
              <a:rPr lang="en-US" dirty="0"/>
              <a:t/>
            </a:r>
            <a:br>
              <a:rPr lang="en-US" dirty="0"/>
            </a:br>
            <a:endParaRPr lang="en-US" dirty="0"/>
          </a:p>
        </p:txBody>
      </p:sp>
    </p:spTree>
    <p:extLst>
      <p:ext uri="{BB962C8B-B14F-4D97-AF65-F5344CB8AC3E}">
        <p14:creationId xmlns:p14="http://schemas.microsoft.com/office/powerpoint/2010/main" val="348057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8600"/>
            <a:ext cx="575864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0" y="3733800"/>
            <a:ext cx="7924800" cy="2554545"/>
          </a:xfrm>
          <a:prstGeom prst="rect">
            <a:avLst/>
          </a:prstGeom>
          <a:noFill/>
        </p:spPr>
        <p:txBody>
          <a:bodyPr wrap="square" rtlCol="0">
            <a:spAutoFit/>
          </a:bodyPr>
          <a:lstStyle/>
          <a:p>
            <a:r>
              <a:rPr lang="en-US" sz="2000" dirty="0"/>
              <a:t>The ensemble consists of M trees. Tree1 is trained using the feature matrix </a:t>
            </a:r>
            <a:r>
              <a:rPr lang="en-US" sz="2000" i="1" dirty="0"/>
              <a:t>X</a:t>
            </a:r>
            <a:r>
              <a:rPr lang="en-US" sz="2000" dirty="0"/>
              <a:t> and the labels </a:t>
            </a:r>
            <a:r>
              <a:rPr lang="en-US" sz="2000" i="1" dirty="0"/>
              <a:t>y</a:t>
            </a:r>
            <a:r>
              <a:rPr lang="en-US" sz="2000" dirty="0"/>
              <a:t>. The predictions labeled </a:t>
            </a:r>
            <a:r>
              <a:rPr lang="en-US" sz="2000" i="1" dirty="0"/>
              <a:t>y1(hat)</a:t>
            </a:r>
            <a:r>
              <a:rPr lang="en-US" sz="2000" dirty="0"/>
              <a:t> are used to determine the training set residual errors </a:t>
            </a:r>
            <a:r>
              <a:rPr lang="en-US" sz="2000" i="1" dirty="0"/>
              <a:t>r1</a:t>
            </a:r>
            <a:r>
              <a:rPr lang="en-US" sz="2000" dirty="0"/>
              <a:t>. Tree2 is then trained using the feature matrix </a:t>
            </a:r>
            <a:r>
              <a:rPr lang="en-US" sz="2000" i="1" dirty="0"/>
              <a:t>X</a:t>
            </a:r>
            <a:r>
              <a:rPr lang="en-US" sz="2000" dirty="0"/>
              <a:t> and the residual errors </a:t>
            </a:r>
            <a:r>
              <a:rPr lang="en-US" sz="2000" i="1" dirty="0"/>
              <a:t>r1</a:t>
            </a:r>
            <a:r>
              <a:rPr lang="en-US" sz="2000" dirty="0"/>
              <a:t> of Tree1 as labels. The predicted results </a:t>
            </a:r>
            <a:r>
              <a:rPr lang="en-US" sz="2000" i="1" dirty="0"/>
              <a:t>r1(hat)</a:t>
            </a:r>
            <a:r>
              <a:rPr lang="en-US" sz="2000" dirty="0"/>
              <a:t> are then used to determine the residual </a:t>
            </a:r>
            <a:r>
              <a:rPr lang="en-US" sz="2000" i="1" dirty="0"/>
              <a:t>r2</a:t>
            </a:r>
            <a:r>
              <a:rPr lang="en-US" sz="2000" dirty="0"/>
              <a:t>. The process is repeated until all the M trees forming the ensemble are trained. There is an important parameter used in this technique known as </a:t>
            </a:r>
            <a:r>
              <a:rPr lang="en-US" sz="2000" b="1" dirty="0"/>
              <a:t>Shrinkage</a:t>
            </a:r>
            <a:r>
              <a:rPr lang="en-US" sz="2000" dirty="0"/>
              <a:t>. </a:t>
            </a:r>
          </a:p>
        </p:txBody>
      </p:sp>
    </p:spTree>
    <p:extLst>
      <p:ext uri="{BB962C8B-B14F-4D97-AF65-F5344CB8AC3E}">
        <p14:creationId xmlns:p14="http://schemas.microsoft.com/office/powerpoint/2010/main" val="3861213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6477000" cy="792162"/>
          </a:xfrm>
        </p:spPr>
        <p:txBody>
          <a:bodyPr/>
          <a:lstStyle/>
          <a:p>
            <a:pPr algn="ctr"/>
            <a:r>
              <a:rPr lang="en-US" dirty="0" smtClean="0"/>
              <a:t>SHRINKAGE IN GRADIENT BOOSTING</a:t>
            </a:r>
            <a:endParaRPr lang="en-US" dirty="0"/>
          </a:p>
        </p:txBody>
      </p:sp>
      <p:sp>
        <p:nvSpPr>
          <p:cNvPr id="3" name="Content Placeholder 2"/>
          <p:cNvSpPr>
            <a:spLocks noGrp="1"/>
          </p:cNvSpPr>
          <p:nvPr>
            <p:ph idx="1"/>
          </p:nvPr>
        </p:nvSpPr>
        <p:spPr/>
        <p:txBody>
          <a:bodyPr/>
          <a:lstStyle/>
          <a:p>
            <a:r>
              <a:rPr lang="en-US" sz="2400" b="1" dirty="0"/>
              <a:t>Shrinkage</a:t>
            </a:r>
            <a:r>
              <a:rPr lang="en-US" sz="2400" dirty="0"/>
              <a:t> refers to the fact that the prediction of each tree in the ensemble is shrunk after it is multiplied by the learning rate (eta) which ranges between 0 to 1. There is a trade-off between eta and the number of estimators, decreasing learning rate needs to be compensated with increasing estimators in order to reach certain model performance. Since all trees are trained now, predictions can be made. Each tree predicts a label and the final prediction is given by the formula,</a:t>
            </a:r>
          </a:p>
          <a:p>
            <a:r>
              <a:rPr lang="en-US" dirty="0"/>
              <a:t>y(</a:t>
            </a:r>
            <a:r>
              <a:rPr lang="en-US" dirty="0" err="1"/>
              <a:t>pred</a:t>
            </a:r>
            <a:r>
              <a:rPr lang="en-US" dirty="0"/>
              <a:t>) = y1 + (eta * r1) + (eta * r2) + ....... + (eta * </a:t>
            </a:r>
            <a:r>
              <a:rPr lang="en-US" dirty="0" err="1"/>
              <a:t>rN</a:t>
            </a:r>
            <a:r>
              <a:rPr lang="en-US" dirty="0"/>
              <a:t>)</a:t>
            </a:r>
          </a:p>
        </p:txBody>
      </p:sp>
    </p:spTree>
    <p:extLst>
      <p:ext uri="{BB962C8B-B14F-4D97-AF65-F5344CB8AC3E}">
        <p14:creationId xmlns:p14="http://schemas.microsoft.com/office/powerpoint/2010/main" val="210074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BENEFITS OF GRADIENT BOOSTING:</a:t>
            </a:r>
            <a:endParaRPr lang="en-US" dirty="0"/>
          </a:p>
        </p:txBody>
      </p:sp>
      <p:sp>
        <p:nvSpPr>
          <p:cNvPr id="3" name="Content Placeholder 2"/>
          <p:cNvSpPr>
            <a:spLocks noGrp="1"/>
          </p:cNvSpPr>
          <p:nvPr>
            <p:ph idx="1"/>
          </p:nvPr>
        </p:nvSpPr>
        <p:spPr/>
        <p:txBody>
          <a:bodyPr/>
          <a:lstStyle/>
          <a:p>
            <a:endParaRPr lang="en-US" b="1" dirty="0" smtClean="0"/>
          </a:p>
          <a:p>
            <a:r>
              <a:rPr lang="en-US" b="1" dirty="0" smtClean="0"/>
              <a:t>Improved </a:t>
            </a:r>
            <a:r>
              <a:rPr lang="en-US" b="1" dirty="0"/>
              <a:t>Accuracy:</a:t>
            </a:r>
            <a:r>
              <a:rPr lang="en-US" dirty="0"/>
              <a:t> Gradient Boosting is known for its impressive predictive accuracy. By iteratively correcting errors in predictions, it fine-tunes the model and brings it closer to the true relationship between features and the target variable</a:t>
            </a:r>
            <a:r>
              <a:rPr lang="en-US" dirty="0" smtClean="0"/>
              <a:t>.</a:t>
            </a:r>
          </a:p>
          <a:p>
            <a:endParaRPr lang="en-US" dirty="0"/>
          </a:p>
          <a:p>
            <a:r>
              <a:rPr lang="en-US" b="1" dirty="0"/>
              <a:t>Handling Complex Relationships:</a:t>
            </a:r>
            <a:r>
              <a:rPr lang="en-US" dirty="0"/>
              <a:t> Real-world data often contains intricate and nonlinear relationships. Gradient Boosting is well-equipped to capture these complexities, making it suitable for the multifaceted nature of house price prediction. It excels in modeling intricate market dynamics and local trends.</a:t>
            </a:r>
          </a:p>
          <a:p>
            <a:endParaRPr lang="en-US" dirty="0"/>
          </a:p>
        </p:txBody>
      </p:sp>
    </p:spTree>
    <p:extLst>
      <p:ext uri="{BB962C8B-B14F-4D97-AF65-F5344CB8AC3E}">
        <p14:creationId xmlns:p14="http://schemas.microsoft.com/office/powerpoint/2010/main" val="36047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620000" cy="5867400"/>
          </a:xfrm>
        </p:spPr>
        <p:txBody>
          <a:bodyPr>
            <a:normAutofit fontScale="92500" lnSpcReduction="10000"/>
          </a:bodyPr>
          <a:lstStyle/>
          <a:p>
            <a:r>
              <a:rPr lang="en-US" b="1" dirty="0"/>
              <a:t>Resilience to </a:t>
            </a:r>
            <a:r>
              <a:rPr lang="en-US" b="1" dirty="0" smtClean="0"/>
              <a:t>Over fitting</a:t>
            </a:r>
            <a:r>
              <a:rPr lang="en-US" b="1" dirty="0"/>
              <a:t>:</a:t>
            </a:r>
            <a:r>
              <a:rPr lang="en-US" dirty="0"/>
              <a:t> Gradient Boosting incorporates techniques like regularization and shrinkage, which help prevent </a:t>
            </a:r>
            <a:r>
              <a:rPr lang="en-US" dirty="0" smtClean="0"/>
              <a:t>over fitting</a:t>
            </a:r>
            <a:r>
              <a:rPr lang="en-US" dirty="0"/>
              <a:t>. This ensures that the model generalizes well to unseen data, enhancing its reliability</a:t>
            </a:r>
            <a:r>
              <a:rPr lang="en-US" dirty="0" smtClean="0"/>
              <a:t>.</a:t>
            </a:r>
          </a:p>
          <a:p>
            <a:endParaRPr lang="en-US" dirty="0"/>
          </a:p>
          <a:p>
            <a:r>
              <a:rPr lang="en-US" b="1" dirty="0"/>
              <a:t>Feature Importance:</a:t>
            </a:r>
            <a:r>
              <a:rPr lang="en-US" dirty="0"/>
              <a:t> Gradient Boosting provides insights into feature importance. We can assess which features have the most significant impact on house prices, aiding in feature selection and understanding market dynamics</a:t>
            </a:r>
            <a:r>
              <a:rPr lang="en-US" dirty="0" smtClean="0"/>
              <a:t>.</a:t>
            </a:r>
          </a:p>
          <a:p>
            <a:endParaRPr lang="en-US" dirty="0" smtClean="0"/>
          </a:p>
          <a:p>
            <a:r>
              <a:rPr lang="en-US" b="1" dirty="0"/>
              <a:t>Robustness:</a:t>
            </a:r>
            <a:r>
              <a:rPr lang="en-US" dirty="0"/>
              <a:t> It is robust against outliers and noisy data, making it a robust choice for real-world datasets, which often have inconsistencies</a:t>
            </a:r>
            <a:r>
              <a:rPr lang="en-US" dirty="0" smtClean="0"/>
              <a:t>.</a:t>
            </a:r>
          </a:p>
          <a:p>
            <a:r>
              <a:rPr lang="en-US" dirty="0" smtClean="0"/>
              <a:t>Gradient </a:t>
            </a:r>
            <a:r>
              <a:rPr lang="en-US" dirty="0"/>
              <a:t>Boosting is a powerful ensemble method that sequentially combines weak learners to create a robust and highly accurate predictive model. Its ability to handle complex relationships and deliver superior performance makes it a valuable tool for house price prediction in dynamic real estate markets.</a:t>
            </a:r>
          </a:p>
          <a:p>
            <a:endParaRPr lang="en-US" dirty="0"/>
          </a:p>
        </p:txBody>
      </p:sp>
    </p:spTree>
    <p:extLst>
      <p:ext uri="{BB962C8B-B14F-4D97-AF65-F5344CB8AC3E}">
        <p14:creationId xmlns:p14="http://schemas.microsoft.com/office/powerpoint/2010/main" val="1245896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p:txBody>
          <a:bodyPr>
            <a:noAutofit/>
          </a:bodyPr>
          <a:lstStyle/>
          <a:p>
            <a:r>
              <a:rPr lang="en-US" sz="1600" dirty="0" smtClean="0"/>
              <a:t> </a:t>
            </a:r>
            <a:r>
              <a:rPr lang="en-US" sz="2000" dirty="0" smtClean="0"/>
              <a:t>We </a:t>
            </a:r>
            <a:r>
              <a:rPr lang="en-US" sz="2000" dirty="0"/>
              <a:t>will begin by revisiting the problem definition.</a:t>
            </a:r>
          </a:p>
          <a:p>
            <a:r>
              <a:rPr lang="en-US" sz="2000" dirty="0" smtClean="0"/>
              <a:t> Our </a:t>
            </a:r>
            <a:r>
              <a:rPr lang="en-US" sz="2000" dirty="0"/>
              <a:t>goal is to predict house prices using machine learning.</a:t>
            </a:r>
          </a:p>
          <a:p>
            <a:endParaRPr lang="en-US" sz="2000" dirty="0"/>
          </a:p>
          <a:p>
            <a:pPr marL="114300" indent="0">
              <a:buNone/>
            </a:pPr>
            <a:r>
              <a:rPr lang="en-US" sz="2000" b="1" dirty="0" smtClean="0"/>
              <a:t>      PROBLEM </a:t>
            </a:r>
            <a:r>
              <a:rPr lang="en-US" sz="2000" b="1" dirty="0"/>
              <a:t>DEFINITION:</a:t>
            </a:r>
          </a:p>
          <a:p>
            <a:endParaRPr lang="en-US" sz="2000" dirty="0"/>
          </a:p>
          <a:p>
            <a:r>
              <a:rPr lang="en-US" sz="2000" dirty="0"/>
              <a:t>The problem is to predict house prices using machine learning techniques. The objective is to develop </a:t>
            </a:r>
            <a:r>
              <a:rPr lang="en-US" sz="2000" dirty="0" smtClean="0"/>
              <a:t>a model </a:t>
            </a:r>
            <a:r>
              <a:rPr lang="en-US" sz="2000" dirty="0"/>
              <a:t>that accurately predicts the prices of houses based on a set of features such as location, </a:t>
            </a:r>
            <a:r>
              <a:rPr lang="en-US" sz="2000" dirty="0" smtClean="0"/>
              <a:t>square footage</a:t>
            </a:r>
            <a:r>
              <a:rPr lang="en-US" sz="2000" dirty="0"/>
              <a:t>, number of bedrooms and bathrooms, and other relevant factors. This project involves </a:t>
            </a:r>
            <a:r>
              <a:rPr lang="en-US" sz="2000" dirty="0" smtClean="0"/>
              <a:t>data preprocessing</a:t>
            </a:r>
            <a:r>
              <a:rPr lang="en-US" sz="2000" dirty="0"/>
              <a:t>, feature engineering, model selection, training, and evaluation.</a:t>
            </a:r>
          </a:p>
          <a:p>
            <a:endParaRPr lang="en-US" sz="2000" dirty="0"/>
          </a:p>
          <a:p>
            <a:r>
              <a:rPr lang="en-US" sz="2000" dirty="0"/>
              <a:t>In Phase 1, we designed a framework involving data preprocessing, feature engineering, model </a:t>
            </a:r>
            <a:r>
              <a:rPr lang="en-US" sz="2000" dirty="0" smtClean="0"/>
              <a:t>selection, training</a:t>
            </a:r>
            <a:r>
              <a:rPr lang="en-US" sz="2000" dirty="0"/>
              <a:t>, and evaluation.</a:t>
            </a:r>
          </a:p>
        </p:txBody>
      </p:sp>
    </p:spTree>
    <p:extLst>
      <p:ext uri="{BB962C8B-B14F-4D97-AF65-F5344CB8AC3E}">
        <p14:creationId xmlns:p14="http://schemas.microsoft.com/office/powerpoint/2010/main" val="859046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600200"/>
          </a:xfrm>
        </p:spPr>
        <p:txBody>
          <a:bodyPr/>
          <a:lstStyle/>
          <a:p>
            <a:pPr algn="ctr"/>
            <a:r>
              <a:rPr lang="en-US" b="1" dirty="0" smtClean="0"/>
              <a:t>2. XGBOOST </a:t>
            </a:r>
            <a:r>
              <a:rPr lang="en-US" b="1" dirty="0"/>
              <a:t>(</a:t>
            </a:r>
            <a:r>
              <a:rPr lang="en-US" b="1" dirty="0" smtClean="0"/>
              <a:t>EXTREME GRADIENT BOOSTING)</a:t>
            </a:r>
            <a:endParaRPr lang="en-US" dirty="0"/>
          </a:p>
        </p:txBody>
      </p:sp>
      <p:sp>
        <p:nvSpPr>
          <p:cNvPr id="3" name="Content Placeholder 2"/>
          <p:cNvSpPr>
            <a:spLocks noGrp="1"/>
          </p:cNvSpPr>
          <p:nvPr>
            <p:ph idx="1"/>
          </p:nvPr>
        </p:nvSpPr>
        <p:spPr/>
        <p:txBody>
          <a:bodyPr>
            <a:normAutofit/>
          </a:bodyPr>
          <a:lstStyle/>
          <a:p>
            <a:r>
              <a:rPr lang="en-US" dirty="0" err="1" smtClean="0"/>
              <a:t>XGBoost</a:t>
            </a:r>
            <a:r>
              <a:rPr lang="en-US" dirty="0" smtClean="0"/>
              <a:t>, </a:t>
            </a:r>
            <a:r>
              <a:rPr lang="en-US" dirty="0"/>
              <a:t>which stands for Extreme Gradient Boosting, is a scalable, distributed  </a:t>
            </a:r>
            <a:r>
              <a:rPr lang="en-US" dirty="0" smtClean="0"/>
              <a:t>gradient-boosted decision </a:t>
            </a:r>
            <a:r>
              <a:rPr lang="en-US" dirty="0"/>
              <a:t>tree (GBDT) machine learning library. It provides parallel tree boosting and is the leading machine learning library for regression, classification, and ranking problems.</a:t>
            </a:r>
          </a:p>
          <a:p>
            <a:r>
              <a:rPr lang="en-US" dirty="0"/>
              <a:t>It’s vital to an understanding of </a:t>
            </a:r>
            <a:r>
              <a:rPr lang="en-US" dirty="0" err="1"/>
              <a:t>XGBoost</a:t>
            </a:r>
            <a:r>
              <a:rPr lang="en-US" dirty="0"/>
              <a:t> to first grasp the machine learning concepts and algorithms that </a:t>
            </a:r>
            <a:r>
              <a:rPr lang="en-US" dirty="0" err="1"/>
              <a:t>XGBoost</a:t>
            </a:r>
            <a:r>
              <a:rPr lang="en-US" dirty="0"/>
              <a:t> builds upon: supervised machine learning, decision trees, ensemble learning, and gradient boosting.</a:t>
            </a:r>
          </a:p>
          <a:p>
            <a:r>
              <a:rPr lang="en-US" dirty="0"/>
              <a:t>Supervised machine learning uses algorithms to train a model to find patterns in a dataset with labels and features and then uses the trained model to predict the labels on a new dataset’s features.</a:t>
            </a:r>
          </a:p>
          <a:p>
            <a:endParaRPr lang="en-US" dirty="0"/>
          </a:p>
        </p:txBody>
      </p:sp>
    </p:spTree>
    <p:extLst>
      <p:ext uri="{BB962C8B-B14F-4D97-AF65-F5344CB8AC3E}">
        <p14:creationId xmlns:p14="http://schemas.microsoft.com/office/powerpoint/2010/main" val="3978056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28600"/>
            <a:ext cx="5486400" cy="288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1000" y="3733800"/>
            <a:ext cx="7772400" cy="2554545"/>
          </a:xfrm>
          <a:prstGeom prst="rect">
            <a:avLst/>
          </a:prstGeom>
          <a:noFill/>
        </p:spPr>
        <p:txBody>
          <a:bodyPr wrap="square" rtlCol="0">
            <a:spAutoFit/>
          </a:bodyPr>
          <a:lstStyle/>
          <a:p>
            <a:r>
              <a:rPr lang="en-US" sz="2000" dirty="0" err="1"/>
              <a:t>XGBoost</a:t>
            </a:r>
            <a:r>
              <a:rPr lang="en-US" sz="2000" dirty="0"/>
              <a:t> is a scalable and highly accurate implementation of gradient boosting that pushes the limits of computing power for boosted tree algorithms, being built largely for energizing machine learning model performance and computational speed. With </a:t>
            </a:r>
            <a:r>
              <a:rPr lang="en-US" sz="2000" dirty="0" err="1"/>
              <a:t>XGBoost</a:t>
            </a:r>
            <a:r>
              <a:rPr lang="en-US" sz="2000" dirty="0"/>
              <a:t>, trees are built in parallel, instead of sequentially like </a:t>
            </a:r>
            <a:r>
              <a:rPr lang="en-US" sz="2000" dirty="0" smtClean="0"/>
              <a:t>GBDT(Gradient Boosting Decision Trees). </a:t>
            </a:r>
            <a:r>
              <a:rPr lang="en-US" sz="2000" dirty="0"/>
              <a:t>It follows a level-wise strategy, scanning across gradient values and using these partial sums to evaluate the quality of splits at every possible split in the training set. </a:t>
            </a:r>
          </a:p>
        </p:txBody>
      </p:sp>
    </p:spTree>
    <p:extLst>
      <p:ext uri="{BB962C8B-B14F-4D97-AF65-F5344CB8AC3E}">
        <p14:creationId xmlns:p14="http://schemas.microsoft.com/office/powerpoint/2010/main" val="2730466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XGBOOST</a:t>
            </a:r>
            <a:endParaRPr lang="en-US" dirty="0"/>
          </a:p>
        </p:txBody>
      </p:sp>
      <p:sp>
        <p:nvSpPr>
          <p:cNvPr id="3" name="Content Placeholder 2"/>
          <p:cNvSpPr>
            <a:spLocks noGrp="1"/>
          </p:cNvSpPr>
          <p:nvPr>
            <p:ph idx="1"/>
          </p:nvPr>
        </p:nvSpPr>
        <p:spPr/>
        <p:txBody>
          <a:bodyPr>
            <a:normAutofit lnSpcReduction="10000"/>
          </a:bodyPr>
          <a:lstStyle/>
          <a:p>
            <a:r>
              <a:rPr lang="en-US" b="1" dirty="0"/>
              <a:t>Efficiency and Scalability:</a:t>
            </a:r>
            <a:r>
              <a:rPr lang="en-US" dirty="0"/>
              <a:t> </a:t>
            </a:r>
            <a:r>
              <a:rPr lang="en-US" dirty="0" err="1"/>
              <a:t>XGBoost</a:t>
            </a:r>
            <a:r>
              <a:rPr lang="en-US" dirty="0"/>
              <a:t> is highly efficient and scalable. It is optimized for speed and can handle large datasets with ease. This efficiency makes it a valuable choice when dealing with substantial real estate datasets containing numerous properties and features.</a:t>
            </a:r>
          </a:p>
          <a:p>
            <a:r>
              <a:rPr lang="en-US" b="1" dirty="0"/>
              <a:t>Regularization Techniques:</a:t>
            </a:r>
            <a:r>
              <a:rPr lang="en-US" dirty="0"/>
              <a:t> </a:t>
            </a:r>
            <a:r>
              <a:rPr lang="en-US" dirty="0" err="1"/>
              <a:t>XGBoost</a:t>
            </a:r>
            <a:r>
              <a:rPr lang="en-US" dirty="0"/>
              <a:t> incorporates L1 (Lasso) and L2 (Ridge) regularization techniques. These regularization methods help prevent </a:t>
            </a:r>
            <a:r>
              <a:rPr lang="en-US" dirty="0" smtClean="0"/>
              <a:t>over fitting </a:t>
            </a:r>
            <a:r>
              <a:rPr lang="en-US" dirty="0"/>
              <a:t>by adding penalty terms to the loss function. This makes the model less likely to fit noise in the data, enhancing its generalization ability.</a:t>
            </a:r>
          </a:p>
          <a:p>
            <a:r>
              <a:rPr lang="en-US" b="1" dirty="0"/>
              <a:t>High Performance:</a:t>
            </a:r>
            <a:r>
              <a:rPr lang="en-US" dirty="0"/>
              <a:t> </a:t>
            </a:r>
            <a:r>
              <a:rPr lang="en-US" dirty="0" err="1"/>
              <a:t>XGBoost</a:t>
            </a:r>
            <a:r>
              <a:rPr lang="en-US" dirty="0"/>
              <a:t> consistently delivers high predictive performance. It often outperforms other algorithms in various machine learning tasks, including house price prediction. This means that we can expect more accurate price estimates when using </a:t>
            </a:r>
            <a:r>
              <a:rPr lang="en-US" dirty="0" err="1"/>
              <a:t>XGBoost</a:t>
            </a:r>
            <a:r>
              <a:rPr lang="en-US" dirty="0"/>
              <a:t>.</a:t>
            </a:r>
          </a:p>
          <a:p>
            <a:endParaRPr lang="en-US" dirty="0"/>
          </a:p>
        </p:txBody>
      </p:sp>
    </p:spTree>
    <p:extLst>
      <p:ext uri="{BB962C8B-B14F-4D97-AF65-F5344CB8AC3E}">
        <p14:creationId xmlns:p14="http://schemas.microsoft.com/office/powerpoint/2010/main" val="1022292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620000" cy="6019800"/>
          </a:xfrm>
        </p:spPr>
        <p:txBody>
          <a:bodyPr>
            <a:normAutofit lnSpcReduction="10000"/>
          </a:bodyPr>
          <a:lstStyle/>
          <a:p>
            <a:r>
              <a:rPr lang="en-US" b="1" dirty="0"/>
              <a:t>Robustness to </a:t>
            </a:r>
            <a:r>
              <a:rPr lang="en-US" b="1" dirty="0" err="1"/>
              <a:t>Overfitting</a:t>
            </a:r>
            <a:r>
              <a:rPr lang="en-US" b="1" dirty="0"/>
              <a:t>:</a:t>
            </a:r>
            <a:r>
              <a:rPr lang="en-US" dirty="0"/>
              <a:t> Thanks to its regularization techniques and built-in capabilities, </a:t>
            </a:r>
            <a:r>
              <a:rPr lang="en-US" dirty="0" err="1"/>
              <a:t>XGBoost</a:t>
            </a:r>
            <a:r>
              <a:rPr lang="en-US" dirty="0"/>
              <a:t> is robust against </a:t>
            </a:r>
            <a:r>
              <a:rPr lang="en-US" dirty="0" smtClean="0"/>
              <a:t>over fitting</a:t>
            </a:r>
            <a:r>
              <a:rPr lang="en-US" dirty="0"/>
              <a:t>, even in the presence of noisy or incomplete data. This ensures that our predictions maintain accuracy and reliability.</a:t>
            </a:r>
          </a:p>
          <a:p>
            <a:r>
              <a:rPr lang="en-US" b="1" dirty="0"/>
              <a:t>Feature Importance:</a:t>
            </a:r>
            <a:r>
              <a:rPr lang="en-US" dirty="0"/>
              <a:t> </a:t>
            </a:r>
            <a:r>
              <a:rPr lang="en-US" dirty="0" err="1"/>
              <a:t>XGBoost</a:t>
            </a:r>
            <a:r>
              <a:rPr lang="en-US" dirty="0"/>
              <a:t> provides a valuable feature importance score, allowing us to understand which features contribute the most to house price predictions. This insight aids in feature selection and market analysis.</a:t>
            </a:r>
          </a:p>
          <a:p>
            <a:r>
              <a:rPr lang="en-US" b="1" dirty="0"/>
              <a:t>Flexibility:</a:t>
            </a:r>
            <a:r>
              <a:rPr lang="en-US" dirty="0"/>
              <a:t> </a:t>
            </a:r>
            <a:r>
              <a:rPr lang="en-US" dirty="0" err="1"/>
              <a:t>XGBoost</a:t>
            </a:r>
            <a:r>
              <a:rPr lang="en-US" dirty="0"/>
              <a:t> can be used for both regression and classification tasks. Its flexibility allows us to adapt it to various aspects of real estate prediction beyond price forecasting, such as property classification or market trend analysis.</a:t>
            </a:r>
          </a:p>
          <a:p>
            <a:r>
              <a:rPr lang="en-US" dirty="0" err="1" smtClean="0"/>
              <a:t>XGBoost</a:t>
            </a:r>
            <a:r>
              <a:rPr lang="en-US" dirty="0" smtClean="0"/>
              <a:t> </a:t>
            </a:r>
            <a:r>
              <a:rPr lang="en-US" dirty="0"/>
              <a:t>is a versatile and efficient algorithm known for its high performance, scalability, and robustness to </a:t>
            </a:r>
            <a:r>
              <a:rPr lang="en-US" dirty="0" smtClean="0"/>
              <a:t>over fitting</a:t>
            </a:r>
            <a:r>
              <a:rPr lang="en-US" dirty="0"/>
              <a:t>. Its incorporation of regularization techniques makes it particularly well-suited for complex real estate datasets, where accurate predictions and generalization are paramount.</a:t>
            </a:r>
          </a:p>
          <a:p>
            <a:endParaRPr lang="en-US" dirty="0"/>
          </a:p>
        </p:txBody>
      </p:sp>
    </p:spTree>
    <p:extLst>
      <p:ext uri="{BB962C8B-B14F-4D97-AF65-F5344CB8AC3E}">
        <p14:creationId xmlns:p14="http://schemas.microsoft.com/office/powerpoint/2010/main" val="3399699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3. </a:t>
            </a:r>
            <a:r>
              <a:rPr lang="en-US" dirty="0" smtClean="0"/>
              <a:t>ADABOOST</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AdaBoost</a:t>
            </a:r>
            <a:r>
              <a:rPr lang="en-US" dirty="0"/>
              <a:t>, short for Adaptive Boosting, is a versatile ensemble learning algorithm that focuses on improving predictive performance by strategically combining multiple weak models.</a:t>
            </a:r>
          </a:p>
          <a:p>
            <a:r>
              <a:rPr lang="en-US" b="1" dirty="0"/>
              <a:t>What is </a:t>
            </a:r>
            <a:r>
              <a:rPr lang="en-US" b="1" dirty="0" err="1"/>
              <a:t>AdaBoost</a:t>
            </a:r>
            <a:r>
              <a:rPr lang="en-US" b="1" dirty="0"/>
              <a:t>?</a:t>
            </a:r>
            <a:endParaRPr lang="en-US" dirty="0"/>
          </a:p>
          <a:p>
            <a:r>
              <a:rPr lang="en-US" dirty="0" err="1"/>
              <a:t>AdaBoost</a:t>
            </a:r>
            <a:r>
              <a:rPr lang="en-US" dirty="0"/>
              <a:t> begins with a base model (often a simple decision tree), and it sequentially builds a series of models, each aiming to correct the errors made by the previous ones.</a:t>
            </a:r>
          </a:p>
          <a:p>
            <a:r>
              <a:rPr lang="en-US" dirty="0"/>
              <a:t>During each iteration, </a:t>
            </a:r>
            <a:r>
              <a:rPr lang="en-US" dirty="0" err="1"/>
              <a:t>AdaBoost</a:t>
            </a:r>
            <a:r>
              <a:rPr lang="en-US" dirty="0"/>
              <a:t> assigns higher weights to the data points that were misclassified by the previous model, effectively shifting the focus toward difficult-to-learn instances.</a:t>
            </a:r>
          </a:p>
          <a:p>
            <a:r>
              <a:rPr lang="en-US" dirty="0"/>
              <a:t>It then combines the predictions of these models, ultimately creating a strong ensemble learner.</a:t>
            </a:r>
          </a:p>
          <a:p>
            <a:r>
              <a:rPr lang="en-US" dirty="0"/>
              <a:t>The term "adaptive" reflects its ability to adapt to the changing needs of the problem, emphasizing problematic areas and continuously enhancing the model's predictive power.</a:t>
            </a:r>
          </a:p>
          <a:p>
            <a:endParaRPr lang="en-US" dirty="0"/>
          </a:p>
        </p:txBody>
      </p:sp>
    </p:spTree>
    <p:extLst>
      <p:ext uri="{BB962C8B-B14F-4D97-AF65-F5344CB8AC3E}">
        <p14:creationId xmlns:p14="http://schemas.microsoft.com/office/powerpoint/2010/main" val="4073555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 OF ADABOOST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Efficiency </a:t>
            </a:r>
            <a:r>
              <a:rPr lang="en-US" b="1" dirty="0"/>
              <a:t>and Scalability</a:t>
            </a:r>
            <a:r>
              <a:rPr lang="en-US" dirty="0"/>
              <a:t>: </a:t>
            </a:r>
            <a:r>
              <a:rPr lang="en-US" dirty="0" err="1"/>
              <a:t>AdaBoost</a:t>
            </a:r>
            <a:r>
              <a:rPr lang="en-US" dirty="0"/>
              <a:t> is computationally efficient and scales well to large datasets.</a:t>
            </a:r>
          </a:p>
          <a:p>
            <a:r>
              <a:rPr lang="en-US" b="1" dirty="0"/>
              <a:t>Regularization Techniques</a:t>
            </a:r>
            <a:r>
              <a:rPr lang="en-US" dirty="0"/>
              <a:t>: </a:t>
            </a:r>
            <a:r>
              <a:rPr lang="en-US" dirty="0" err="1"/>
              <a:t>AdaBoost</a:t>
            </a:r>
            <a:r>
              <a:rPr lang="en-US" dirty="0"/>
              <a:t> incorporates regularization techniques to prevent </a:t>
            </a:r>
            <a:r>
              <a:rPr lang="en-US" dirty="0" smtClean="0"/>
              <a:t>over fitting</a:t>
            </a:r>
            <a:r>
              <a:rPr lang="en-US" dirty="0"/>
              <a:t>.</a:t>
            </a:r>
          </a:p>
          <a:p>
            <a:r>
              <a:rPr lang="en-US" b="1" dirty="0"/>
              <a:t>High Performance</a:t>
            </a:r>
            <a:r>
              <a:rPr lang="en-US" dirty="0"/>
              <a:t>: </a:t>
            </a:r>
            <a:r>
              <a:rPr lang="en-US" dirty="0" err="1"/>
              <a:t>AdaBoost</a:t>
            </a:r>
            <a:r>
              <a:rPr lang="en-US" dirty="0"/>
              <a:t> often leads to high predictive performance.</a:t>
            </a:r>
          </a:p>
          <a:p>
            <a:r>
              <a:rPr lang="en-US" b="1" dirty="0"/>
              <a:t>Robustness to </a:t>
            </a:r>
            <a:r>
              <a:rPr lang="en-US" b="1" dirty="0" smtClean="0"/>
              <a:t>Over fitting</a:t>
            </a:r>
            <a:r>
              <a:rPr lang="en-US" dirty="0"/>
              <a:t>: </a:t>
            </a:r>
            <a:r>
              <a:rPr lang="en-US" dirty="0" err="1"/>
              <a:t>AdaBoost</a:t>
            </a:r>
            <a:r>
              <a:rPr lang="en-US" dirty="0"/>
              <a:t> is robust against </a:t>
            </a:r>
            <a:r>
              <a:rPr lang="en-US" dirty="0" smtClean="0"/>
              <a:t>over fitting</a:t>
            </a:r>
            <a:r>
              <a:rPr lang="en-US" dirty="0"/>
              <a:t>.</a:t>
            </a:r>
          </a:p>
          <a:p>
            <a:r>
              <a:rPr lang="en-US" b="1" dirty="0"/>
              <a:t>Weighted Model Aggregation</a:t>
            </a:r>
            <a:r>
              <a:rPr lang="en-US" dirty="0"/>
              <a:t>: </a:t>
            </a:r>
            <a:r>
              <a:rPr lang="en-US" dirty="0" err="1"/>
              <a:t>AdaBoost</a:t>
            </a:r>
            <a:r>
              <a:rPr lang="en-US" dirty="0"/>
              <a:t> assigns different weights to individual models based on their performance.</a:t>
            </a:r>
          </a:p>
          <a:p>
            <a:r>
              <a:rPr lang="en-US" b="1" dirty="0"/>
              <a:t>Adaptive Learning</a:t>
            </a:r>
            <a:r>
              <a:rPr lang="en-US" dirty="0"/>
              <a:t>: </a:t>
            </a:r>
            <a:r>
              <a:rPr lang="en-US" dirty="0" err="1"/>
              <a:t>AdaBoost</a:t>
            </a:r>
            <a:r>
              <a:rPr lang="en-US" dirty="0"/>
              <a:t> can adapt to difficult-to-learn data points.</a:t>
            </a:r>
          </a:p>
          <a:p>
            <a:r>
              <a:rPr lang="en-US" b="1" dirty="0"/>
              <a:t>Versatility</a:t>
            </a:r>
            <a:r>
              <a:rPr lang="en-US" dirty="0"/>
              <a:t>: </a:t>
            </a:r>
            <a:r>
              <a:rPr lang="en-US" dirty="0" err="1"/>
              <a:t>AdaBoost</a:t>
            </a:r>
            <a:r>
              <a:rPr lang="en-US" dirty="0"/>
              <a:t> is a versatile algorithm that can be used with various base learners.</a:t>
            </a:r>
          </a:p>
          <a:p>
            <a:r>
              <a:rPr lang="en-US" dirty="0" err="1"/>
              <a:t>AdaBoost's</a:t>
            </a:r>
            <a:r>
              <a:rPr lang="en-US" dirty="0"/>
              <a:t> adaptability and sequential learning process make it a valuable tool in improving predictive accuracy, particularly in domains where the data landscape is intricate and ever-evolving, such as house price prediction.</a:t>
            </a:r>
          </a:p>
          <a:p>
            <a:endParaRPr lang="en-US" dirty="0"/>
          </a:p>
        </p:txBody>
      </p:sp>
    </p:spTree>
    <p:extLst>
      <p:ext uri="{BB962C8B-B14F-4D97-AF65-F5344CB8AC3E}">
        <p14:creationId xmlns:p14="http://schemas.microsoft.com/office/powerpoint/2010/main" val="3131311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NEURAL NETWORKS(DEEP LEARNING)</a:t>
            </a:r>
            <a:endParaRPr lang="en-US" dirty="0"/>
          </a:p>
        </p:txBody>
      </p:sp>
      <p:sp>
        <p:nvSpPr>
          <p:cNvPr id="3" name="Content Placeholder 2"/>
          <p:cNvSpPr>
            <a:spLocks noGrp="1"/>
          </p:cNvSpPr>
          <p:nvPr>
            <p:ph idx="1"/>
          </p:nvPr>
        </p:nvSpPr>
        <p:spPr/>
        <p:txBody>
          <a:bodyPr>
            <a:normAutofit fontScale="62500" lnSpcReduction="20000"/>
          </a:bodyPr>
          <a:lstStyle/>
          <a:p>
            <a:r>
              <a:rPr lang="en-US" sz="2900" dirty="0"/>
              <a:t>Neural Networks, a subset of deep learning, are a class of algorithms inspired by the human brain's structure and function. They offer unique capabilities that are advantageous for house price prediction</a:t>
            </a:r>
            <a:r>
              <a:rPr lang="en-US" sz="2900" dirty="0" smtClean="0"/>
              <a:t>.</a:t>
            </a:r>
          </a:p>
          <a:p>
            <a:endParaRPr lang="en-US" sz="2900" dirty="0"/>
          </a:p>
          <a:p>
            <a:r>
              <a:rPr lang="en-US" sz="2900" b="1" dirty="0"/>
              <a:t>Key Features of Neural Networks (Deep Learning</a:t>
            </a:r>
            <a:r>
              <a:rPr lang="en-US" sz="2900" b="1" dirty="0" smtClean="0"/>
              <a:t>):</a:t>
            </a:r>
          </a:p>
          <a:p>
            <a:r>
              <a:rPr lang="en-US" sz="2900" b="1" dirty="0" smtClean="0"/>
              <a:t>Complex </a:t>
            </a:r>
            <a:r>
              <a:rPr lang="en-US" sz="2900" b="1" dirty="0"/>
              <a:t>Pattern Recognition</a:t>
            </a:r>
            <a:r>
              <a:rPr lang="en-US" sz="2900" dirty="0"/>
              <a:t>: Neural networks excel at capturing intricate </a:t>
            </a:r>
            <a:r>
              <a:rPr lang="en-US" sz="2900" dirty="0" smtClean="0"/>
              <a:t>    and </a:t>
            </a:r>
            <a:r>
              <a:rPr lang="en-US" sz="2900" dirty="0"/>
              <a:t>non-linear patterns within the data, making them well-suited for understanding the nuances of real estate markets.</a:t>
            </a:r>
          </a:p>
          <a:p>
            <a:r>
              <a:rPr lang="en-US" sz="2900" b="1" dirty="0"/>
              <a:t>Feature Extraction</a:t>
            </a:r>
            <a:r>
              <a:rPr lang="en-US" sz="2900" dirty="0"/>
              <a:t>: Neural networks automatically extract relevant features from diverse data types, facilitating improved prediction by reducing the need for extensive feature engineering.</a:t>
            </a:r>
          </a:p>
          <a:p>
            <a:r>
              <a:rPr lang="en-US" sz="2900" b="1" dirty="0"/>
              <a:t>Adaptability</a:t>
            </a:r>
            <a:r>
              <a:rPr lang="en-US" sz="2900" dirty="0"/>
              <a:t>: Neural networks can process various data types, including images and structured data, providing a holistic approach to data analysis.</a:t>
            </a:r>
          </a:p>
          <a:p>
            <a:r>
              <a:rPr lang="en-US" sz="2900" b="1" dirty="0"/>
              <a:t>Ensemble Integration</a:t>
            </a:r>
            <a:r>
              <a:rPr lang="en-US" sz="2900" dirty="0"/>
              <a:t>: They can be seamlessly integrated into ensemble techniques, enhancing overall prediction accuracy by combining their strengths with other models.</a:t>
            </a:r>
          </a:p>
          <a:p>
            <a:r>
              <a:rPr lang="en-US" sz="2900" b="1" dirty="0"/>
              <a:t>Complexity Management</a:t>
            </a:r>
            <a:r>
              <a:rPr lang="en-US" sz="2900" dirty="0"/>
              <a:t>: Careful model architecture design and </a:t>
            </a:r>
            <a:r>
              <a:rPr lang="en-US" sz="2900" dirty="0" smtClean="0"/>
              <a:t>hyper parameter </a:t>
            </a:r>
            <a:r>
              <a:rPr lang="en-US" sz="2900" dirty="0"/>
              <a:t>tuning are essential to efficiently manage the complexity of neural networks for accurate predictions in real estate scenarios.</a:t>
            </a:r>
          </a:p>
          <a:p>
            <a:endParaRPr lang="en-US" dirty="0"/>
          </a:p>
        </p:txBody>
      </p:sp>
    </p:spTree>
    <p:extLst>
      <p:ext uri="{BB962C8B-B14F-4D97-AF65-F5344CB8AC3E}">
        <p14:creationId xmlns:p14="http://schemas.microsoft.com/office/powerpoint/2010/main" val="2071578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 OF NEURAL NETWORKS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Pattern Recognition</a:t>
            </a:r>
            <a:r>
              <a:rPr lang="en-US" dirty="0"/>
              <a:t>: They excel at capturing complex and non-linear patterns in real estate data, allowing us to identify intricate relationships and market trends.</a:t>
            </a:r>
          </a:p>
          <a:p>
            <a:r>
              <a:rPr lang="en-US" b="1" dirty="0"/>
              <a:t>Feature Extraction</a:t>
            </a:r>
            <a:r>
              <a:rPr lang="en-US" dirty="0"/>
              <a:t>: Neural networks automatically extract relevant features, reducing the need for extensive manual feature engineering. This ability is particularly valuable in the diverse data landscape of real estate, encompassing images, text descriptions, and structured data.</a:t>
            </a:r>
          </a:p>
          <a:p>
            <a:r>
              <a:rPr lang="en-US" b="1" dirty="0"/>
              <a:t>Data Adaptability</a:t>
            </a:r>
            <a:r>
              <a:rPr lang="en-US" dirty="0"/>
              <a:t>: They can process various data types, making them versatile for different aspects of real estate prediction. For example, Convolutional Neural Networks (CNNs) are well-suited for property image analysis, while Recurrent Neural Networks (RNNs) can handle sequential data, such as time series of house prices.</a:t>
            </a:r>
          </a:p>
          <a:p>
            <a:r>
              <a:rPr lang="en-US" b="1" dirty="0"/>
              <a:t>Ensemble Capability</a:t>
            </a:r>
            <a:r>
              <a:rPr lang="en-US" dirty="0"/>
              <a:t>: Neural networks integrate seamlessly with ensemble techniques, enhancing overall prediction accuracy by combining their strengths with other models. This versatility allows us to harness the collective intelligence of multiple models.</a:t>
            </a:r>
          </a:p>
          <a:p>
            <a:r>
              <a:rPr lang="en-US" b="1" dirty="0"/>
              <a:t>Challenges in Model Complexity</a:t>
            </a:r>
            <a:r>
              <a:rPr lang="en-US" dirty="0"/>
              <a:t>: Managing model complexity and computational resources is crucial for efficient and accurate predictions in real estate scenarios.</a:t>
            </a:r>
          </a:p>
          <a:p>
            <a:endParaRPr lang="en-US" dirty="0"/>
          </a:p>
        </p:txBody>
      </p:sp>
    </p:spTree>
    <p:extLst>
      <p:ext uri="{BB962C8B-B14F-4D97-AF65-F5344CB8AC3E}">
        <p14:creationId xmlns:p14="http://schemas.microsoft.com/office/powerpoint/2010/main" val="2859879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5. LASSO REGRESSION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Lasso Regression, an abbreviation for "Least Absolute Shrinkage and Selection Operator," is a versatile and powerful regression technique that is particularly well-suited for house price prediction tasks. It has several distinctive features that set it apart from other regression methods.</a:t>
            </a:r>
          </a:p>
          <a:p>
            <a:r>
              <a:rPr lang="en-US" b="1" dirty="0"/>
              <a:t>Key Features of Lasso Regression:</a:t>
            </a:r>
            <a:endParaRPr lang="en-US" dirty="0"/>
          </a:p>
          <a:p>
            <a:r>
              <a:rPr lang="en-US" b="1" dirty="0" err="1"/>
              <a:t>Sparsity</a:t>
            </a:r>
            <a:r>
              <a:rPr lang="en-US" b="1" dirty="0"/>
              <a:t> and Feature Selection:</a:t>
            </a:r>
            <a:r>
              <a:rPr lang="en-US" dirty="0"/>
              <a:t> Lasso encourages some coefficients to be exactly zero, automatically selecting the most influential features, making it well-suited for real estate datasets with numerous attributes.</a:t>
            </a:r>
          </a:p>
          <a:p>
            <a:r>
              <a:rPr lang="en-US" b="1" dirty="0"/>
              <a:t>Regularization for Enhanced Generalization:</a:t>
            </a:r>
            <a:r>
              <a:rPr lang="en-US" dirty="0"/>
              <a:t> Lasso employs L1 regularization to prevent </a:t>
            </a:r>
            <a:r>
              <a:rPr lang="en-US" dirty="0" smtClean="0"/>
              <a:t>over fitting </a:t>
            </a:r>
            <a:r>
              <a:rPr lang="en-US" dirty="0"/>
              <a:t>and ensure the model generalizes effectively to unseen property data.</a:t>
            </a:r>
          </a:p>
          <a:p>
            <a:r>
              <a:rPr lang="en-US" b="1" dirty="0"/>
              <a:t>Balancing Complexity:</a:t>
            </a:r>
            <a:r>
              <a:rPr lang="en-US" dirty="0"/>
              <a:t> Lasso strikes a balance between model complexity and accuracy, creating a more interpretable yet effective representation of the relationship between features and house prices.</a:t>
            </a:r>
          </a:p>
          <a:p>
            <a:r>
              <a:rPr lang="en-US" b="1" dirty="0"/>
              <a:t>Handling </a:t>
            </a:r>
            <a:r>
              <a:rPr lang="en-US" b="1" dirty="0" smtClean="0"/>
              <a:t>Multi </a:t>
            </a:r>
            <a:r>
              <a:rPr lang="en-US" b="1" dirty="0" err="1" smtClean="0"/>
              <a:t>collinearity</a:t>
            </a:r>
            <a:r>
              <a:rPr lang="en-US" b="1" dirty="0"/>
              <a:t>:</a:t>
            </a:r>
            <a:r>
              <a:rPr lang="en-US" dirty="0"/>
              <a:t> Lasso addresses </a:t>
            </a:r>
            <a:r>
              <a:rPr lang="en-US" dirty="0" smtClean="0"/>
              <a:t>multi </a:t>
            </a:r>
            <a:r>
              <a:rPr lang="en-US" dirty="0" err="1" smtClean="0"/>
              <a:t>collinearity</a:t>
            </a:r>
            <a:r>
              <a:rPr lang="en-US" dirty="0" smtClean="0"/>
              <a:t> </a:t>
            </a:r>
            <a:r>
              <a:rPr lang="en-US" dirty="0"/>
              <a:t>by selecting the most relevant features, reducing redundancy, and maintaining model integrity.</a:t>
            </a:r>
          </a:p>
          <a:p>
            <a:r>
              <a:rPr lang="en-US" b="1" dirty="0"/>
              <a:t>Interpretability and Transparency:</a:t>
            </a:r>
            <a:r>
              <a:rPr lang="en-US" dirty="0"/>
              <a:t> Lasso's simplicity results in highly interpretable models, providing insights into the factors influencing property prices in the real estate market.</a:t>
            </a:r>
          </a:p>
          <a:p>
            <a:endParaRPr lang="en-US" dirty="0"/>
          </a:p>
        </p:txBody>
      </p:sp>
    </p:spTree>
    <p:extLst>
      <p:ext uri="{BB962C8B-B14F-4D97-AF65-F5344CB8AC3E}">
        <p14:creationId xmlns:p14="http://schemas.microsoft.com/office/powerpoint/2010/main" val="831059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 OF LASSO REGRESSION </a:t>
            </a:r>
            <a:endParaRPr lang="en-US" dirty="0"/>
          </a:p>
        </p:txBody>
      </p:sp>
      <p:sp>
        <p:nvSpPr>
          <p:cNvPr id="3" name="Content Placeholder 2"/>
          <p:cNvSpPr>
            <a:spLocks noGrp="1"/>
          </p:cNvSpPr>
          <p:nvPr>
            <p:ph idx="1"/>
          </p:nvPr>
        </p:nvSpPr>
        <p:spPr/>
        <p:txBody>
          <a:bodyPr/>
          <a:lstStyle/>
          <a:p>
            <a:r>
              <a:rPr lang="en-US" b="1" dirty="0"/>
              <a:t>Efficiency and Scalability:</a:t>
            </a:r>
            <a:r>
              <a:rPr lang="en-US" dirty="0"/>
              <a:t> Lasso Regression is computationally efficient and scales well, making it suitable for large datasets.</a:t>
            </a:r>
          </a:p>
          <a:p>
            <a:r>
              <a:rPr lang="en-US" b="1" dirty="0"/>
              <a:t>Regularization Techniques:</a:t>
            </a:r>
            <a:r>
              <a:rPr lang="en-US" dirty="0"/>
              <a:t> Lasso incorporates L1 regularization, effectively promoting feature selection and mitigating </a:t>
            </a:r>
            <a:r>
              <a:rPr lang="en-US" dirty="0" smtClean="0"/>
              <a:t>over fitting</a:t>
            </a:r>
            <a:r>
              <a:rPr lang="en-US" dirty="0"/>
              <a:t>.</a:t>
            </a:r>
          </a:p>
          <a:p>
            <a:r>
              <a:rPr lang="en-US" b="1" dirty="0"/>
              <a:t>High Performance:</a:t>
            </a:r>
            <a:r>
              <a:rPr lang="en-US" dirty="0"/>
              <a:t> It focuses on relevant features, often leading to improved predictive accuracy for house prices.</a:t>
            </a:r>
          </a:p>
          <a:p>
            <a:r>
              <a:rPr lang="en-US" b="1" dirty="0"/>
              <a:t>Interpretability:</a:t>
            </a:r>
            <a:r>
              <a:rPr lang="en-US" dirty="0"/>
              <a:t> Lasso produces sparse models, making it easier to interpret the impact of individual features on property prices.</a:t>
            </a:r>
          </a:p>
          <a:p>
            <a:r>
              <a:rPr lang="en-US" dirty="0" smtClean="0"/>
              <a:t>Lasso </a:t>
            </a:r>
            <a:r>
              <a:rPr lang="en-US" dirty="0"/>
              <a:t>Regression efficiently combines regularization with high performance, aiding in feature selection and enhancing model interpretability.</a:t>
            </a:r>
          </a:p>
          <a:p>
            <a:endParaRPr lang="en-US" dirty="0"/>
          </a:p>
        </p:txBody>
      </p:sp>
    </p:spTree>
    <p:extLst>
      <p:ext uri="{BB962C8B-B14F-4D97-AF65-F5344CB8AC3E}">
        <p14:creationId xmlns:p14="http://schemas.microsoft.com/office/powerpoint/2010/main" val="20181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RECAP OF PHASE 1</a:t>
            </a:r>
          </a:p>
        </p:txBody>
      </p:sp>
      <p:sp>
        <p:nvSpPr>
          <p:cNvPr id="3" name="Content Placeholder 2"/>
          <p:cNvSpPr>
            <a:spLocks noGrp="1"/>
          </p:cNvSpPr>
          <p:nvPr>
            <p:ph idx="1"/>
          </p:nvPr>
        </p:nvSpPr>
        <p:spPr/>
        <p:txBody>
          <a:bodyPr>
            <a:normAutofit/>
          </a:bodyPr>
          <a:lstStyle/>
          <a:p>
            <a:r>
              <a:rPr lang="en-US" dirty="0"/>
              <a:t>We have already seen in the previous presentation that </a:t>
            </a:r>
            <a:r>
              <a:rPr lang="en-US" dirty="0" smtClean="0"/>
              <a:t>we selected </a:t>
            </a:r>
            <a:r>
              <a:rPr lang="en-US" dirty="0"/>
              <a:t>our dataset, cleaned and preprocessed the data,</a:t>
            </a:r>
          </a:p>
          <a:p>
            <a:pPr marL="114300" indent="0">
              <a:buNone/>
            </a:pPr>
            <a:r>
              <a:rPr lang="en-US" dirty="0" smtClean="0"/>
              <a:t>    handled </a:t>
            </a:r>
            <a:r>
              <a:rPr lang="en-US" dirty="0"/>
              <a:t>missing values, and converted categorical features</a:t>
            </a:r>
          </a:p>
          <a:p>
            <a:pPr marL="114300" indent="0">
              <a:buNone/>
            </a:pPr>
            <a:r>
              <a:rPr lang="en-US" dirty="0" smtClean="0"/>
              <a:t>    into </a:t>
            </a:r>
            <a:r>
              <a:rPr lang="en-US" dirty="0"/>
              <a:t>numerical representations.</a:t>
            </a:r>
          </a:p>
          <a:p>
            <a:endParaRPr lang="en-US" dirty="0"/>
          </a:p>
          <a:p>
            <a:r>
              <a:rPr lang="en-US" dirty="0"/>
              <a:t>We have performed feature selection, choosing the most</a:t>
            </a:r>
          </a:p>
          <a:p>
            <a:pPr marL="114300" indent="0">
              <a:buNone/>
            </a:pPr>
            <a:r>
              <a:rPr lang="en-US" dirty="0" smtClean="0"/>
              <a:t>    relevant </a:t>
            </a:r>
            <a:r>
              <a:rPr lang="en-US" dirty="0"/>
              <a:t>features, and selected a suitable regression</a:t>
            </a:r>
          </a:p>
          <a:p>
            <a:pPr marL="114300" indent="0">
              <a:buNone/>
            </a:pPr>
            <a:r>
              <a:rPr lang="en-US" dirty="0" smtClean="0"/>
              <a:t>    algorithm </a:t>
            </a:r>
            <a:r>
              <a:rPr lang="en-US" dirty="0"/>
              <a:t>for prediction.</a:t>
            </a:r>
          </a:p>
          <a:p>
            <a:endParaRPr lang="en-US" dirty="0"/>
          </a:p>
          <a:p>
            <a:r>
              <a:rPr lang="en-US" dirty="0"/>
              <a:t>Our model has been trained using the preprocessed data,</a:t>
            </a:r>
          </a:p>
          <a:p>
            <a:pPr marL="114300" indent="0">
              <a:buNone/>
            </a:pPr>
            <a:r>
              <a:rPr lang="en-US" dirty="0" smtClean="0"/>
              <a:t>    and </a:t>
            </a:r>
            <a:r>
              <a:rPr lang="en-US" dirty="0"/>
              <a:t>we have evaluated its performance using metrics like</a:t>
            </a:r>
          </a:p>
          <a:p>
            <a:pPr marL="114300" indent="0">
              <a:buNone/>
            </a:pPr>
            <a:r>
              <a:rPr lang="en-US" dirty="0" smtClean="0"/>
              <a:t>    MAE</a:t>
            </a:r>
            <a:r>
              <a:rPr lang="en-US" dirty="0"/>
              <a:t>, RMSE, and R-squared.</a:t>
            </a:r>
          </a:p>
        </p:txBody>
      </p:sp>
    </p:spTree>
    <p:extLst>
      <p:ext uri="{BB962C8B-B14F-4D97-AF65-F5344CB8AC3E}">
        <p14:creationId xmlns:p14="http://schemas.microsoft.com/office/powerpoint/2010/main" val="2348057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520682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THINKING - PHASE 1</a:t>
            </a:r>
          </a:p>
        </p:txBody>
      </p:sp>
      <p:sp>
        <p:nvSpPr>
          <p:cNvPr id="3" name="Content Placeholder 2"/>
          <p:cNvSpPr>
            <a:spLocks noGrp="1"/>
          </p:cNvSpPr>
          <p:nvPr>
            <p:ph idx="1"/>
          </p:nvPr>
        </p:nvSpPr>
        <p:spPr/>
        <p:txBody>
          <a:bodyPr>
            <a:normAutofit lnSpcReduction="10000"/>
          </a:bodyPr>
          <a:lstStyle/>
          <a:p>
            <a:r>
              <a:rPr lang="en-US" b="1" dirty="0"/>
              <a:t>Objective:</a:t>
            </a:r>
            <a:r>
              <a:rPr lang="en-US" dirty="0"/>
              <a:t> Accurate house price prediction using machine learning.</a:t>
            </a:r>
          </a:p>
          <a:p>
            <a:r>
              <a:rPr lang="en-US" b="1" dirty="0"/>
              <a:t>Phases:</a:t>
            </a:r>
            <a:endParaRPr lang="en-US" dirty="0"/>
          </a:p>
          <a:p>
            <a:pPr lvl="1"/>
            <a:r>
              <a:rPr lang="en-US" dirty="0"/>
              <a:t>Data Preprocessing</a:t>
            </a:r>
          </a:p>
          <a:p>
            <a:pPr lvl="1"/>
            <a:r>
              <a:rPr lang="en-US" dirty="0"/>
              <a:t>Feature Selection</a:t>
            </a:r>
          </a:p>
          <a:p>
            <a:pPr lvl="1"/>
            <a:r>
              <a:rPr lang="en-US" dirty="0"/>
              <a:t>Model Selection</a:t>
            </a:r>
          </a:p>
          <a:p>
            <a:pPr lvl="1"/>
            <a:r>
              <a:rPr lang="en-US" dirty="0"/>
              <a:t>Model Training</a:t>
            </a:r>
          </a:p>
          <a:p>
            <a:pPr lvl="1"/>
            <a:r>
              <a:rPr lang="en-US" dirty="0"/>
              <a:t>Evaluation</a:t>
            </a:r>
          </a:p>
          <a:p>
            <a:r>
              <a:rPr lang="en-US" b="1" dirty="0"/>
              <a:t>Tools/Modules:</a:t>
            </a:r>
            <a:r>
              <a:rPr lang="en-US" dirty="0"/>
              <a:t> Pandas, </a:t>
            </a:r>
            <a:r>
              <a:rPr lang="en-US" dirty="0" err="1"/>
              <a:t>NumPy</a:t>
            </a:r>
            <a:r>
              <a:rPr lang="en-US" dirty="0"/>
              <a:t>, </a:t>
            </a:r>
            <a:r>
              <a:rPr lang="en-US" dirty="0" err="1"/>
              <a:t>Scikit</a:t>
            </a:r>
            <a:r>
              <a:rPr lang="en-US" dirty="0"/>
              <a:t>-Learn, </a:t>
            </a:r>
            <a:r>
              <a:rPr lang="en-US" dirty="0" err="1"/>
              <a:t>Matplotlib</a:t>
            </a:r>
            <a:r>
              <a:rPr lang="en-US" dirty="0"/>
              <a:t> for data manipulation, modeling, and evaluation.</a:t>
            </a:r>
          </a:p>
          <a:p>
            <a:r>
              <a:rPr lang="en-US" b="1" dirty="0"/>
              <a:t>Key Deliverables:</a:t>
            </a:r>
            <a:r>
              <a:rPr lang="en-US" dirty="0"/>
              <a:t> Cleaned dataset, selected features, trained models, evaluation metrics (MAE, RMSE, R-squared).</a:t>
            </a:r>
          </a:p>
          <a:p>
            <a:r>
              <a:rPr lang="en-US" b="1" dirty="0"/>
              <a:t>Outcomes:</a:t>
            </a:r>
            <a:r>
              <a:rPr lang="en-US" dirty="0"/>
              <a:t> Baseline models for house price prediction.</a:t>
            </a:r>
          </a:p>
          <a:p>
            <a:endParaRPr lang="en-US" dirty="0"/>
          </a:p>
        </p:txBody>
      </p:sp>
    </p:spTree>
    <p:extLst>
      <p:ext uri="{BB962C8B-B14F-4D97-AF65-F5344CB8AC3E}">
        <p14:creationId xmlns:p14="http://schemas.microsoft.com/office/powerpoint/2010/main" val="2874459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PREPROCESSING</a:t>
            </a:r>
            <a:endParaRPr lang="en-US" dirty="0"/>
          </a:p>
        </p:txBody>
      </p:sp>
      <p:sp>
        <p:nvSpPr>
          <p:cNvPr id="3" name="Content Placeholder 2"/>
          <p:cNvSpPr>
            <a:spLocks noGrp="1"/>
          </p:cNvSpPr>
          <p:nvPr>
            <p:ph idx="1"/>
          </p:nvPr>
        </p:nvSpPr>
        <p:spPr/>
        <p:txBody>
          <a:bodyPr/>
          <a:lstStyle/>
          <a:p>
            <a:r>
              <a:rPr lang="en-US" dirty="0"/>
              <a:t>Data preprocessing will be the initial step in the house price prediction project. It will involve cleaning and preparing the raw dataset for modeling. This will include handling missing values, dealing with outliers, and transforming data into a suitable format. For example, converting categorical features </a:t>
            </a:r>
            <a:r>
              <a:rPr lang="en-US" dirty="0" smtClean="0"/>
              <a:t>like location etc. into </a:t>
            </a:r>
            <a:r>
              <a:rPr lang="en-US" dirty="0"/>
              <a:t>numerical representations and normalizing numerical variables</a:t>
            </a:r>
            <a:r>
              <a:rPr lang="en-US" dirty="0" smtClean="0"/>
              <a:t>.</a:t>
            </a:r>
          </a:p>
          <a:p>
            <a:r>
              <a:rPr lang="en-US" b="1" dirty="0"/>
              <a:t>Importance </a:t>
            </a:r>
            <a:r>
              <a:rPr lang="en-US" b="1" dirty="0" smtClean="0"/>
              <a:t>:</a:t>
            </a:r>
            <a:r>
              <a:rPr lang="en-US" dirty="0" smtClean="0"/>
              <a:t> </a:t>
            </a:r>
            <a:r>
              <a:rPr lang="en-US" dirty="0"/>
              <a:t>Proper data preprocessing will be critical as it will ensure the dataset is clean and ready for analysis, which will be essential for building accurate predictive models.</a:t>
            </a:r>
            <a:endParaRPr lang="en-US" dirty="0"/>
          </a:p>
        </p:txBody>
      </p:sp>
    </p:spTree>
    <p:extLst>
      <p:ext uri="{BB962C8B-B14F-4D97-AF65-F5344CB8AC3E}">
        <p14:creationId xmlns:p14="http://schemas.microsoft.com/office/powerpoint/2010/main" val="136272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 SELECTION</a:t>
            </a:r>
            <a:endParaRPr lang="en-US" dirty="0"/>
          </a:p>
        </p:txBody>
      </p:sp>
      <p:sp>
        <p:nvSpPr>
          <p:cNvPr id="3" name="Content Placeholder 2"/>
          <p:cNvSpPr>
            <a:spLocks noGrp="1"/>
          </p:cNvSpPr>
          <p:nvPr>
            <p:ph idx="1"/>
          </p:nvPr>
        </p:nvSpPr>
        <p:spPr/>
        <p:txBody>
          <a:bodyPr/>
          <a:lstStyle/>
          <a:p>
            <a:r>
              <a:rPr lang="en-US" dirty="0"/>
              <a:t>Feature selection will be the process of choosing a subset of the most relevant features (attributes) from the dataset. In the context of house price prediction, features might include square footage, the number of bedrooms, location, etc. Feature selection will help in reducing the dimensionality of the dataset and will focus on the attributes that have the most impact on predicting house prices</a:t>
            </a:r>
            <a:r>
              <a:rPr lang="en-US" dirty="0" smtClean="0"/>
              <a:t>.</a:t>
            </a:r>
          </a:p>
          <a:p>
            <a:r>
              <a:rPr lang="en-US" b="1" dirty="0"/>
              <a:t>Importance </a:t>
            </a:r>
            <a:r>
              <a:rPr lang="en-US" b="1" dirty="0" smtClean="0"/>
              <a:t>:</a:t>
            </a:r>
            <a:r>
              <a:rPr lang="en-US" dirty="0" smtClean="0"/>
              <a:t> </a:t>
            </a:r>
            <a:r>
              <a:rPr lang="en-US" dirty="0"/>
              <a:t>Selecting the right features will not only simplify the model but will also improve its predictive accuracy by focusing on the most influential factors.</a:t>
            </a:r>
            <a:endParaRPr lang="en-US" dirty="0"/>
          </a:p>
        </p:txBody>
      </p:sp>
    </p:spTree>
    <p:extLst>
      <p:ext uri="{BB962C8B-B14F-4D97-AF65-F5344CB8AC3E}">
        <p14:creationId xmlns:p14="http://schemas.microsoft.com/office/powerpoint/2010/main" val="826841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 SELECTION</a:t>
            </a:r>
            <a:endParaRPr lang="en-US" dirty="0"/>
          </a:p>
        </p:txBody>
      </p:sp>
      <p:sp>
        <p:nvSpPr>
          <p:cNvPr id="3" name="Content Placeholder 2"/>
          <p:cNvSpPr>
            <a:spLocks noGrp="1"/>
          </p:cNvSpPr>
          <p:nvPr>
            <p:ph idx="1"/>
          </p:nvPr>
        </p:nvSpPr>
        <p:spPr/>
        <p:txBody>
          <a:bodyPr/>
          <a:lstStyle/>
          <a:p>
            <a:r>
              <a:rPr lang="en-US" dirty="0"/>
              <a:t>Model selection will involve choosing an appropriate machine learning algorithm for the task. In the case of house price prediction, regression algorithms will typically be used. Common choices will include Linear Regression, Decision Trees, Random Forests, Gradient Boosting, and </a:t>
            </a:r>
            <a:r>
              <a:rPr lang="en-US" dirty="0" err="1"/>
              <a:t>XGBoost</a:t>
            </a:r>
            <a:r>
              <a:rPr lang="en-US" dirty="0"/>
              <a:t>. The selection will be based on the characteristics of the dataset and the problem at hand</a:t>
            </a:r>
            <a:r>
              <a:rPr lang="en-US" dirty="0" smtClean="0"/>
              <a:t>.</a:t>
            </a:r>
          </a:p>
          <a:p>
            <a:r>
              <a:rPr lang="en-US" b="1" dirty="0"/>
              <a:t>Importance </a:t>
            </a:r>
            <a:r>
              <a:rPr lang="en-US" b="1" dirty="0" smtClean="0"/>
              <a:t>:</a:t>
            </a:r>
            <a:r>
              <a:rPr lang="en-US" dirty="0" smtClean="0"/>
              <a:t> </a:t>
            </a:r>
            <a:r>
              <a:rPr lang="en-US" dirty="0"/>
              <a:t>The choice of the model will significantly impact prediction accuracy. Selecting the right model will be crucial to obtaining accurate house price estimates.</a:t>
            </a:r>
            <a:endParaRPr lang="en-US" dirty="0"/>
          </a:p>
        </p:txBody>
      </p:sp>
    </p:spTree>
    <p:extLst>
      <p:ext uri="{BB962C8B-B14F-4D97-AF65-F5344CB8AC3E}">
        <p14:creationId xmlns:p14="http://schemas.microsoft.com/office/powerpoint/2010/main" val="3502862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 TRAINING</a:t>
            </a:r>
            <a:endParaRPr lang="en-US" dirty="0"/>
          </a:p>
        </p:txBody>
      </p:sp>
      <p:sp>
        <p:nvSpPr>
          <p:cNvPr id="3" name="Content Placeholder 2"/>
          <p:cNvSpPr>
            <a:spLocks noGrp="1"/>
          </p:cNvSpPr>
          <p:nvPr>
            <p:ph idx="1"/>
          </p:nvPr>
        </p:nvSpPr>
        <p:spPr/>
        <p:txBody>
          <a:bodyPr/>
          <a:lstStyle/>
          <a:p>
            <a:r>
              <a:rPr lang="en-US" dirty="0"/>
              <a:t>Model training will be the process of fitting the chosen machine learning algorithm to the preprocessed dataset. During this phase, the model will learn from the data by adjusting its parameters to minimize the prediction errors. The training will involve splitting the dataset into a training set and a testing set for validation.</a:t>
            </a:r>
          </a:p>
          <a:p>
            <a:r>
              <a:rPr lang="en-US" b="1" dirty="0"/>
              <a:t>Importance </a:t>
            </a:r>
            <a:r>
              <a:rPr lang="en-US" b="1" dirty="0" smtClean="0"/>
              <a:t>:</a:t>
            </a:r>
            <a:r>
              <a:rPr lang="en-US" dirty="0" smtClean="0"/>
              <a:t> </a:t>
            </a:r>
            <a:r>
              <a:rPr lang="en-US" dirty="0"/>
              <a:t>Proper model training will be necessary for the model to learn from the data and make accurate predictions. It will be a crucial step in building an effective house price prediction model.</a:t>
            </a:r>
          </a:p>
          <a:p>
            <a:endParaRPr lang="en-US" dirty="0"/>
          </a:p>
        </p:txBody>
      </p:sp>
    </p:spTree>
    <p:extLst>
      <p:ext uri="{BB962C8B-B14F-4D97-AF65-F5344CB8AC3E}">
        <p14:creationId xmlns:p14="http://schemas.microsoft.com/office/powerpoint/2010/main" val="2951440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EVALUATION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Evaluation will be the phase where the performance of the trained model will be assessed using appropriate metrics. Common evaluation metrics for house price prediction will include Mean Absolute Error (MAE), Root Mean Squared Error (RMSE), and R-squared. The evaluation results will provide insights into how well the model predicts house prices</a:t>
            </a:r>
            <a:r>
              <a:rPr lang="en-US" dirty="0" smtClean="0"/>
              <a:t>.</a:t>
            </a:r>
          </a:p>
          <a:p>
            <a:endParaRPr lang="en-US" dirty="0"/>
          </a:p>
          <a:p>
            <a:r>
              <a:rPr lang="en-US" b="1" dirty="0"/>
              <a:t>Importance </a:t>
            </a:r>
            <a:r>
              <a:rPr lang="en-US" b="1" dirty="0" smtClean="0"/>
              <a:t>:</a:t>
            </a:r>
            <a:r>
              <a:rPr lang="en-US" dirty="0" smtClean="0"/>
              <a:t> </a:t>
            </a:r>
            <a:r>
              <a:rPr lang="en-US" dirty="0"/>
              <a:t>Evaluation will help measure the model's accuracy and effectiveness. It will determine whether the model can be trusted for real-world applications, such as pricing properties in the housing market</a:t>
            </a:r>
            <a:r>
              <a:rPr lang="en-US" dirty="0" smtClean="0"/>
              <a:t>.</a:t>
            </a:r>
          </a:p>
          <a:p>
            <a:endParaRPr lang="en-US" dirty="0"/>
          </a:p>
          <a:p>
            <a:r>
              <a:rPr lang="en-US" dirty="0"/>
              <a:t>These steps, when executed effectively, will form a structured and logical process for the house price prediction project. They will ensure that the data is properly handled, the model is selected and trained appropriately, and its performance is rigorously assessed, resulting in reliable and accurate price predictions.</a:t>
            </a:r>
          </a:p>
          <a:p>
            <a:pPr marL="114300" indent="0">
              <a:buNone/>
            </a:pPr>
            <a:r>
              <a:rPr lang="en-US" dirty="0"/>
              <a:t/>
            </a:r>
            <a:br>
              <a:rPr lang="en-US" dirty="0"/>
            </a:br>
            <a:endParaRPr lang="en-US" dirty="0"/>
          </a:p>
        </p:txBody>
      </p:sp>
    </p:spTree>
    <p:extLst>
      <p:ext uri="{BB962C8B-B14F-4D97-AF65-F5344CB8AC3E}">
        <p14:creationId xmlns:p14="http://schemas.microsoft.com/office/powerpoint/2010/main" val="1103277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130</TotalTime>
  <Words>2858</Words>
  <Application>Microsoft Office PowerPoint</Application>
  <PresentationFormat>On-screen Show (4:3)</PresentationFormat>
  <Paragraphs>172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Adjacency</vt:lpstr>
      <vt:lpstr>INNOVATION IN HOUSE  PRICE PREDICTION (PHASE 2)</vt:lpstr>
      <vt:lpstr>INTRODUCTION</vt:lpstr>
      <vt:lpstr>RECAP OF PHASE 1</vt:lpstr>
      <vt:lpstr>DESIGN THINKING - PHASE 1</vt:lpstr>
      <vt:lpstr>DATA PREPROCESSING</vt:lpstr>
      <vt:lpstr>FEATURE SELECTION</vt:lpstr>
      <vt:lpstr>MODEL SELECTION</vt:lpstr>
      <vt:lpstr>MODEL TRAINING</vt:lpstr>
      <vt:lpstr>EVALUATION</vt:lpstr>
      <vt:lpstr>THE NEED FOR INNOVATION</vt:lpstr>
      <vt:lpstr>ADVANCED REGRESSION TECHNIQUES</vt:lpstr>
      <vt:lpstr>THE POWER OF ENSEMBLE LEARNING</vt:lpstr>
      <vt:lpstr>EXPECTATIONS FROM ADVANCED TECHNIQUES</vt:lpstr>
      <vt:lpstr>PREPARING FOR THE PROJECT</vt:lpstr>
      <vt:lpstr>1. GRADIENT BOOSTING</vt:lpstr>
      <vt:lpstr>PowerPoint Presentation</vt:lpstr>
      <vt:lpstr>SHRINKAGE IN GRADIENT BOOSTING</vt:lpstr>
      <vt:lpstr>BENEFITS OF GRADIENT BOOSTING:</vt:lpstr>
      <vt:lpstr>PowerPoint Presentation</vt:lpstr>
      <vt:lpstr>2. XGBOOST (EXTREME GRADIENT BOOSTING)</vt:lpstr>
      <vt:lpstr>PowerPoint Presentation</vt:lpstr>
      <vt:lpstr>ADVANTAGES OF XGBOOST</vt:lpstr>
      <vt:lpstr>PowerPoint Presentation</vt:lpstr>
      <vt:lpstr>3. ADABOOST</vt:lpstr>
      <vt:lpstr>ADVANTAGES OF ADABOOST</vt:lpstr>
      <vt:lpstr>4. NEURAL NETWORKS(DEEP LEARNING)</vt:lpstr>
      <vt:lpstr>ADVANTAGES OF NEURAL NETWORKS</vt:lpstr>
      <vt:lpstr>5. LASSO REGRESSION</vt:lpstr>
      <vt:lpstr>ADVANTAGES OF LASSO REGRESSION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IN HOUSE  PRICE PREDICTION (PHASE 2)</dc:title>
  <dc:creator>Admi</dc:creator>
  <cp:lastModifiedBy>Admi</cp:lastModifiedBy>
  <cp:revision>12</cp:revision>
  <dcterms:created xsi:type="dcterms:W3CDTF">2023-10-10T15:58:25Z</dcterms:created>
  <dcterms:modified xsi:type="dcterms:W3CDTF">2023-10-11T13:59:31Z</dcterms:modified>
</cp:coreProperties>
</file>