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25"/>
  </p:notesMasterIdLst>
  <p:handoutMasterIdLst>
    <p:handoutMasterId r:id="rId26"/>
  </p:handoutMasterIdLst>
  <p:sldIdLst>
    <p:sldId id="338" r:id="rId5"/>
    <p:sldId id="327" r:id="rId6"/>
    <p:sldId id="315" r:id="rId7"/>
    <p:sldId id="340" r:id="rId8"/>
    <p:sldId id="341" r:id="rId9"/>
    <p:sldId id="329" r:id="rId10"/>
    <p:sldId id="342" r:id="rId11"/>
    <p:sldId id="302" r:id="rId12"/>
    <p:sldId id="339" r:id="rId13"/>
    <p:sldId id="343" r:id="rId14"/>
    <p:sldId id="344" r:id="rId15"/>
    <p:sldId id="345" r:id="rId16"/>
    <p:sldId id="346" r:id="rId17"/>
    <p:sldId id="347" r:id="rId18"/>
    <p:sldId id="348" r:id="rId19"/>
    <p:sldId id="349" r:id="rId20"/>
    <p:sldId id="350" r:id="rId21"/>
    <p:sldId id="351" r:id="rId22"/>
    <p:sldId id="352" r:id="rId23"/>
    <p:sldId id="30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3/24/2024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3/24/2024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8</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3/24/2024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3/24/2024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3/24/2024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8"/>
            <a:ext cx="4921186" cy="2329921"/>
          </a:xfrm>
        </p:spPr>
        <p:txBody>
          <a:bodyPr>
            <a:normAutofit/>
          </a:bodyPr>
          <a:lstStyle/>
          <a:p>
            <a:r>
              <a:rPr lang="en-IN" b="0" dirty="0">
                <a:solidFill>
                  <a:schemeClr val="tx1"/>
                </a:solidFill>
              </a:rPr>
              <a:t>NAME : EBONICA SALETH </a:t>
            </a:r>
          </a:p>
          <a:p>
            <a:r>
              <a:rPr lang="en-IN" b="0" dirty="0">
                <a:solidFill>
                  <a:schemeClr val="tx1"/>
                </a:solidFill>
              </a:rPr>
              <a:t>AICTE STUDENT ID :STU649030f34dcf31687171315</a:t>
            </a: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411755" y="1968566"/>
            <a:ext cx="6870220" cy="1886966"/>
          </a:xfrm>
        </p:spPr>
        <p:txBody>
          <a:bodyPr>
            <a:normAutofit/>
          </a:bodyPr>
          <a:lstStyle/>
          <a:p>
            <a:r>
              <a:rPr lang="en-GB" sz="3600" dirty="0"/>
              <a:t>POWER BI ENABLED CROP PRODUCTION ANALYSIS</a:t>
            </a:r>
            <a:endParaRPr lang="en-IN" sz="36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2"/>
            <a:ext cx="9493832" cy="4943707"/>
          </a:xfrm>
        </p:spPr>
        <p:txBody>
          <a:bodyPr/>
          <a:lstStyle/>
          <a:p>
            <a:pPr marL="0" indent="0">
              <a:buNone/>
            </a:pPr>
            <a:endParaRPr lang="en-IN" dirty="0"/>
          </a:p>
        </p:txBody>
      </p:sp>
      <p:pic>
        <p:nvPicPr>
          <p:cNvPr id="6" name="Picture 5">
            <a:extLst>
              <a:ext uri="{FF2B5EF4-FFF2-40B4-BE49-F238E27FC236}">
                <a16:creationId xmlns:a16="http://schemas.microsoft.com/office/drawing/2014/main" id="{DEAE0842-C2C0-23DB-CF2D-41095647105C}"/>
              </a:ext>
            </a:extLst>
          </p:cNvPr>
          <p:cNvPicPr>
            <a:picLocks noChangeAspect="1"/>
          </p:cNvPicPr>
          <p:nvPr/>
        </p:nvPicPr>
        <p:blipFill>
          <a:blip r:embed="rId4"/>
          <a:stretch>
            <a:fillRect/>
          </a:stretch>
        </p:blipFill>
        <p:spPr>
          <a:xfrm>
            <a:off x="223935" y="289560"/>
            <a:ext cx="11545106" cy="6278879"/>
          </a:xfrm>
          <a:prstGeom prst="rect">
            <a:avLst/>
          </a:prstGeom>
        </p:spPr>
      </p:pic>
    </p:spTree>
    <p:extLst>
      <p:ext uri="{BB962C8B-B14F-4D97-AF65-F5344CB8AC3E}">
        <p14:creationId xmlns:p14="http://schemas.microsoft.com/office/powerpoint/2010/main" val="384061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2"/>
            <a:ext cx="9493832" cy="4943707"/>
          </a:xfrm>
        </p:spPr>
        <p:txBody>
          <a:bodyPr/>
          <a:lstStyle/>
          <a:p>
            <a:pPr marL="0" indent="0">
              <a:buNone/>
            </a:pPr>
            <a:endParaRPr lang="en-IN" dirty="0"/>
          </a:p>
        </p:txBody>
      </p:sp>
      <p:pic>
        <p:nvPicPr>
          <p:cNvPr id="3" name="Picture 2">
            <a:extLst>
              <a:ext uri="{FF2B5EF4-FFF2-40B4-BE49-F238E27FC236}">
                <a16:creationId xmlns:a16="http://schemas.microsoft.com/office/drawing/2014/main" id="{905F5682-3609-59C4-75AA-6B1016468C45}"/>
              </a:ext>
            </a:extLst>
          </p:cNvPr>
          <p:cNvPicPr>
            <a:picLocks noChangeAspect="1"/>
          </p:cNvPicPr>
          <p:nvPr/>
        </p:nvPicPr>
        <p:blipFill>
          <a:blip r:embed="rId4"/>
          <a:stretch>
            <a:fillRect/>
          </a:stretch>
        </p:blipFill>
        <p:spPr>
          <a:xfrm>
            <a:off x="167951" y="193040"/>
            <a:ext cx="11703067" cy="6471920"/>
          </a:xfrm>
          <a:prstGeom prst="rect">
            <a:avLst/>
          </a:prstGeom>
        </p:spPr>
      </p:pic>
    </p:spTree>
    <p:extLst>
      <p:ext uri="{BB962C8B-B14F-4D97-AF65-F5344CB8AC3E}">
        <p14:creationId xmlns:p14="http://schemas.microsoft.com/office/powerpoint/2010/main" val="323479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2"/>
            <a:ext cx="9493832" cy="4943707"/>
          </a:xfrm>
        </p:spPr>
        <p:txBody>
          <a:bodyPr/>
          <a:lstStyle/>
          <a:p>
            <a:pPr marL="0" indent="0">
              <a:buNone/>
            </a:pPr>
            <a:endParaRPr lang="en-IN" dirty="0"/>
          </a:p>
        </p:txBody>
      </p:sp>
      <p:pic>
        <p:nvPicPr>
          <p:cNvPr id="4" name="Picture 3">
            <a:extLst>
              <a:ext uri="{FF2B5EF4-FFF2-40B4-BE49-F238E27FC236}">
                <a16:creationId xmlns:a16="http://schemas.microsoft.com/office/drawing/2014/main" id="{C90845F3-A4A0-EC13-51FE-AA2C6D6D624A}"/>
              </a:ext>
            </a:extLst>
          </p:cNvPr>
          <p:cNvPicPr>
            <a:picLocks noChangeAspect="1"/>
          </p:cNvPicPr>
          <p:nvPr/>
        </p:nvPicPr>
        <p:blipFill>
          <a:blip r:embed="rId4"/>
          <a:stretch>
            <a:fillRect/>
          </a:stretch>
        </p:blipFill>
        <p:spPr>
          <a:xfrm>
            <a:off x="0" y="93306"/>
            <a:ext cx="12192000" cy="6764694"/>
          </a:xfrm>
          <a:prstGeom prst="rect">
            <a:avLst/>
          </a:prstGeom>
        </p:spPr>
      </p:pic>
    </p:spTree>
    <p:extLst>
      <p:ext uri="{BB962C8B-B14F-4D97-AF65-F5344CB8AC3E}">
        <p14:creationId xmlns:p14="http://schemas.microsoft.com/office/powerpoint/2010/main" val="228126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2"/>
            <a:ext cx="9493832" cy="4943707"/>
          </a:xfrm>
        </p:spPr>
        <p:txBody>
          <a:bodyPr/>
          <a:lstStyle/>
          <a:p>
            <a:pPr marL="0" indent="0">
              <a:buNone/>
            </a:pPr>
            <a:endParaRPr lang="en-IN" dirty="0"/>
          </a:p>
        </p:txBody>
      </p:sp>
      <p:pic>
        <p:nvPicPr>
          <p:cNvPr id="3" name="Picture 2">
            <a:extLst>
              <a:ext uri="{FF2B5EF4-FFF2-40B4-BE49-F238E27FC236}">
                <a16:creationId xmlns:a16="http://schemas.microsoft.com/office/drawing/2014/main" id="{45B5D09F-4037-6283-07AB-7079E588424A}"/>
              </a:ext>
            </a:extLst>
          </p:cNvPr>
          <p:cNvPicPr>
            <a:picLocks noChangeAspect="1"/>
          </p:cNvPicPr>
          <p:nvPr/>
        </p:nvPicPr>
        <p:blipFill>
          <a:blip r:embed="rId4"/>
          <a:stretch>
            <a:fillRect/>
          </a:stretch>
        </p:blipFill>
        <p:spPr>
          <a:xfrm>
            <a:off x="45097" y="93306"/>
            <a:ext cx="12101805" cy="6764694"/>
          </a:xfrm>
          <a:prstGeom prst="rect">
            <a:avLst/>
          </a:prstGeom>
        </p:spPr>
      </p:pic>
    </p:spTree>
    <p:extLst>
      <p:ext uri="{BB962C8B-B14F-4D97-AF65-F5344CB8AC3E}">
        <p14:creationId xmlns:p14="http://schemas.microsoft.com/office/powerpoint/2010/main" val="210893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2"/>
            <a:ext cx="9493832" cy="4943707"/>
          </a:xfrm>
        </p:spPr>
        <p:txBody>
          <a:bodyPr/>
          <a:lstStyle/>
          <a:p>
            <a:pPr marL="0" indent="0">
              <a:buNone/>
            </a:pPr>
            <a:endParaRPr lang="en-IN" dirty="0"/>
          </a:p>
        </p:txBody>
      </p:sp>
      <p:pic>
        <p:nvPicPr>
          <p:cNvPr id="3" name="Picture 2">
            <a:extLst>
              <a:ext uri="{FF2B5EF4-FFF2-40B4-BE49-F238E27FC236}">
                <a16:creationId xmlns:a16="http://schemas.microsoft.com/office/drawing/2014/main" id="{A3F78975-EACC-D7B7-69D1-E6AC26C50DCD}"/>
              </a:ext>
            </a:extLst>
          </p:cNvPr>
          <p:cNvPicPr>
            <a:picLocks noChangeAspect="1"/>
          </p:cNvPicPr>
          <p:nvPr/>
        </p:nvPicPr>
        <p:blipFill>
          <a:blip r:embed="rId4"/>
          <a:stretch>
            <a:fillRect/>
          </a:stretch>
        </p:blipFill>
        <p:spPr>
          <a:xfrm>
            <a:off x="46145" y="337820"/>
            <a:ext cx="12099710" cy="6327140"/>
          </a:xfrm>
          <a:prstGeom prst="rect">
            <a:avLst/>
          </a:prstGeom>
        </p:spPr>
      </p:pic>
    </p:spTree>
    <p:extLst>
      <p:ext uri="{BB962C8B-B14F-4D97-AF65-F5344CB8AC3E}">
        <p14:creationId xmlns:p14="http://schemas.microsoft.com/office/powerpoint/2010/main" val="5314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2"/>
            <a:ext cx="9493832" cy="4943707"/>
          </a:xfrm>
        </p:spPr>
        <p:txBody>
          <a:bodyPr/>
          <a:lstStyle/>
          <a:p>
            <a:pPr marL="0" indent="0">
              <a:buNone/>
            </a:pPr>
            <a:endParaRPr lang="en-IN" dirty="0"/>
          </a:p>
        </p:txBody>
      </p:sp>
      <p:pic>
        <p:nvPicPr>
          <p:cNvPr id="3" name="Picture 2">
            <a:extLst>
              <a:ext uri="{FF2B5EF4-FFF2-40B4-BE49-F238E27FC236}">
                <a16:creationId xmlns:a16="http://schemas.microsoft.com/office/drawing/2014/main" id="{28BD90FC-D678-9C6F-C128-C6187F9B9A45}"/>
              </a:ext>
            </a:extLst>
          </p:cNvPr>
          <p:cNvPicPr>
            <a:picLocks noChangeAspect="1"/>
          </p:cNvPicPr>
          <p:nvPr/>
        </p:nvPicPr>
        <p:blipFill>
          <a:blip r:embed="rId4"/>
          <a:stretch>
            <a:fillRect/>
          </a:stretch>
        </p:blipFill>
        <p:spPr>
          <a:xfrm>
            <a:off x="72815" y="309245"/>
            <a:ext cx="12046370" cy="6355715"/>
          </a:xfrm>
          <a:prstGeom prst="rect">
            <a:avLst/>
          </a:prstGeom>
        </p:spPr>
      </p:pic>
    </p:spTree>
    <p:extLst>
      <p:ext uri="{BB962C8B-B14F-4D97-AF65-F5344CB8AC3E}">
        <p14:creationId xmlns:p14="http://schemas.microsoft.com/office/powerpoint/2010/main" val="291552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2"/>
            <a:ext cx="9493832" cy="4943707"/>
          </a:xfrm>
        </p:spPr>
        <p:txBody>
          <a:bodyPr/>
          <a:lstStyle/>
          <a:p>
            <a:pPr marL="0" indent="0">
              <a:buNone/>
            </a:pPr>
            <a:endParaRPr lang="en-IN" dirty="0"/>
          </a:p>
        </p:txBody>
      </p:sp>
      <p:pic>
        <p:nvPicPr>
          <p:cNvPr id="3" name="Picture 2">
            <a:extLst>
              <a:ext uri="{FF2B5EF4-FFF2-40B4-BE49-F238E27FC236}">
                <a16:creationId xmlns:a16="http://schemas.microsoft.com/office/drawing/2014/main" id="{88A65684-7CC1-C8B0-4756-2E683FCBC480}"/>
              </a:ext>
            </a:extLst>
          </p:cNvPr>
          <p:cNvPicPr>
            <a:picLocks noChangeAspect="1"/>
          </p:cNvPicPr>
          <p:nvPr/>
        </p:nvPicPr>
        <p:blipFill>
          <a:blip r:embed="rId4"/>
          <a:stretch>
            <a:fillRect/>
          </a:stretch>
        </p:blipFill>
        <p:spPr>
          <a:xfrm>
            <a:off x="193769" y="193040"/>
            <a:ext cx="11804462" cy="6471919"/>
          </a:xfrm>
          <a:prstGeom prst="rect">
            <a:avLst/>
          </a:prstGeom>
        </p:spPr>
      </p:pic>
    </p:spTree>
    <p:extLst>
      <p:ext uri="{BB962C8B-B14F-4D97-AF65-F5344CB8AC3E}">
        <p14:creationId xmlns:p14="http://schemas.microsoft.com/office/powerpoint/2010/main" val="96016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2"/>
            <a:ext cx="9493832" cy="4943707"/>
          </a:xfrm>
        </p:spPr>
        <p:txBody>
          <a:bodyPr/>
          <a:lstStyle/>
          <a:p>
            <a:pPr marL="0" indent="0">
              <a:buNone/>
            </a:pPr>
            <a:endParaRPr lang="en-IN" dirty="0"/>
          </a:p>
        </p:txBody>
      </p:sp>
      <p:pic>
        <p:nvPicPr>
          <p:cNvPr id="3" name="Picture 2">
            <a:extLst>
              <a:ext uri="{FF2B5EF4-FFF2-40B4-BE49-F238E27FC236}">
                <a16:creationId xmlns:a16="http://schemas.microsoft.com/office/drawing/2014/main" id="{EAE7037B-7CE5-FB33-5C08-E38F0CD23C13}"/>
              </a:ext>
            </a:extLst>
          </p:cNvPr>
          <p:cNvPicPr>
            <a:picLocks noChangeAspect="1"/>
          </p:cNvPicPr>
          <p:nvPr/>
        </p:nvPicPr>
        <p:blipFill>
          <a:blip r:embed="rId4"/>
          <a:stretch>
            <a:fillRect/>
          </a:stretch>
        </p:blipFill>
        <p:spPr>
          <a:xfrm>
            <a:off x="320982" y="193040"/>
            <a:ext cx="11753086" cy="6552993"/>
          </a:xfrm>
          <a:prstGeom prst="rect">
            <a:avLst/>
          </a:prstGeom>
        </p:spPr>
      </p:pic>
    </p:spTree>
    <p:extLst>
      <p:ext uri="{BB962C8B-B14F-4D97-AF65-F5344CB8AC3E}">
        <p14:creationId xmlns:p14="http://schemas.microsoft.com/office/powerpoint/2010/main" val="16152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2"/>
            <a:ext cx="9493832" cy="4943707"/>
          </a:xfrm>
        </p:spPr>
        <p:txBody>
          <a:bodyPr/>
          <a:lstStyle/>
          <a:p>
            <a:pPr marL="0" indent="0">
              <a:buNone/>
            </a:pPr>
            <a:endParaRPr lang="en-IN" dirty="0"/>
          </a:p>
        </p:txBody>
      </p:sp>
      <p:pic>
        <p:nvPicPr>
          <p:cNvPr id="3" name="Picture 2">
            <a:extLst>
              <a:ext uri="{FF2B5EF4-FFF2-40B4-BE49-F238E27FC236}">
                <a16:creationId xmlns:a16="http://schemas.microsoft.com/office/drawing/2014/main" id="{DEA9F40E-E1C2-1816-B900-FCC09E5FF4C3}"/>
              </a:ext>
            </a:extLst>
          </p:cNvPr>
          <p:cNvPicPr>
            <a:picLocks noChangeAspect="1"/>
          </p:cNvPicPr>
          <p:nvPr/>
        </p:nvPicPr>
        <p:blipFill>
          <a:blip r:embed="rId4"/>
          <a:stretch>
            <a:fillRect/>
          </a:stretch>
        </p:blipFill>
        <p:spPr>
          <a:xfrm>
            <a:off x="219457" y="368300"/>
            <a:ext cx="11753086" cy="6200140"/>
          </a:xfrm>
          <a:prstGeom prst="rect">
            <a:avLst/>
          </a:prstGeom>
        </p:spPr>
      </p:pic>
    </p:spTree>
    <p:extLst>
      <p:ext uri="{BB962C8B-B14F-4D97-AF65-F5344CB8AC3E}">
        <p14:creationId xmlns:p14="http://schemas.microsoft.com/office/powerpoint/2010/main" val="271941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2"/>
            <a:ext cx="9493832" cy="4943707"/>
          </a:xfrm>
        </p:spPr>
        <p:txBody>
          <a:bodyPr/>
          <a:lstStyle/>
          <a:p>
            <a:pPr marL="0" indent="0">
              <a:buNone/>
            </a:pPr>
            <a:endParaRPr lang="en-IN" dirty="0"/>
          </a:p>
        </p:txBody>
      </p:sp>
      <p:pic>
        <p:nvPicPr>
          <p:cNvPr id="3" name="Picture 2">
            <a:extLst>
              <a:ext uri="{FF2B5EF4-FFF2-40B4-BE49-F238E27FC236}">
                <a16:creationId xmlns:a16="http://schemas.microsoft.com/office/drawing/2014/main" id="{5DBB5AB5-2902-F61B-33C5-7EFB2EA55583}"/>
              </a:ext>
            </a:extLst>
          </p:cNvPr>
          <p:cNvPicPr>
            <a:picLocks noChangeAspect="1"/>
          </p:cNvPicPr>
          <p:nvPr/>
        </p:nvPicPr>
        <p:blipFill>
          <a:blip r:embed="rId4"/>
          <a:stretch>
            <a:fillRect/>
          </a:stretch>
        </p:blipFill>
        <p:spPr>
          <a:xfrm>
            <a:off x="52113" y="289560"/>
            <a:ext cx="12087774" cy="6333490"/>
          </a:xfrm>
          <a:prstGeom prst="rect">
            <a:avLst/>
          </a:prstGeom>
        </p:spPr>
      </p:pic>
    </p:spTree>
    <p:extLst>
      <p:ext uri="{BB962C8B-B14F-4D97-AF65-F5344CB8AC3E}">
        <p14:creationId xmlns:p14="http://schemas.microsoft.com/office/powerpoint/2010/main" val="4971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850536" y="1604865"/>
            <a:ext cx="7929570" cy="4867055"/>
          </a:xfrm>
        </p:spPr>
        <p:txBody>
          <a:bodyPr>
            <a:normAutofit fontScale="62500" lnSpcReduction="20000"/>
          </a:bodyPr>
          <a:lstStyle/>
          <a:p>
            <a:pPr>
              <a:buFont typeface="Wingdings" panose="05000000000000000000" pitchFamily="2" charset="2"/>
              <a:buChar char="Ø"/>
            </a:pPr>
            <a:r>
              <a:rPr lang="en-US" sz="2600" dirty="0"/>
              <a:t>Agriculture plays a crucial role in the economy of many countries, including India. However, the agricultural sector faces various challenges, including unpredictable weather patterns, pest attacks, and market fluctuations. To address these challenges effectively, stakeholders require insightful analysis and actionable insights based on agricultural data.</a:t>
            </a:r>
          </a:p>
          <a:p>
            <a:pPr>
              <a:buFont typeface="Wingdings" panose="05000000000000000000" pitchFamily="2" charset="2"/>
              <a:buChar char="Ø"/>
            </a:pPr>
            <a:r>
              <a:rPr lang="en-US" sz="2600" dirty="0"/>
              <a:t>The problem at hand is to utilize Power BI to enable crop production analysis for agricultural stakeholders in India. The dataset provided contains information about crop production in different states and districts of India over multiple years. The objective is to build a comprehensive Power BI solution that allows users to:</a:t>
            </a:r>
          </a:p>
          <a:p>
            <a:pPr>
              <a:buFont typeface="Wingdings" panose="05000000000000000000" pitchFamily="2" charset="2"/>
              <a:buChar char="Ø"/>
            </a:pPr>
            <a:r>
              <a:rPr lang="en-US" sz="2600" b="1" dirty="0"/>
              <a:t>Visualize Crop Production Trends:</a:t>
            </a:r>
            <a:r>
              <a:rPr lang="en-US" sz="2600" dirty="0"/>
              <a:t> Provide visualizations that depict the trends in crop production over time, allowing users to identify patterns and fluctuations.</a:t>
            </a:r>
          </a:p>
          <a:p>
            <a:pPr>
              <a:buFont typeface="Wingdings" panose="05000000000000000000" pitchFamily="2" charset="2"/>
              <a:buChar char="Ø"/>
            </a:pPr>
            <a:r>
              <a:rPr lang="en-US" sz="2600" b="1" dirty="0"/>
              <a:t>Identify High-Yield Regions:</a:t>
            </a:r>
            <a:r>
              <a:rPr lang="en-US" sz="2600" dirty="0"/>
              <a:t> Enable users to identify regions (states/districts) with consistently high crop production and understand the factors contributing to their success.</a:t>
            </a:r>
          </a:p>
          <a:p>
            <a:pPr>
              <a:buFont typeface="Wingdings" panose="05000000000000000000" pitchFamily="2" charset="2"/>
              <a:buChar char="Ø"/>
            </a:pPr>
            <a:r>
              <a:rPr lang="en-US" sz="2600" b="1" dirty="0"/>
              <a:t>Seasonal Analysis:</a:t>
            </a:r>
            <a:r>
              <a:rPr lang="en-US" sz="2600" dirty="0"/>
              <a:t> Analyze crop production based on seasonal variations (e.g., Rabi, Kharif, Whole Year) to understand seasonal dependencies and optimize agricultural practices accordingly.</a:t>
            </a:r>
          </a:p>
          <a:p>
            <a:pPr marL="0" indent="0">
              <a:lnSpc>
                <a:spcPct val="150000"/>
              </a:lnSpc>
              <a:buNone/>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9292639" y="2996149"/>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0" y="751562"/>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1084377" y="3478046"/>
            <a:ext cx="9301360" cy="2102325"/>
          </a:xfrm>
        </p:spPr>
        <p:txBody>
          <a:bodyPr>
            <a:normAutofit/>
          </a:bodyPr>
          <a:lstStyle/>
          <a:p>
            <a:r>
              <a:rPr lang="en-US" b="0" i="0" dirty="0">
                <a:solidFill>
                  <a:srgbClr val="0D0D0D"/>
                </a:solidFill>
                <a:effectLst/>
                <a:latin typeface="Söhne"/>
              </a:rPr>
              <a:t>In summary, the Power BI-enabled crop production analysis project provides stakeholders with insightful visualizations and analytical tools to understand crop production trends, identify high-yield regions, and anticipate seasonal variations. By leveraging data-driven insights, stakeholders can optimize agricultural practices, improve productivity, and contribute to the sustainable growth of the agricultural sector in India.</a:t>
            </a:r>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467359" y="193040"/>
            <a:ext cx="6276109" cy="830997"/>
          </a:xfrm>
        </p:spPr>
        <p:txBody>
          <a:bodyPr>
            <a:normAutofit fontScale="90000"/>
          </a:bodyPr>
          <a:lstStyle/>
          <a:p>
            <a:r>
              <a:rPr lang="en-GB" dirty="0"/>
              <a:t>Project Description</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8BAD65EE-598C-A964-12DE-77917279409D}"/>
              </a:ext>
            </a:extLst>
          </p:cNvPr>
          <p:cNvSpPr txBox="1"/>
          <p:nvPr/>
        </p:nvSpPr>
        <p:spPr>
          <a:xfrm>
            <a:off x="559837" y="1156996"/>
            <a:ext cx="8910734" cy="5909310"/>
          </a:xfrm>
          <a:prstGeom prst="rect">
            <a:avLst/>
          </a:prstGeom>
          <a:noFill/>
        </p:spPr>
        <p:txBody>
          <a:bodyPr wrap="square" rtlCol="0">
            <a:spAutoFit/>
          </a:bodyPr>
          <a:lstStyle/>
          <a:p>
            <a:r>
              <a:rPr lang="en-US" b="1" i="0" dirty="0">
                <a:solidFill>
                  <a:srgbClr val="0D0D0D"/>
                </a:solidFill>
                <a:effectLst/>
                <a:latin typeface="Söhne"/>
              </a:rPr>
              <a:t>Overview:</a:t>
            </a:r>
            <a:r>
              <a:rPr lang="en-US" b="0" i="0" dirty="0">
                <a:solidFill>
                  <a:srgbClr val="0D0D0D"/>
                </a:solidFill>
                <a:effectLst/>
                <a:latin typeface="Söhne"/>
              </a:rPr>
              <a:t> </a:t>
            </a:r>
          </a:p>
          <a:p>
            <a:endParaRPr lang="en-US" dirty="0">
              <a:solidFill>
                <a:srgbClr val="0D0D0D"/>
              </a:solidFill>
              <a:latin typeface="Söhne"/>
            </a:endParaRPr>
          </a:p>
          <a:p>
            <a:r>
              <a:rPr lang="en-US" b="0" i="0" dirty="0">
                <a:solidFill>
                  <a:srgbClr val="0D0D0D"/>
                </a:solidFill>
                <a:effectLst/>
                <a:latin typeface="Söhne"/>
              </a:rPr>
              <a:t>The project aims to leverage Power BI to conduct comprehensive analysis and visualization of crop production data in India. The dataset provided contains information on crop production in various states and districts across different crop years. By utilizing Power BI's versatile features, the project will enable stakeholders to gain valuable insights into crop production trends, identify high-yield regions, analyze seasonal variations, and make data-driven decisions to optimize agricultural practices.</a:t>
            </a:r>
          </a:p>
          <a:p>
            <a:endParaRPr lang="en-US" dirty="0">
              <a:solidFill>
                <a:srgbClr val="0D0D0D"/>
              </a:solidFill>
              <a:latin typeface="Söhne"/>
            </a:endParaRPr>
          </a:p>
          <a:p>
            <a:pPr algn="l"/>
            <a:r>
              <a:rPr lang="en-US" b="1" i="0" dirty="0">
                <a:solidFill>
                  <a:srgbClr val="0D0D0D"/>
                </a:solidFill>
                <a:effectLst/>
                <a:latin typeface="Söhne"/>
              </a:rPr>
              <a:t>Key Components:</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Data Preparation: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Import the provided dataset into Power BI and perform necessary data cleaning and preprocessing steps to ensure data accuracy and consistency.</a:t>
            </a:r>
          </a:p>
          <a:p>
            <a:pPr marL="742950" lvl="1" indent="-285750" algn="l">
              <a:buFont typeface="+mj-lt"/>
              <a:buAutoNum type="arabicPeriod"/>
            </a:pPr>
            <a:r>
              <a:rPr lang="en-US" b="0" i="0" dirty="0">
                <a:solidFill>
                  <a:srgbClr val="0D0D0D"/>
                </a:solidFill>
                <a:effectLst/>
                <a:latin typeface="Söhne"/>
              </a:rPr>
              <a:t>Create relationships between different data tables if required for analysis.</a:t>
            </a:r>
          </a:p>
          <a:p>
            <a:pPr algn="l">
              <a:buFont typeface="+mj-lt"/>
              <a:buAutoNum type="arabicPeriod"/>
            </a:pPr>
            <a:r>
              <a:rPr lang="en-US" b="1" i="0" dirty="0">
                <a:solidFill>
                  <a:srgbClr val="0D0D0D"/>
                </a:solidFill>
                <a:effectLst/>
                <a:latin typeface="Söhne"/>
              </a:rPr>
              <a:t>Dashboard Design: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Design an interactive dashboard within Power BI comprising various visualizations to facilitate data exploration and analysis.</a:t>
            </a:r>
          </a:p>
          <a:p>
            <a:pPr marL="742950" lvl="1" indent="-285750" algn="l">
              <a:buFont typeface="+mj-lt"/>
              <a:buAutoNum type="arabicPeriod"/>
            </a:pPr>
            <a:r>
              <a:rPr lang="en-US" b="0" i="0" dirty="0">
                <a:solidFill>
                  <a:srgbClr val="0D0D0D"/>
                </a:solidFill>
                <a:effectLst/>
                <a:latin typeface="Söhne"/>
              </a:rPr>
              <a:t>Organize the dashboard layout in a user-friendly manner, allowing stakeholders to navigate seamlessly between different sections.</a:t>
            </a:r>
          </a:p>
          <a:p>
            <a:endParaRPr lang="en-US" dirty="0">
              <a:solidFill>
                <a:srgbClr val="0D0D0D"/>
              </a:solidFill>
              <a:latin typeface="Söhne"/>
            </a:endParaRPr>
          </a:p>
          <a:p>
            <a:endParaRPr lang="en-IN"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8BAD65EE-598C-A964-12DE-77917279409D}"/>
              </a:ext>
            </a:extLst>
          </p:cNvPr>
          <p:cNvSpPr txBox="1"/>
          <p:nvPr/>
        </p:nvSpPr>
        <p:spPr>
          <a:xfrm>
            <a:off x="467359" y="270588"/>
            <a:ext cx="8910734" cy="6186309"/>
          </a:xfrm>
          <a:prstGeom prst="rect">
            <a:avLst/>
          </a:prstGeom>
          <a:noFill/>
        </p:spPr>
        <p:txBody>
          <a:bodyPr wrap="square" rtlCol="0">
            <a:spAutoFit/>
          </a:bodyPr>
          <a:lstStyle/>
          <a:p>
            <a:pPr algn="l"/>
            <a:r>
              <a:rPr lang="en-US" b="1" i="0" dirty="0">
                <a:solidFill>
                  <a:srgbClr val="0D0D0D"/>
                </a:solidFill>
                <a:effectLst/>
                <a:latin typeface="Söhne"/>
              </a:rPr>
              <a:t>Visualizations:</a:t>
            </a:r>
          </a:p>
          <a:p>
            <a:pPr algn="l"/>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Card:</a:t>
            </a:r>
            <a:r>
              <a:rPr lang="en-US" b="0" i="0" dirty="0">
                <a:solidFill>
                  <a:srgbClr val="0D0D0D"/>
                </a:solidFill>
                <a:effectLst/>
                <a:latin typeface="Söhne"/>
              </a:rPr>
              <a:t> Display key metrics such as sum of production using card visuals for quick insights.</a:t>
            </a:r>
          </a:p>
          <a:p>
            <a:pPr algn="l">
              <a:buFont typeface="Arial" panose="020B0604020202020204" pitchFamily="34" charset="0"/>
              <a:buChar char="•"/>
            </a:pPr>
            <a:r>
              <a:rPr lang="en-US" b="1" i="0" dirty="0">
                <a:solidFill>
                  <a:srgbClr val="0D0D0D"/>
                </a:solidFill>
                <a:effectLst/>
                <a:latin typeface="Söhne"/>
              </a:rPr>
              <a:t>Pie Chart:</a:t>
            </a:r>
            <a:r>
              <a:rPr lang="en-US" b="0" i="0" dirty="0">
                <a:solidFill>
                  <a:srgbClr val="0D0D0D"/>
                </a:solidFill>
                <a:effectLst/>
                <a:latin typeface="Söhne"/>
              </a:rPr>
              <a:t> Illustrate the distribution of crop production across different crops or states using pie charts, allowing stakeholders to identify dominant crops or regions.</a:t>
            </a:r>
          </a:p>
          <a:p>
            <a:pPr algn="l">
              <a:buFont typeface="Arial" panose="020B0604020202020204" pitchFamily="34" charset="0"/>
              <a:buChar char="•"/>
            </a:pPr>
            <a:r>
              <a:rPr lang="en-US" b="1" i="0" dirty="0">
                <a:solidFill>
                  <a:srgbClr val="0D0D0D"/>
                </a:solidFill>
                <a:effectLst/>
                <a:latin typeface="Söhne"/>
              </a:rPr>
              <a:t>Stacked Bar Chart:</a:t>
            </a:r>
            <a:r>
              <a:rPr lang="en-US" b="0" i="0" dirty="0">
                <a:solidFill>
                  <a:srgbClr val="0D0D0D"/>
                </a:solidFill>
                <a:effectLst/>
                <a:latin typeface="Söhne"/>
              </a:rPr>
              <a:t> Compare area across different districts using stacked bar charts, enabling stakeholders to understand production trends.</a:t>
            </a:r>
          </a:p>
          <a:p>
            <a:pPr algn="l">
              <a:buFont typeface="Arial" panose="020B0604020202020204" pitchFamily="34" charset="0"/>
              <a:buChar char="•"/>
            </a:pPr>
            <a:r>
              <a:rPr lang="en-US" b="1" i="0" dirty="0">
                <a:solidFill>
                  <a:srgbClr val="0D0D0D"/>
                </a:solidFill>
                <a:effectLst/>
                <a:latin typeface="Söhne"/>
              </a:rPr>
              <a:t>Waterfall Chart:</a:t>
            </a:r>
            <a:r>
              <a:rPr lang="en-US" b="0" i="0" dirty="0">
                <a:solidFill>
                  <a:srgbClr val="0D0D0D"/>
                </a:solidFill>
                <a:effectLst/>
                <a:latin typeface="Söhne"/>
              </a:rPr>
              <a:t> Analyze the factors contributing to changes in crop production over time using waterfall charts, highlighting areas of improvement or decline.</a:t>
            </a:r>
          </a:p>
          <a:p>
            <a:pPr algn="l">
              <a:buFont typeface="Arial" panose="020B0604020202020204" pitchFamily="34" charset="0"/>
              <a:buChar char="•"/>
            </a:pPr>
            <a:r>
              <a:rPr lang="en-US" b="1" i="0" dirty="0">
                <a:solidFill>
                  <a:srgbClr val="0D0D0D"/>
                </a:solidFill>
                <a:effectLst/>
                <a:latin typeface="Söhne"/>
              </a:rPr>
              <a:t>Funnel Chart: </a:t>
            </a:r>
            <a:r>
              <a:rPr lang="en-US" dirty="0">
                <a:solidFill>
                  <a:srgbClr val="0D0D0D"/>
                </a:solidFill>
                <a:latin typeface="Söhne"/>
              </a:rPr>
              <a:t>F</a:t>
            </a:r>
            <a:r>
              <a:rPr lang="en-US" b="0" i="0" dirty="0">
                <a:solidFill>
                  <a:srgbClr val="0D0D0D"/>
                </a:solidFill>
                <a:effectLst/>
                <a:latin typeface="Söhne"/>
              </a:rPr>
              <a:t>unnel chart is to identify potential inefficiencies or bottlenecks in the crop production process by visualizing the transformation of cultivated area into actual crop yield. </a:t>
            </a:r>
          </a:p>
          <a:p>
            <a:pPr algn="l">
              <a:buFont typeface="Arial" panose="020B0604020202020204" pitchFamily="34" charset="0"/>
              <a:buChar char="•"/>
            </a:pPr>
            <a:r>
              <a:rPr lang="en-US" b="1" i="0" dirty="0">
                <a:solidFill>
                  <a:srgbClr val="0D0D0D"/>
                </a:solidFill>
                <a:effectLst/>
                <a:latin typeface="Söhne"/>
              </a:rPr>
              <a:t>Stacked Area Chart:</a:t>
            </a:r>
            <a:r>
              <a:rPr lang="en-US" b="0" i="0" dirty="0">
                <a:solidFill>
                  <a:srgbClr val="0D0D0D"/>
                </a:solidFill>
                <a:effectLst/>
                <a:latin typeface="Söhne"/>
              </a:rPr>
              <a:t> Show the cumulative production of major crops over time using stacked area charts, depicting overall production trends.</a:t>
            </a:r>
          </a:p>
          <a:p>
            <a:pPr algn="l">
              <a:buFont typeface="Arial" panose="020B0604020202020204" pitchFamily="34" charset="0"/>
              <a:buChar char="•"/>
            </a:pPr>
            <a:r>
              <a:rPr lang="en-US" b="1" i="0" dirty="0">
                <a:solidFill>
                  <a:srgbClr val="0D0D0D"/>
                </a:solidFill>
                <a:effectLst/>
                <a:latin typeface="Söhne"/>
              </a:rPr>
              <a:t>Line and Stacked Column Chart:</a:t>
            </a:r>
            <a:r>
              <a:rPr lang="en-US" b="0" i="0" dirty="0">
                <a:solidFill>
                  <a:srgbClr val="0D0D0D"/>
                </a:solidFill>
                <a:effectLst/>
                <a:latin typeface="Söhne"/>
              </a:rPr>
              <a:t> Compare the production of specific crops across different seasons or years using line and stacked column charts, enabling stakeholders to assess seasonal variations.</a:t>
            </a:r>
          </a:p>
          <a:p>
            <a:pPr algn="l">
              <a:buFont typeface="Arial" panose="020B0604020202020204" pitchFamily="34" charset="0"/>
              <a:buChar char="•"/>
            </a:pPr>
            <a:r>
              <a:rPr lang="en-US" b="1" i="0" dirty="0">
                <a:solidFill>
                  <a:srgbClr val="0D0D0D"/>
                </a:solidFill>
                <a:effectLst/>
                <a:latin typeface="Söhne"/>
              </a:rPr>
              <a:t>Area Chart:</a:t>
            </a:r>
            <a:r>
              <a:rPr lang="en-US" b="0" i="0" dirty="0">
                <a:solidFill>
                  <a:srgbClr val="0D0D0D"/>
                </a:solidFill>
                <a:effectLst/>
                <a:latin typeface="Söhne"/>
              </a:rPr>
              <a:t> Plot the trend of total crop production over the years using area charts, allowing stakeholders to observe long-term production trends.</a:t>
            </a:r>
          </a:p>
          <a:p>
            <a:pPr algn="l">
              <a:buFont typeface="Arial" panose="020B0604020202020204" pitchFamily="34" charset="0"/>
              <a:buChar char="•"/>
            </a:pPr>
            <a:r>
              <a:rPr lang="en-US" b="1" i="0" dirty="0">
                <a:solidFill>
                  <a:srgbClr val="0D0D0D"/>
                </a:solidFill>
                <a:effectLst/>
                <a:latin typeface="Söhne"/>
              </a:rPr>
              <a:t>Gauge:</a:t>
            </a:r>
            <a:r>
              <a:rPr lang="en-US" b="0" i="0" dirty="0">
                <a:solidFill>
                  <a:srgbClr val="0D0D0D"/>
                </a:solidFill>
                <a:effectLst/>
                <a:latin typeface="Söhne"/>
              </a:rPr>
              <a:t> Display key performance indicators such as yield per hectare or production efficiency using gauge visuals, providing a quick overview of performance metrics.</a:t>
            </a:r>
          </a:p>
          <a:p>
            <a:endParaRPr lang="en-US" dirty="0">
              <a:solidFill>
                <a:srgbClr val="0D0D0D"/>
              </a:solidFill>
              <a:latin typeface="Söhne"/>
            </a:endParaRPr>
          </a:p>
          <a:p>
            <a:endParaRPr lang="en-IN" dirty="0"/>
          </a:p>
        </p:txBody>
      </p:sp>
    </p:spTree>
    <p:extLst>
      <p:ext uri="{BB962C8B-B14F-4D97-AF65-F5344CB8AC3E}">
        <p14:creationId xmlns:p14="http://schemas.microsoft.com/office/powerpoint/2010/main" val="4069549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EEFFAC-4AAF-F9A7-0D45-D910734C6FB4}"/>
              </a:ext>
            </a:extLst>
          </p:cNvPr>
          <p:cNvSpPr>
            <a:spLocks noGrp="1"/>
          </p:cNvSpPr>
          <p:nvPr>
            <p:ph idx="1"/>
          </p:nvPr>
        </p:nvSpPr>
        <p:spPr>
          <a:xfrm>
            <a:off x="677334" y="354563"/>
            <a:ext cx="8596668" cy="5686799"/>
          </a:xfrm>
        </p:spPr>
        <p:txBody>
          <a:bodyPr/>
          <a:lstStyle/>
          <a:p>
            <a:r>
              <a:rPr lang="en-US" b="1" i="0" dirty="0">
                <a:solidFill>
                  <a:srgbClr val="0D0D0D"/>
                </a:solidFill>
                <a:effectLst/>
                <a:latin typeface="Söhne"/>
              </a:rPr>
              <a:t>User Interaction:</a:t>
            </a:r>
          </a:p>
          <a:p>
            <a:pPr marL="0" indent="0">
              <a:buNone/>
            </a:pPr>
            <a:endParaRPr lang="en-US" b="0" i="0" dirty="0">
              <a:solidFill>
                <a:srgbClr val="0D0D0D"/>
              </a:solidFill>
              <a:effectLst/>
              <a:latin typeface="Söhne"/>
            </a:endParaRPr>
          </a:p>
          <a:p>
            <a:pPr lvl="1"/>
            <a:r>
              <a:rPr lang="en-US" sz="1800" b="0" i="0" dirty="0">
                <a:solidFill>
                  <a:srgbClr val="0D0D0D"/>
                </a:solidFill>
                <a:effectLst/>
                <a:latin typeface="Söhne"/>
              </a:rPr>
              <a:t>Enable stakeholders to interact with the dashboard dynamically by providing filters and slicers to explore specific regions, crops, or time periods.</a:t>
            </a:r>
          </a:p>
          <a:p>
            <a:pPr lvl="1"/>
            <a:r>
              <a:rPr lang="en-US" sz="1800" b="0" i="0" dirty="0">
                <a:solidFill>
                  <a:srgbClr val="0D0D0D"/>
                </a:solidFill>
                <a:effectLst/>
                <a:latin typeface="Söhne"/>
              </a:rPr>
              <a:t>Implement drill-down capabilities to allow users to delve deeper into the data and extract granular insights.</a:t>
            </a:r>
          </a:p>
          <a:p>
            <a:pPr marL="457200" lvl="1" indent="0">
              <a:buNone/>
            </a:pPr>
            <a:endParaRPr lang="en-US" b="0" i="0" dirty="0">
              <a:solidFill>
                <a:srgbClr val="0D0D0D"/>
              </a:solidFill>
              <a:effectLst/>
              <a:latin typeface="Söhne"/>
            </a:endParaRPr>
          </a:p>
          <a:p>
            <a:pPr algn="l"/>
            <a:r>
              <a:rPr lang="en-US" b="0" i="0" dirty="0">
                <a:solidFill>
                  <a:srgbClr val="0D0D0D"/>
                </a:solidFill>
                <a:effectLst/>
                <a:latin typeface="Söhne"/>
              </a:rPr>
              <a:t>By developing this Power BI-enabled crop production analysis solution, stakeholders in the agricultural sector will gain valuable insights into production trends, identify areas for optimization, and make informed decisions to enhance agricultural productivity and sustainability. The interactive nature of the dashboard will empower users to explore data intuitively and derive actionable insights, ultimately contributing to the growth and development of the agricultural industry in India.</a:t>
            </a:r>
          </a:p>
          <a:p>
            <a:endParaRPr lang="en-IN" dirty="0"/>
          </a:p>
        </p:txBody>
      </p:sp>
      <p:sp>
        <p:nvSpPr>
          <p:cNvPr id="4" name="Slide Number Placeholder 3">
            <a:extLst>
              <a:ext uri="{FF2B5EF4-FFF2-40B4-BE49-F238E27FC236}">
                <a16:creationId xmlns:a16="http://schemas.microsoft.com/office/drawing/2014/main" id="{EA7D5550-EAB6-2050-C1F3-A70603FA204E}"/>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896140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638669" y="881018"/>
            <a:ext cx="8766588" cy="5538443"/>
          </a:xfrm>
        </p:spPr>
        <p:txBody>
          <a:bodyPr>
            <a:normAutofit fontScale="70000" lnSpcReduction="20000"/>
          </a:bodyPr>
          <a:lstStyle/>
          <a:p>
            <a:r>
              <a:rPr lang="en-US" b="1" dirty="0"/>
              <a:t>Farmers:</a:t>
            </a:r>
            <a:endParaRPr lang="en-US" dirty="0"/>
          </a:p>
          <a:p>
            <a:pPr lvl="1"/>
            <a:r>
              <a:rPr lang="en-US" dirty="0"/>
              <a:t>Farmers form a crucial segment of the end users. They can utilize the Power BI-enabled crop production analysis to make informed decisions regarding crop selection, resource allocation, and cultivation practices based on historical production trends, seasonal variations, and regional performance metrics.</a:t>
            </a:r>
          </a:p>
          <a:p>
            <a:pPr lvl="1"/>
            <a:r>
              <a:rPr lang="en-US" dirty="0"/>
              <a:t>Farmers can benefit from insights into high-yield regions, optimal planting seasons, and crop-specific production patterns, enabling them to maximize their agricultural output and profitability.</a:t>
            </a:r>
          </a:p>
          <a:p>
            <a:r>
              <a:rPr lang="en-US" b="1" dirty="0"/>
              <a:t>Agricultural Extension Officers:</a:t>
            </a:r>
            <a:endParaRPr lang="en-US" dirty="0"/>
          </a:p>
          <a:p>
            <a:pPr lvl="1"/>
            <a:r>
              <a:rPr lang="en-US" dirty="0"/>
              <a:t>Agricultural extension officers responsible for providing advisory services to farmers can leverage the Power BI solution to disseminate actionable insights and best practices.</a:t>
            </a:r>
          </a:p>
          <a:p>
            <a:pPr lvl="1"/>
            <a:r>
              <a:rPr lang="en-US" dirty="0"/>
              <a:t>They can use the dashboard to identify regions or districts requiring intervention, offer targeted guidance on crop selection, pest management, and irrigation techniques, and monitor the effectiveness of agricultural interventions over time.</a:t>
            </a:r>
          </a:p>
          <a:p>
            <a:r>
              <a:rPr lang="en-US" b="1" dirty="0"/>
              <a:t>Policy Makers and Government Agencies:</a:t>
            </a:r>
            <a:endParaRPr lang="en-US" dirty="0"/>
          </a:p>
          <a:p>
            <a:pPr lvl="1"/>
            <a:r>
              <a:rPr lang="en-US" dirty="0"/>
              <a:t>Policy makers and government agencies involved in agricultural policy formulation and implementation can utilize the Power BI solution to inform evidence-based policy decisions.</a:t>
            </a:r>
          </a:p>
          <a:p>
            <a:pPr lvl="1"/>
            <a:r>
              <a:rPr lang="en-US" dirty="0"/>
              <a:t>They can analyze crop production trends at national, state, and district levels, identify regions requiring policy support or infrastructure development, and allocate resources effectively to enhance agricultural productivity and food security.</a:t>
            </a:r>
          </a:p>
          <a:p>
            <a:r>
              <a:rPr lang="en-US" b="1" dirty="0"/>
              <a:t>Agricultural Researchers:</a:t>
            </a:r>
            <a:endParaRPr lang="en-US" dirty="0"/>
          </a:p>
          <a:p>
            <a:pPr lvl="1"/>
            <a:r>
              <a:rPr lang="en-US" dirty="0"/>
              <a:t>Agricultural researchers and academicians can benefit from the Power BI-enabled analysis to conduct research on crop production patterns, agricultural economics, and sustainability.</a:t>
            </a:r>
          </a:p>
          <a:p>
            <a:pPr lvl="1"/>
            <a:r>
              <a:rPr lang="en-US" dirty="0"/>
              <a:t>They can use the dashboard to explore historical data, identify research gaps, and generate insights for scientific publications, policy recommendations, and agricultural innovation.</a:t>
            </a:r>
          </a:p>
          <a:p>
            <a:pPr algn="just">
              <a:lnSpc>
                <a:spcPct val="150000"/>
              </a:lnSpc>
            </a:pPr>
            <a:endParaRPr lang="en-IN" sz="18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38669" y="176299"/>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1000"/>
                                        <p:tgtEl>
                                          <p:spTgt spid="2">
                                            <p:txEl>
                                              <p:pRg st="2" end="2"/>
                                            </p:txEl>
                                          </p:spTgt>
                                        </p:tgtEl>
                                      </p:cBhvr>
                                    </p:animEffect>
                                    <p:anim calcmode="lin" valueType="num">
                                      <p:cBhvr>
                                        <p:cTn id="2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fade">
                                      <p:cBhvr>
                                        <p:cTn id="31" dur="1000"/>
                                        <p:tgtEl>
                                          <p:spTgt spid="2">
                                            <p:txEl>
                                              <p:pRg st="3" end="3"/>
                                            </p:txEl>
                                          </p:spTgt>
                                        </p:tgtEl>
                                      </p:cBhvr>
                                    </p:animEffect>
                                    <p:anim calcmode="lin" valueType="num">
                                      <p:cBhvr>
                                        <p:cTn id="3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animEffect transition="in" filter="fade">
                                      <p:cBhvr>
                                        <p:cTn id="36" dur="1000"/>
                                        <p:tgtEl>
                                          <p:spTgt spid="2">
                                            <p:txEl>
                                              <p:pRg st="4" end="4"/>
                                            </p:txEl>
                                          </p:spTgt>
                                        </p:tgtEl>
                                      </p:cBhvr>
                                    </p:animEffect>
                                    <p:anim calcmode="lin" valueType="num">
                                      <p:cBhvr>
                                        <p:cTn id="37"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fade">
                                      <p:cBhvr>
                                        <p:cTn id="41" dur="1000"/>
                                        <p:tgtEl>
                                          <p:spTgt spid="2">
                                            <p:txEl>
                                              <p:pRg st="5" end="5"/>
                                            </p:txEl>
                                          </p:spTgt>
                                        </p:tgtEl>
                                      </p:cBhvr>
                                    </p:animEffect>
                                    <p:anim calcmode="lin" valueType="num">
                                      <p:cBhvr>
                                        <p:cTn id="42"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
                                            <p:txEl>
                                              <p:pRg st="6" end="6"/>
                                            </p:txEl>
                                          </p:spTgt>
                                        </p:tgtEl>
                                        <p:attrNameLst>
                                          <p:attrName>style.visibility</p:attrName>
                                        </p:attrNameLst>
                                      </p:cBhvr>
                                      <p:to>
                                        <p:strVal val="visible"/>
                                      </p:to>
                                    </p:set>
                                    <p:animEffect transition="in" filter="fade">
                                      <p:cBhvr>
                                        <p:cTn id="48" dur="1000"/>
                                        <p:tgtEl>
                                          <p:spTgt spid="2">
                                            <p:txEl>
                                              <p:pRg st="6" end="6"/>
                                            </p:txEl>
                                          </p:spTgt>
                                        </p:tgtEl>
                                      </p:cBhvr>
                                    </p:animEffect>
                                    <p:anim calcmode="lin" valueType="num">
                                      <p:cBhvr>
                                        <p:cTn id="4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2">
                                            <p:txEl>
                                              <p:pRg st="6" end="6"/>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
                                            <p:txEl>
                                              <p:pRg st="7" end="7"/>
                                            </p:txEl>
                                          </p:spTgt>
                                        </p:tgtEl>
                                        <p:attrNameLst>
                                          <p:attrName>style.visibility</p:attrName>
                                        </p:attrNameLst>
                                      </p:cBhvr>
                                      <p:to>
                                        <p:strVal val="visible"/>
                                      </p:to>
                                    </p:set>
                                    <p:animEffect transition="in" filter="fade">
                                      <p:cBhvr>
                                        <p:cTn id="53" dur="1000"/>
                                        <p:tgtEl>
                                          <p:spTgt spid="2">
                                            <p:txEl>
                                              <p:pRg st="7" end="7"/>
                                            </p:txEl>
                                          </p:spTgt>
                                        </p:tgtEl>
                                      </p:cBhvr>
                                    </p:animEffect>
                                    <p:anim calcmode="lin" valueType="num">
                                      <p:cBhvr>
                                        <p:cTn id="5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2">
                                            <p:txEl>
                                              <p:pRg st="7" end="7"/>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
                                            <p:txEl>
                                              <p:pRg st="8" end="8"/>
                                            </p:txEl>
                                          </p:spTgt>
                                        </p:tgtEl>
                                        <p:attrNameLst>
                                          <p:attrName>style.visibility</p:attrName>
                                        </p:attrNameLst>
                                      </p:cBhvr>
                                      <p:to>
                                        <p:strVal val="visible"/>
                                      </p:to>
                                    </p:set>
                                    <p:animEffect transition="in" filter="fade">
                                      <p:cBhvr>
                                        <p:cTn id="58" dur="1000"/>
                                        <p:tgtEl>
                                          <p:spTgt spid="2">
                                            <p:txEl>
                                              <p:pRg st="8" end="8"/>
                                            </p:txEl>
                                          </p:spTgt>
                                        </p:tgtEl>
                                      </p:cBhvr>
                                    </p:animEffect>
                                    <p:anim calcmode="lin" valueType="num">
                                      <p:cBhvr>
                                        <p:cTn id="59"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0"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2">
                                            <p:txEl>
                                              <p:pRg st="9" end="9"/>
                                            </p:txEl>
                                          </p:spTgt>
                                        </p:tgtEl>
                                        <p:attrNameLst>
                                          <p:attrName>style.visibility</p:attrName>
                                        </p:attrNameLst>
                                      </p:cBhvr>
                                      <p:to>
                                        <p:strVal val="visible"/>
                                      </p:to>
                                    </p:set>
                                    <p:animEffect transition="in" filter="fade">
                                      <p:cBhvr>
                                        <p:cTn id="65" dur="1000"/>
                                        <p:tgtEl>
                                          <p:spTgt spid="2">
                                            <p:txEl>
                                              <p:pRg st="9" end="9"/>
                                            </p:txEl>
                                          </p:spTgt>
                                        </p:tgtEl>
                                      </p:cBhvr>
                                    </p:animEffect>
                                    <p:anim calcmode="lin" valueType="num">
                                      <p:cBhvr>
                                        <p:cTn id="66"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7" dur="1000" fill="hold"/>
                                        <p:tgtEl>
                                          <p:spTgt spid="2">
                                            <p:txEl>
                                              <p:pRg st="9" end="9"/>
                                            </p:tx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2">
                                            <p:txEl>
                                              <p:pRg st="10" end="10"/>
                                            </p:txEl>
                                          </p:spTgt>
                                        </p:tgtEl>
                                        <p:attrNameLst>
                                          <p:attrName>style.visibility</p:attrName>
                                        </p:attrNameLst>
                                      </p:cBhvr>
                                      <p:to>
                                        <p:strVal val="visible"/>
                                      </p:to>
                                    </p:set>
                                    <p:animEffect transition="in" filter="fade">
                                      <p:cBhvr>
                                        <p:cTn id="70" dur="1000"/>
                                        <p:tgtEl>
                                          <p:spTgt spid="2">
                                            <p:txEl>
                                              <p:pRg st="10" end="10"/>
                                            </p:txEl>
                                          </p:spTgt>
                                        </p:tgtEl>
                                      </p:cBhvr>
                                    </p:animEffect>
                                    <p:anim calcmode="lin" valueType="num">
                                      <p:cBhvr>
                                        <p:cTn id="71"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10" end="10"/>
                                            </p:txEl>
                                          </p:spTgt>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2">
                                            <p:txEl>
                                              <p:pRg st="11" end="11"/>
                                            </p:txEl>
                                          </p:spTgt>
                                        </p:tgtEl>
                                        <p:attrNameLst>
                                          <p:attrName>style.visibility</p:attrName>
                                        </p:attrNameLst>
                                      </p:cBhvr>
                                      <p:to>
                                        <p:strVal val="visible"/>
                                      </p:to>
                                    </p:set>
                                    <p:animEffect transition="in" filter="fade">
                                      <p:cBhvr>
                                        <p:cTn id="75" dur="1000"/>
                                        <p:tgtEl>
                                          <p:spTgt spid="2">
                                            <p:txEl>
                                              <p:pRg st="11" end="11"/>
                                            </p:txEl>
                                          </p:spTgt>
                                        </p:tgtEl>
                                      </p:cBhvr>
                                    </p:animEffect>
                                    <p:anim calcmode="lin" valueType="num">
                                      <p:cBhvr>
                                        <p:cTn id="76"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77"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144146" y="438017"/>
            <a:ext cx="10831972" cy="6224040"/>
          </a:xfrm>
        </p:spPr>
        <p:txBody>
          <a:bodyPr>
            <a:noAutofit/>
          </a:bodyPr>
          <a:lstStyle/>
          <a:p>
            <a:r>
              <a:rPr lang="en-US" sz="1600" b="1" dirty="0"/>
              <a:t>Agribusinesses and Market Analysts:</a:t>
            </a:r>
            <a:endParaRPr lang="en-US" sz="1600" dirty="0"/>
          </a:p>
          <a:p>
            <a:pPr lvl="1"/>
            <a:r>
              <a:rPr lang="en-US" sz="1600" dirty="0"/>
              <a:t>Agribusinesses, including seed companies, fertilizer manufacturers, and agricultural machinery suppliers, can leverage the Power BI solution to understand market demand and supply dynamics.</a:t>
            </a:r>
          </a:p>
          <a:p>
            <a:pPr lvl="1"/>
            <a:r>
              <a:rPr lang="en-US" sz="1600" dirty="0"/>
              <a:t>Market analysts can use the dashboard to analyze crop production trends, forecast market demand for specific crops, and identify potential investment opportunities or market niches within the agricultural sector.</a:t>
            </a:r>
          </a:p>
          <a:p>
            <a:r>
              <a:rPr lang="en-US" sz="1600" b="1" dirty="0"/>
              <a:t>NGOs and Development Organizations:</a:t>
            </a:r>
            <a:endParaRPr lang="en-US" sz="1600" dirty="0"/>
          </a:p>
          <a:p>
            <a:pPr lvl="1"/>
            <a:r>
              <a:rPr lang="en-US" sz="1600" dirty="0"/>
              <a:t>Non-governmental organizations (NGOs) and development organizations working in the agricultural domain can utilize the Power BI solution to design targeted interventions and development programs.</a:t>
            </a:r>
          </a:p>
          <a:p>
            <a:pPr lvl="1"/>
            <a:r>
              <a:rPr lang="en-US" sz="1600" dirty="0"/>
              <a:t>They can use the dashboard to assess the impact of ongoing projects, identify areas for capacity building or technology transfer, and track progress towards sustainable agricultural development goals.</a:t>
            </a:r>
          </a:p>
          <a:p>
            <a:pPr algn="just">
              <a:lnSpc>
                <a:spcPct val="150000"/>
              </a:lnSpc>
            </a:pPr>
            <a:r>
              <a:rPr lang="en-US" sz="1600" dirty="0"/>
              <a:t>The end users of the Power BI-enabled crop production analysis encompass a diverse range of stakeholders involved in agriculture, including farmers, extension officers, policy makers, researchers, agribusinesses, and development organizations. The solution caters to their varied needs by providing actionable insights, facilitating evidence-based decision-making, and fostering collaboration towards enhancing agricultural productivity and sustainability.</a:t>
            </a:r>
            <a:endParaRPr lang="en-IN" sz="16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04167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1000"/>
                                        <p:tgtEl>
                                          <p:spTgt spid="2">
                                            <p:txEl>
                                              <p:pRg st="3" end="3"/>
                                            </p:txEl>
                                          </p:spTgt>
                                        </p:tgtEl>
                                      </p:cBhvr>
                                    </p:animEffect>
                                    <p:anim calcmode="lin" valueType="num">
                                      <p:cBhvr>
                                        <p:cTn id="2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fade">
                                      <p:cBhvr>
                                        <p:cTn id="29" dur="1000"/>
                                        <p:tgtEl>
                                          <p:spTgt spid="2">
                                            <p:txEl>
                                              <p:pRg st="4" end="4"/>
                                            </p:txEl>
                                          </p:spTgt>
                                        </p:tgtEl>
                                      </p:cBhvr>
                                    </p:animEffect>
                                    <p:anim calcmode="lin" valueType="num">
                                      <p:cBhvr>
                                        <p:cTn id="3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fade">
                                      <p:cBhvr>
                                        <p:cTn id="34" dur="1000"/>
                                        <p:tgtEl>
                                          <p:spTgt spid="2">
                                            <p:txEl>
                                              <p:pRg st="5" end="5"/>
                                            </p:txEl>
                                          </p:spTgt>
                                        </p:tgtEl>
                                      </p:cBhvr>
                                    </p:animEffect>
                                    <p:anim calcmode="lin" valueType="num">
                                      <p:cBhvr>
                                        <p:cTn id="3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
                                            <p:txEl>
                                              <p:pRg st="6" end="6"/>
                                            </p:txEl>
                                          </p:spTgt>
                                        </p:tgtEl>
                                        <p:attrNameLst>
                                          <p:attrName>style.visibility</p:attrName>
                                        </p:attrNameLst>
                                      </p:cBhvr>
                                      <p:to>
                                        <p:strVal val="visible"/>
                                      </p:to>
                                    </p:set>
                                    <p:animEffect transition="in" filter="fade">
                                      <p:cBhvr>
                                        <p:cTn id="41" dur="1000"/>
                                        <p:tgtEl>
                                          <p:spTgt spid="2">
                                            <p:txEl>
                                              <p:pRg st="6" end="6"/>
                                            </p:txEl>
                                          </p:spTgt>
                                        </p:tgtEl>
                                      </p:cBhvr>
                                    </p:animEffect>
                                    <p:anim calcmode="lin" valueType="num">
                                      <p:cBhvr>
                                        <p:cTn id="42"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7305870" y="3847976"/>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213959" y="999263"/>
            <a:ext cx="10898800" cy="5707289"/>
          </a:xfrm>
        </p:spPr>
        <p:txBody>
          <a:bodyPr>
            <a:normAutofit fontScale="40000" lnSpcReduction="20000"/>
          </a:bodyPr>
          <a:lstStyle/>
          <a:p>
            <a:r>
              <a:rPr lang="en-US" sz="3000" b="1" dirty="0"/>
              <a:t>Power BI:</a:t>
            </a:r>
            <a:r>
              <a:rPr lang="en-US" sz="3000" dirty="0"/>
              <a:t> Power BI serves as the core technology platform for developing the crop production analysis solution. It provides a suite of tools for data visualization, interactive reporting, and business intelligence analytics. Key features utilized include dashboard design, data modeling, visualizations, and integration with external data sources.</a:t>
            </a:r>
          </a:p>
          <a:p>
            <a:r>
              <a:rPr lang="en-US" sz="3000" b="1" dirty="0"/>
              <a:t>Microsoft Excel (or similar spreadsheet software):</a:t>
            </a:r>
            <a:r>
              <a:rPr lang="en-US" sz="3000" dirty="0"/>
              <a:t> Microsoft Excel may be used for initial data preprocessing, cleaning, and formatting before importing the dataset into Power BI. Excel's data manipulation capabilities can help ensure data consistency and prepare it for analysis.</a:t>
            </a:r>
          </a:p>
          <a:p>
            <a:r>
              <a:rPr lang="en-US" sz="3000" dirty="0"/>
              <a:t>Python : It was used to create a </a:t>
            </a:r>
            <a:r>
              <a:rPr lang="en-US" sz="3000" dirty="0" err="1"/>
              <a:t>Hexbin</a:t>
            </a:r>
            <a:r>
              <a:rPr lang="en-US" sz="3000" dirty="0"/>
              <a:t> plot of crop production over the years.</a:t>
            </a:r>
          </a:p>
          <a:p>
            <a:r>
              <a:rPr lang="en-US" sz="3000" dirty="0"/>
              <a:t>The charts used in the project:</a:t>
            </a:r>
          </a:p>
          <a:p>
            <a:r>
              <a:rPr lang="en-US" sz="3000" dirty="0"/>
              <a:t>Card</a:t>
            </a:r>
          </a:p>
          <a:p>
            <a:r>
              <a:rPr lang="en-US" sz="3000" dirty="0"/>
              <a:t>Pie Chart</a:t>
            </a:r>
          </a:p>
          <a:p>
            <a:r>
              <a:rPr lang="en-US" sz="3000" dirty="0"/>
              <a:t>Stacked Bar Chart</a:t>
            </a:r>
          </a:p>
          <a:p>
            <a:r>
              <a:rPr lang="en-US" sz="3000" dirty="0"/>
              <a:t>Waterfall Chart</a:t>
            </a:r>
          </a:p>
          <a:p>
            <a:r>
              <a:rPr lang="en-US" sz="3000" dirty="0"/>
              <a:t>Funnel Chart</a:t>
            </a:r>
          </a:p>
          <a:p>
            <a:r>
              <a:rPr lang="en-US" sz="3000" dirty="0"/>
              <a:t>Stacked Area Chart</a:t>
            </a:r>
          </a:p>
          <a:p>
            <a:r>
              <a:rPr lang="en-US" sz="3000" dirty="0"/>
              <a:t>Line and Stacked Column Chart</a:t>
            </a:r>
          </a:p>
          <a:p>
            <a:r>
              <a:rPr lang="en-US" sz="3000" dirty="0"/>
              <a:t>Area Chart</a:t>
            </a:r>
          </a:p>
          <a:p>
            <a:r>
              <a:rPr lang="en-US" sz="3000" dirty="0"/>
              <a:t>Gauge</a:t>
            </a:r>
          </a:p>
          <a:p>
            <a:pPr lvl="1">
              <a:lnSpc>
                <a:spcPct val="150000"/>
              </a:lnSpc>
            </a:pPr>
            <a:endParaRPr lang="en-IN" sz="1400"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213959" y="134943"/>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1000"/>
                                        <p:tgtEl>
                                          <p:spTgt spid="7">
                                            <p:txEl>
                                              <p:pRg st="6" end="6"/>
                                            </p:txEl>
                                          </p:spTgt>
                                        </p:tgtEl>
                                      </p:cBhvr>
                                    </p:animEffect>
                                    <p:anim calcmode="lin" valueType="num">
                                      <p:cBhvr>
                                        <p:cTn id="5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fade">
                                      <p:cBhvr>
                                        <p:cTn id="63" dur="1000"/>
                                        <p:tgtEl>
                                          <p:spTgt spid="7">
                                            <p:txEl>
                                              <p:pRg st="7" end="7"/>
                                            </p:txEl>
                                          </p:spTgt>
                                        </p:tgtEl>
                                      </p:cBhvr>
                                    </p:animEffect>
                                    <p:anim calcmode="lin" valueType="num">
                                      <p:cBhvr>
                                        <p:cTn id="64"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7">
                                            <p:txEl>
                                              <p:pRg st="8" end="8"/>
                                            </p:txEl>
                                          </p:spTgt>
                                        </p:tgtEl>
                                        <p:attrNameLst>
                                          <p:attrName>style.visibility</p:attrName>
                                        </p:attrNameLst>
                                      </p:cBhvr>
                                      <p:to>
                                        <p:strVal val="visible"/>
                                      </p:to>
                                    </p:set>
                                    <p:animEffect transition="in" filter="fade">
                                      <p:cBhvr>
                                        <p:cTn id="70" dur="1000"/>
                                        <p:tgtEl>
                                          <p:spTgt spid="7">
                                            <p:txEl>
                                              <p:pRg st="8" end="8"/>
                                            </p:txEl>
                                          </p:spTgt>
                                        </p:tgtEl>
                                      </p:cBhvr>
                                    </p:animEffect>
                                    <p:anim calcmode="lin" valueType="num">
                                      <p:cBhvr>
                                        <p:cTn id="71"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7">
                                            <p:txEl>
                                              <p:pRg st="9" end="9"/>
                                            </p:txEl>
                                          </p:spTgt>
                                        </p:tgtEl>
                                        <p:attrNameLst>
                                          <p:attrName>style.visibility</p:attrName>
                                        </p:attrNameLst>
                                      </p:cBhvr>
                                      <p:to>
                                        <p:strVal val="visible"/>
                                      </p:to>
                                    </p:set>
                                    <p:animEffect transition="in" filter="fade">
                                      <p:cBhvr>
                                        <p:cTn id="77" dur="1000"/>
                                        <p:tgtEl>
                                          <p:spTgt spid="7">
                                            <p:txEl>
                                              <p:pRg st="9" end="9"/>
                                            </p:txEl>
                                          </p:spTgt>
                                        </p:tgtEl>
                                      </p:cBhvr>
                                    </p:animEffect>
                                    <p:anim calcmode="lin" valueType="num">
                                      <p:cBhvr>
                                        <p:cTn id="78"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7">
                                            <p:txEl>
                                              <p:pRg st="10" end="10"/>
                                            </p:txEl>
                                          </p:spTgt>
                                        </p:tgtEl>
                                        <p:attrNameLst>
                                          <p:attrName>style.visibility</p:attrName>
                                        </p:attrNameLst>
                                      </p:cBhvr>
                                      <p:to>
                                        <p:strVal val="visible"/>
                                      </p:to>
                                    </p:set>
                                    <p:animEffect transition="in" filter="fade">
                                      <p:cBhvr>
                                        <p:cTn id="84" dur="1000"/>
                                        <p:tgtEl>
                                          <p:spTgt spid="7">
                                            <p:txEl>
                                              <p:pRg st="10" end="10"/>
                                            </p:txEl>
                                          </p:spTgt>
                                        </p:tgtEl>
                                      </p:cBhvr>
                                    </p:animEffect>
                                    <p:anim calcmode="lin" valueType="num">
                                      <p:cBhvr>
                                        <p:cTn id="8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7">
                                            <p:txEl>
                                              <p:pRg st="11" end="11"/>
                                            </p:txEl>
                                          </p:spTgt>
                                        </p:tgtEl>
                                        <p:attrNameLst>
                                          <p:attrName>style.visibility</p:attrName>
                                        </p:attrNameLst>
                                      </p:cBhvr>
                                      <p:to>
                                        <p:strVal val="visible"/>
                                      </p:to>
                                    </p:set>
                                    <p:animEffect transition="in" filter="fade">
                                      <p:cBhvr>
                                        <p:cTn id="91" dur="1000"/>
                                        <p:tgtEl>
                                          <p:spTgt spid="7">
                                            <p:txEl>
                                              <p:pRg st="11" end="11"/>
                                            </p:txEl>
                                          </p:spTgt>
                                        </p:tgtEl>
                                      </p:cBhvr>
                                    </p:animEffect>
                                    <p:anim calcmode="lin" valueType="num">
                                      <p:cBhvr>
                                        <p:cTn id="92"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93"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7">
                                            <p:txEl>
                                              <p:pRg st="12" end="12"/>
                                            </p:txEl>
                                          </p:spTgt>
                                        </p:tgtEl>
                                        <p:attrNameLst>
                                          <p:attrName>style.visibility</p:attrName>
                                        </p:attrNameLst>
                                      </p:cBhvr>
                                      <p:to>
                                        <p:strVal val="visible"/>
                                      </p:to>
                                    </p:set>
                                    <p:animEffect transition="in" filter="fade">
                                      <p:cBhvr>
                                        <p:cTn id="98" dur="1000"/>
                                        <p:tgtEl>
                                          <p:spTgt spid="7">
                                            <p:txEl>
                                              <p:pRg st="12" end="12"/>
                                            </p:txEl>
                                          </p:spTgt>
                                        </p:tgtEl>
                                      </p:cBhvr>
                                    </p:animEffect>
                                    <p:anim calcmode="lin" valueType="num">
                                      <p:cBhvr>
                                        <p:cTn id="99"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100"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2"/>
            <a:ext cx="9493832" cy="4943707"/>
          </a:xfrm>
        </p:spPr>
        <p:txBody>
          <a:bodyPr/>
          <a:lstStyle/>
          <a:p>
            <a:pPr marL="0" indent="0">
              <a:buNone/>
            </a:pPr>
            <a:endParaRPr lang="en-IN" dirty="0"/>
          </a:p>
        </p:txBody>
      </p:sp>
      <p:pic>
        <p:nvPicPr>
          <p:cNvPr id="3" name="Picture 2">
            <a:extLst>
              <a:ext uri="{FF2B5EF4-FFF2-40B4-BE49-F238E27FC236}">
                <a16:creationId xmlns:a16="http://schemas.microsoft.com/office/drawing/2014/main" id="{42F736BE-DF41-BA25-2582-3FD079B1DD60}"/>
              </a:ext>
            </a:extLst>
          </p:cNvPr>
          <p:cNvPicPr>
            <a:picLocks noChangeAspect="1"/>
          </p:cNvPicPr>
          <p:nvPr/>
        </p:nvPicPr>
        <p:blipFill>
          <a:blip r:embed="rId4"/>
          <a:stretch>
            <a:fillRect/>
          </a:stretch>
        </p:blipFill>
        <p:spPr>
          <a:xfrm>
            <a:off x="559066" y="1201586"/>
            <a:ext cx="10916816" cy="5491765"/>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625</TotalTime>
  <Words>1418</Words>
  <Application>Microsoft Office PowerPoint</Application>
  <PresentationFormat>Widescreen</PresentationFormat>
  <Paragraphs>90</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Söhne</vt:lpstr>
      <vt:lpstr>Trebuchet MS</vt:lpstr>
      <vt:lpstr>Wingdings</vt:lpstr>
      <vt:lpstr>Wingdings 3</vt:lpstr>
      <vt:lpstr>Facet</vt:lpstr>
      <vt:lpstr>POWER BI ENABLED CROP PRODUCTION ANALYSIS</vt:lpstr>
      <vt:lpstr>PROBLEM  STATEMENT</vt:lpstr>
      <vt:lpstr>Project Description </vt:lpstr>
      <vt:lpstr>PowerPoint Presentation</vt:lpstr>
      <vt:lpstr>PowerPoint Presentation</vt:lpstr>
      <vt:lpstr>WHO ARE THE END USERS?</vt:lpstr>
      <vt:lpstr>PowerPoint Presentation</vt:lpstr>
      <vt:lpstr>Technology Used</vt:lpstr>
      <vt:lpstr>RESULTS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dell7jqdjy3@outlook.com</cp:lastModifiedBy>
  <cp:revision>74</cp:revision>
  <dcterms:created xsi:type="dcterms:W3CDTF">2021-07-11T13:13:15Z</dcterms:created>
  <dcterms:modified xsi:type="dcterms:W3CDTF">2024-03-24T12:45:58Z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