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7" r:id="rId38"/>
    <p:sldId id="296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6DB80-49FB-4FA9-B915-0AB666A3A4DF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19936-1ABA-4DEB-8226-45775711C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3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370920-081F-4BAD-B2DC-CC4C7061F86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34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9094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12C2D7-EC3D-43D8-AB65-5E0ACD26AF03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839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2216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CFD895-86A1-436A-8CC2-E0A8F1A2FA05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983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8282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4537BF-AA11-4A80-82C4-FBEFB78595DD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962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1503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37863D-D35F-426C-8B54-8B3A3344994F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167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en-US"/>
              <a:t>Answer: E</a:t>
            </a:r>
          </a:p>
        </p:txBody>
      </p:sp>
    </p:spTree>
    <p:extLst>
      <p:ext uri="{BB962C8B-B14F-4D97-AF65-F5344CB8AC3E}">
        <p14:creationId xmlns:p14="http://schemas.microsoft.com/office/powerpoint/2010/main" val="2863831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3594E-7964-403C-AF48-D85833403279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187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en-US"/>
              <a:t>Answer: E</a:t>
            </a:r>
          </a:p>
        </p:txBody>
      </p:sp>
    </p:spTree>
    <p:extLst>
      <p:ext uri="{BB962C8B-B14F-4D97-AF65-F5344CB8AC3E}">
        <p14:creationId xmlns:p14="http://schemas.microsoft.com/office/powerpoint/2010/main" val="1849066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BE1804-650F-4ECB-BD6B-45449410147D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208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en-US"/>
              <a:t>Answer: D</a:t>
            </a:r>
          </a:p>
        </p:txBody>
      </p:sp>
    </p:spTree>
    <p:extLst>
      <p:ext uri="{BB962C8B-B14F-4D97-AF65-F5344CB8AC3E}">
        <p14:creationId xmlns:p14="http://schemas.microsoft.com/office/powerpoint/2010/main" val="2166747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98AFC1-7F98-4759-80AF-007F80704394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228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en-US"/>
              <a:t>Answer: D</a:t>
            </a:r>
          </a:p>
        </p:txBody>
      </p:sp>
    </p:spTree>
    <p:extLst>
      <p:ext uri="{BB962C8B-B14F-4D97-AF65-F5344CB8AC3E}">
        <p14:creationId xmlns:p14="http://schemas.microsoft.com/office/powerpoint/2010/main" val="797670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8A1E31-AFD2-437E-BBC0-66D0632AAB7B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249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en-US"/>
              <a:t>Answer: E</a:t>
            </a:r>
          </a:p>
        </p:txBody>
      </p:sp>
    </p:spTree>
    <p:extLst>
      <p:ext uri="{BB962C8B-B14F-4D97-AF65-F5344CB8AC3E}">
        <p14:creationId xmlns:p14="http://schemas.microsoft.com/office/powerpoint/2010/main" val="197058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719ED8-5391-491C-A87C-BA68229D751F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269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en-US"/>
              <a:t>Answer: E</a:t>
            </a:r>
          </a:p>
        </p:txBody>
      </p:sp>
    </p:spTree>
    <p:extLst>
      <p:ext uri="{BB962C8B-B14F-4D97-AF65-F5344CB8AC3E}">
        <p14:creationId xmlns:p14="http://schemas.microsoft.com/office/powerpoint/2010/main" val="3414857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865FAA-EE77-4CDA-BDF7-16B6A022E571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290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en-US"/>
              <a:t>Answer: B</a:t>
            </a:r>
          </a:p>
        </p:txBody>
      </p:sp>
    </p:spTree>
    <p:extLst>
      <p:ext uri="{BB962C8B-B14F-4D97-AF65-F5344CB8AC3E}">
        <p14:creationId xmlns:p14="http://schemas.microsoft.com/office/powerpoint/2010/main" val="2355063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3A58B8-3FCD-4E73-96AB-88EFAC41C84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96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62328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D020CF-9919-4701-9235-4B4CED7B8653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310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en-US"/>
              <a:t>Answer: B</a:t>
            </a:r>
          </a:p>
        </p:txBody>
      </p:sp>
    </p:spTree>
    <p:extLst>
      <p:ext uri="{BB962C8B-B14F-4D97-AF65-F5344CB8AC3E}">
        <p14:creationId xmlns:p14="http://schemas.microsoft.com/office/powerpoint/2010/main" val="927097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512D68-DA3B-462D-8A16-A4213177951C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331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en-US"/>
              <a:t>Answer: D</a:t>
            </a:r>
          </a:p>
        </p:txBody>
      </p:sp>
    </p:spTree>
    <p:extLst>
      <p:ext uri="{BB962C8B-B14F-4D97-AF65-F5344CB8AC3E}">
        <p14:creationId xmlns:p14="http://schemas.microsoft.com/office/powerpoint/2010/main" val="4023500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E1246E-FB90-44C5-A89F-50394CFE1895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351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en-US"/>
              <a:t>Answer: D</a:t>
            </a:r>
          </a:p>
        </p:txBody>
      </p:sp>
    </p:spTree>
    <p:extLst>
      <p:ext uri="{BB962C8B-B14F-4D97-AF65-F5344CB8AC3E}">
        <p14:creationId xmlns:p14="http://schemas.microsoft.com/office/powerpoint/2010/main" val="15902096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A156E2-CD11-45E1-9F32-520DA962B0BF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372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en-US"/>
              <a:t>Answer: C</a:t>
            </a:r>
          </a:p>
        </p:txBody>
      </p:sp>
    </p:spTree>
    <p:extLst>
      <p:ext uri="{BB962C8B-B14F-4D97-AF65-F5344CB8AC3E}">
        <p14:creationId xmlns:p14="http://schemas.microsoft.com/office/powerpoint/2010/main" val="14595651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A02D7-9B2E-488D-8D34-A3265EFFA38E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392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en-US"/>
              <a:t>Answer: C</a:t>
            </a:r>
          </a:p>
        </p:txBody>
      </p:sp>
    </p:spTree>
    <p:extLst>
      <p:ext uri="{BB962C8B-B14F-4D97-AF65-F5344CB8AC3E}">
        <p14:creationId xmlns:p14="http://schemas.microsoft.com/office/powerpoint/2010/main" val="6304851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5B3D4A-6E33-461F-B990-C93A0A7EE38D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413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en-US"/>
              <a:t>Answer: D</a:t>
            </a:r>
          </a:p>
        </p:txBody>
      </p:sp>
    </p:spTree>
    <p:extLst>
      <p:ext uri="{BB962C8B-B14F-4D97-AF65-F5344CB8AC3E}">
        <p14:creationId xmlns:p14="http://schemas.microsoft.com/office/powerpoint/2010/main" val="38833780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2233C1-D6F7-45E5-914A-FAF7DFBF4648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433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en-US"/>
              <a:t>Answer: D</a:t>
            </a:r>
          </a:p>
        </p:txBody>
      </p:sp>
    </p:spTree>
    <p:extLst>
      <p:ext uri="{BB962C8B-B14F-4D97-AF65-F5344CB8AC3E}">
        <p14:creationId xmlns:p14="http://schemas.microsoft.com/office/powerpoint/2010/main" val="3583896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A1A66F-B471-469E-B8CA-9DE863094A5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16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014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5E1F39-1A09-4063-BDDD-F0C2D4B65C9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37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059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60D43B-3801-4761-B9BF-F41AA28B3AB5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942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372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F8E48-7CBC-43E8-9E23-8D3F56865E45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757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en-US"/>
              <a:t>Answer: B</a:t>
            </a:r>
          </a:p>
        </p:txBody>
      </p:sp>
    </p:spTree>
    <p:extLst>
      <p:ext uri="{BB962C8B-B14F-4D97-AF65-F5344CB8AC3E}">
        <p14:creationId xmlns:p14="http://schemas.microsoft.com/office/powerpoint/2010/main" val="1906497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5764C4-A6DC-4C5B-9337-506AB1B2E384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778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en-US"/>
              <a:t>Answer: B</a:t>
            </a:r>
          </a:p>
        </p:txBody>
      </p:sp>
    </p:spTree>
    <p:extLst>
      <p:ext uri="{BB962C8B-B14F-4D97-AF65-F5344CB8AC3E}">
        <p14:creationId xmlns:p14="http://schemas.microsoft.com/office/powerpoint/2010/main" val="4172906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2F0210-5D8D-4AD1-B9D6-4E402E64D28C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798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en-US"/>
              <a:t>Answer: D</a:t>
            </a:r>
          </a:p>
        </p:txBody>
      </p:sp>
    </p:spTree>
    <p:extLst>
      <p:ext uri="{BB962C8B-B14F-4D97-AF65-F5344CB8AC3E}">
        <p14:creationId xmlns:p14="http://schemas.microsoft.com/office/powerpoint/2010/main" val="2126945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9D513A-83B8-4615-8230-88D783C66791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819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en-US"/>
              <a:t>Answer: D</a:t>
            </a:r>
          </a:p>
        </p:txBody>
      </p:sp>
    </p:spTree>
    <p:extLst>
      <p:ext uri="{BB962C8B-B14F-4D97-AF65-F5344CB8AC3E}">
        <p14:creationId xmlns:p14="http://schemas.microsoft.com/office/powerpoint/2010/main" val="280266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F01D-4793-496C-82A4-464429C78E1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26C6-3106-485C-8F83-8058D382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F01D-4793-496C-82A4-464429C78E1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26C6-3106-485C-8F83-8058D382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1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F01D-4793-496C-82A4-464429C78E1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26C6-3106-485C-8F83-8058D382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86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0DFB7148-31FB-41F7-B67B-50CAB2FEB0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3694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D3708C7F-B1EA-4893-A16B-F229A24E27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65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F01D-4793-496C-82A4-464429C78E1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26C6-3106-485C-8F83-8058D382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F01D-4793-496C-82A4-464429C78E1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26C6-3106-485C-8F83-8058D382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0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F01D-4793-496C-82A4-464429C78E1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26C6-3106-485C-8F83-8058D382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4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F01D-4793-496C-82A4-464429C78E1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26C6-3106-485C-8F83-8058D382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7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F01D-4793-496C-82A4-464429C78E1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26C6-3106-485C-8F83-8058D382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5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F01D-4793-496C-82A4-464429C78E1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26C6-3106-485C-8F83-8058D382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4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F01D-4793-496C-82A4-464429C78E1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26C6-3106-485C-8F83-8058D382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7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F01D-4793-496C-82A4-464429C78E1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26C6-3106-485C-8F83-8058D382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EF01D-4793-496C-82A4-464429C78E1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326C6-3106-485C-8F83-8058D382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4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1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9" Type="http://schemas.openxmlformats.org/officeDocument/2006/relationships/image" Target="../media/image40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eg"/><Relationship Id="rId4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5" Type="http://schemas.openxmlformats.org/officeDocument/2006/relationships/image" Target="../media/image1.jpeg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156370"/>
          </a:xfrm>
        </p:spPr>
        <p:txBody>
          <a:bodyPr/>
          <a:lstStyle/>
          <a:p>
            <a:r>
              <a:rPr lang="en-US" smtClean="0"/>
              <a:t>Chapter 7a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2807746"/>
            <a:ext cx="10058400" cy="2790874"/>
          </a:xfrm>
        </p:spPr>
        <p:txBody>
          <a:bodyPr>
            <a:noAutofit/>
          </a:bodyPr>
          <a:lstStyle/>
          <a:p>
            <a:r>
              <a:rPr lang="en-US" sz="5400" dirty="0" smtClean="0"/>
              <a:t>Potential Energy </a:t>
            </a:r>
          </a:p>
          <a:p>
            <a:r>
              <a:rPr lang="en-US" sz="5400" dirty="0" smtClean="0"/>
              <a:t>and </a:t>
            </a:r>
          </a:p>
          <a:p>
            <a:r>
              <a:rPr lang="en-US" sz="5400" dirty="0" smtClean="0"/>
              <a:t>Energy conservation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46535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590800" y="1143000"/>
            <a:ext cx="7620000" cy="4114800"/>
          </a:xfrm>
        </p:spPr>
        <p:txBody>
          <a:bodyPr/>
          <a:lstStyle/>
          <a:p>
            <a:r>
              <a:rPr lang="en-US" altLang="en-US"/>
              <a:t>Consider a ball thrown upward with an initial velocity V</a:t>
            </a:r>
            <a:r>
              <a:rPr lang="en-US" altLang="en-US" baseline="-25000"/>
              <a:t>0</a:t>
            </a:r>
            <a:r>
              <a:rPr lang="en-US" altLang="en-US"/>
              <a:t>.  If the force due to gravity is the only force acting on the ball: </a:t>
            </a:r>
          </a:p>
          <a:p>
            <a:endParaRPr lang="en-US" altLang="en-US"/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3048000" y="3124200"/>
          <a:ext cx="7162800" cy="324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3" imgW="3555720" imgH="1562040" progId="Equation.3">
                  <p:embed/>
                </p:oleObj>
              </mc:Choice>
              <mc:Fallback>
                <p:oleObj name="Equation" r:id="rId3" imgW="3555720" imgH="1562040" progId="Equation.3">
                  <p:embed/>
                  <p:pic>
                    <p:nvPicPr>
                      <p:cNvPr id="327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124200"/>
                        <a:ext cx="7162800" cy="324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3921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514600" y="990600"/>
            <a:ext cx="7620000" cy="4114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On the way up, </a:t>
            </a:r>
            <a:r>
              <a:rPr lang="en-US" altLang="en-US" sz="2800">
                <a:latin typeface="Symbol" panose="05050102010706020507" pitchFamily="18" charset="2"/>
              </a:rPr>
              <a:t>D</a:t>
            </a:r>
            <a:r>
              <a:rPr lang="en-US" altLang="en-US" sz="2800"/>
              <a:t>K is a loss, and </a:t>
            </a:r>
            <a:r>
              <a:rPr lang="en-US" altLang="en-US" sz="2800">
                <a:latin typeface="Symbol" panose="05050102010706020507" pitchFamily="18" charset="2"/>
              </a:rPr>
              <a:t>D</a:t>
            </a:r>
            <a:r>
              <a:rPr lang="en-US" altLang="en-US" sz="2800"/>
              <a:t>U</a:t>
            </a:r>
            <a:r>
              <a:rPr lang="en-US" altLang="en-US" sz="1800"/>
              <a:t>g</a:t>
            </a:r>
            <a:r>
              <a:rPr lang="en-US" altLang="en-US" sz="2800"/>
              <a:t> is a gain.  On the way down, </a:t>
            </a:r>
            <a:r>
              <a:rPr lang="en-US" altLang="en-US" sz="2800">
                <a:latin typeface="Symbol" panose="05050102010706020507" pitchFamily="18" charset="2"/>
              </a:rPr>
              <a:t>D</a:t>
            </a:r>
            <a:r>
              <a:rPr lang="en-US" altLang="en-US" sz="2800"/>
              <a:t>K is a gain and </a:t>
            </a:r>
            <a:r>
              <a:rPr lang="en-US" altLang="en-US" sz="2800">
                <a:latin typeface="Symbol" panose="05050102010706020507" pitchFamily="18" charset="2"/>
              </a:rPr>
              <a:t>D</a:t>
            </a:r>
            <a:r>
              <a:rPr lang="en-US" altLang="en-US" sz="2800"/>
              <a:t>U</a:t>
            </a:r>
            <a:r>
              <a:rPr lang="en-US" altLang="en-US" sz="1800"/>
              <a:t>g</a:t>
            </a:r>
            <a:r>
              <a:rPr lang="en-US" altLang="en-US" sz="2800"/>
              <a:t> is a loss.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So the sum of the kinetic and potential energy at any instant is constant. K+U is always the same if the system is isolated and only conservative forces are acting within the system.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K+U is called the total Mechanical Energy E.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2971800" y="2133600"/>
          <a:ext cx="3429000" cy="210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3" imgW="1155600" imgH="711000" progId="Equation.3">
                  <p:embed/>
                </p:oleObj>
              </mc:Choice>
              <mc:Fallback>
                <p:oleObj name="Equation" r:id="rId3" imgW="1155600" imgH="711000" progId="Equation.3">
                  <p:embed/>
                  <p:pic>
                    <p:nvPicPr>
                      <p:cNvPr id="337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133600"/>
                        <a:ext cx="3429000" cy="210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7972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an isolated, conservative system:</a:t>
            </a:r>
          </a:p>
          <a:p>
            <a:endParaRPr lang="en-US" altLang="en-US"/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3048000" y="2514600"/>
          <a:ext cx="3587750" cy="223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3" imgW="1384200" imgH="850680" progId="Equation.3">
                  <p:embed/>
                </p:oleObj>
              </mc:Choice>
              <mc:Fallback>
                <p:oleObj name="Equation" r:id="rId3" imgW="1384200" imgH="850680" progId="Equation.3">
                  <p:embed/>
                  <p:pic>
                    <p:nvPicPr>
                      <p:cNvPr id="348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514600"/>
                        <a:ext cx="3587750" cy="223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4150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Energy bar charts:</a:t>
            </a:r>
          </a:p>
          <a:p>
            <a:r>
              <a:rPr lang="en-US" altLang="en-US"/>
              <a:t>Look at figure 10.6 for a pebble tossed in the air.</a:t>
            </a:r>
          </a:p>
        </p:txBody>
      </p:sp>
      <p:grpSp>
        <p:nvGrpSpPr>
          <p:cNvPr id="35866" name="Group 26"/>
          <p:cNvGrpSpPr>
            <a:grpSpLocks/>
          </p:cNvGrpSpPr>
          <p:nvPr/>
        </p:nvGrpSpPr>
        <p:grpSpPr bwMode="auto">
          <a:xfrm>
            <a:off x="2590800" y="3429000"/>
            <a:ext cx="4876800" cy="2514600"/>
            <a:chOff x="672" y="2160"/>
            <a:chExt cx="3072" cy="1584"/>
          </a:xfrm>
        </p:grpSpPr>
        <p:sp>
          <p:nvSpPr>
            <p:cNvPr id="35844" name="Line 4"/>
            <p:cNvSpPr>
              <a:spLocks noChangeShapeType="1"/>
            </p:cNvSpPr>
            <p:nvPr/>
          </p:nvSpPr>
          <p:spPr bwMode="auto">
            <a:xfrm flipV="1">
              <a:off x="1056" y="2160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45" name="Line 5"/>
            <p:cNvSpPr>
              <a:spLocks noChangeShapeType="1"/>
            </p:cNvSpPr>
            <p:nvPr/>
          </p:nvSpPr>
          <p:spPr bwMode="auto">
            <a:xfrm>
              <a:off x="912" y="2976"/>
              <a:ext cx="2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46" name="Text Box 6"/>
            <p:cNvSpPr txBox="1">
              <a:spLocks noChangeArrowheads="1"/>
            </p:cNvSpPr>
            <p:nvPr/>
          </p:nvSpPr>
          <p:spPr bwMode="auto">
            <a:xfrm>
              <a:off x="672" y="22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5847" name="Text Box 7"/>
            <p:cNvSpPr txBox="1">
              <a:spLocks noChangeArrowheads="1"/>
            </p:cNvSpPr>
            <p:nvPr/>
          </p:nvSpPr>
          <p:spPr bwMode="auto">
            <a:xfrm>
              <a:off x="672" y="345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35848" name="Text Box 8"/>
            <p:cNvSpPr txBox="1">
              <a:spLocks noChangeArrowheads="1"/>
            </p:cNvSpPr>
            <p:nvPr/>
          </p:nvSpPr>
          <p:spPr bwMode="auto">
            <a:xfrm>
              <a:off x="672" y="283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>
              <a:off x="1200" y="2976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>
              <a:off x="1728" y="2976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>
              <a:off x="2640" y="2976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>
              <a:off x="3120" y="2976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53" name="Text Box 13"/>
            <p:cNvSpPr txBox="1">
              <a:spLocks noChangeArrowheads="1"/>
            </p:cNvSpPr>
            <p:nvPr/>
          </p:nvSpPr>
          <p:spPr bwMode="auto">
            <a:xfrm>
              <a:off x="1440" y="28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5855" name="Rectangle 15"/>
            <p:cNvSpPr>
              <a:spLocks noChangeArrowheads="1"/>
            </p:cNvSpPr>
            <p:nvPr/>
          </p:nvSpPr>
          <p:spPr bwMode="auto">
            <a:xfrm>
              <a:off x="2880" y="2832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5856" name="Rectangle 16"/>
            <p:cNvSpPr>
              <a:spLocks noChangeArrowheads="1"/>
            </p:cNvSpPr>
            <p:nvPr/>
          </p:nvSpPr>
          <p:spPr bwMode="auto">
            <a:xfrm>
              <a:off x="1200" y="2352"/>
              <a:ext cx="192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7" name="Rectangle 17"/>
            <p:cNvSpPr>
              <a:spLocks noChangeArrowheads="1"/>
            </p:cNvSpPr>
            <p:nvPr/>
          </p:nvSpPr>
          <p:spPr bwMode="auto">
            <a:xfrm>
              <a:off x="3120" y="2352"/>
              <a:ext cx="192" cy="62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8" name="Text Box 18"/>
            <p:cNvSpPr txBox="1">
              <a:spLocks noChangeArrowheads="1"/>
            </p:cNvSpPr>
            <p:nvPr/>
          </p:nvSpPr>
          <p:spPr bwMode="auto">
            <a:xfrm>
              <a:off x="1152" y="316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K</a:t>
              </a:r>
              <a:r>
                <a:rPr lang="en-US" altLang="en-US" sz="160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5859" name="Rectangle 19"/>
            <p:cNvSpPr>
              <a:spLocks noChangeArrowheads="1"/>
            </p:cNvSpPr>
            <p:nvPr/>
          </p:nvSpPr>
          <p:spPr bwMode="auto">
            <a:xfrm>
              <a:off x="2544" y="3168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K</a:t>
              </a:r>
              <a:r>
                <a:rPr lang="en-US" altLang="en-US" sz="160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35860" name="Rectangle 20"/>
            <p:cNvSpPr>
              <a:spLocks noChangeArrowheads="1"/>
            </p:cNvSpPr>
            <p:nvPr/>
          </p:nvSpPr>
          <p:spPr bwMode="auto">
            <a:xfrm>
              <a:off x="1680" y="3168"/>
              <a:ext cx="2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U</a:t>
              </a:r>
              <a:r>
                <a:rPr lang="en-US" altLang="en-US" sz="160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5861" name="Rectangle 21"/>
            <p:cNvSpPr>
              <a:spLocks noChangeArrowheads="1"/>
            </p:cNvSpPr>
            <p:nvPr/>
          </p:nvSpPr>
          <p:spPr bwMode="auto">
            <a:xfrm>
              <a:off x="3072" y="3168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>
                  <a:latin typeface="Times New Roman" panose="02020603050405020304" pitchFamily="18" charset="0"/>
                </a:rPr>
                <a:t>U</a:t>
              </a:r>
              <a:r>
                <a:rPr lang="en-US" altLang="en-US" sz="160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35862" name="Rectangle 22"/>
            <p:cNvSpPr>
              <a:spLocks noChangeArrowheads="1"/>
            </p:cNvSpPr>
            <p:nvPr/>
          </p:nvSpPr>
          <p:spPr bwMode="auto">
            <a:xfrm>
              <a:off x="1440" y="3168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5863" name="Rectangle 23"/>
            <p:cNvSpPr>
              <a:spLocks noChangeArrowheads="1"/>
            </p:cNvSpPr>
            <p:nvPr/>
          </p:nvSpPr>
          <p:spPr bwMode="auto">
            <a:xfrm>
              <a:off x="2832" y="3168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5864" name="Text Box 24"/>
            <p:cNvSpPr txBox="1">
              <a:spLocks noChangeArrowheads="1"/>
            </p:cNvSpPr>
            <p:nvPr/>
          </p:nvSpPr>
          <p:spPr bwMode="auto">
            <a:xfrm>
              <a:off x="2160" y="278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>
                  <a:latin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35865" name="Rectangle 25"/>
            <p:cNvSpPr>
              <a:spLocks noChangeArrowheads="1"/>
            </p:cNvSpPr>
            <p:nvPr/>
          </p:nvSpPr>
          <p:spPr bwMode="auto">
            <a:xfrm>
              <a:off x="2160" y="3168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>
                  <a:latin typeface="Times New Roman" panose="02020603050405020304" pitchFamily="18" charset="0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8675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590800" y="1143000"/>
            <a:ext cx="7620000" cy="4724400"/>
          </a:xfrm>
        </p:spPr>
        <p:txBody>
          <a:bodyPr/>
          <a:lstStyle/>
          <a:p>
            <a:r>
              <a:rPr lang="en-US" altLang="en-US"/>
              <a:t>Consider a box of mass m sliding along a frictionless surface.</a:t>
            </a:r>
          </a:p>
          <a:p>
            <a:endParaRPr lang="en-US" altLang="en-US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4953000" y="2895600"/>
            <a:ext cx="0" cy="12192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6879" name="Group 15"/>
          <p:cNvGrpSpPr>
            <a:grpSpLocks/>
          </p:cNvGrpSpPr>
          <p:nvPr/>
        </p:nvGrpSpPr>
        <p:grpSpPr bwMode="auto">
          <a:xfrm>
            <a:off x="2819400" y="2209800"/>
            <a:ext cx="4724400" cy="1828800"/>
            <a:chOff x="816" y="1680"/>
            <a:chExt cx="2976" cy="1152"/>
          </a:xfrm>
        </p:grpSpPr>
        <p:sp>
          <p:nvSpPr>
            <p:cNvPr id="36868" name="Line 4"/>
            <p:cNvSpPr>
              <a:spLocks noChangeShapeType="1"/>
            </p:cNvSpPr>
            <p:nvPr/>
          </p:nvSpPr>
          <p:spPr bwMode="auto">
            <a:xfrm flipV="1">
              <a:off x="816" y="1824"/>
              <a:ext cx="2976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69" name="Rectangle 5"/>
            <p:cNvSpPr>
              <a:spLocks noChangeArrowheads="1"/>
            </p:cNvSpPr>
            <p:nvPr/>
          </p:nvSpPr>
          <p:spPr bwMode="auto">
            <a:xfrm rot="-866265">
              <a:off x="1968" y="1968"/>
              <a:ext cx="4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1" name="Line 7"/>
            <p:cNvSpPr>
              <a:spLocks noChangeShapeType="1"/>
            </p:cNvSpPr>
            <p:nvPr/>
          </p:nvSpPr>
          <p:spPr bwMode="auto">
            <a:xfrm flipH="1" flipV="1">
              <a:off x="2064" y="1728"/>
              <a:ext cx="96" cy="38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72" name="Line 8"/>
            <p:cNvSpPr>
              <a:spLocks noChangeShapeType="1"/>
            </p:cNvSpPr>
            <p:nvPr/>
          </p:nvSpPr>
          <p:spPr bwMode="auto">
            <a:xfrm flipV="1">
              <a:off x="2400" y="1872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73" name="Text Box 9"/>
            <p:cNvSpPr txBox="1">
              <a:spLocks noChangeArrowheads="1"/>
            </p:cNvSpPr>
            <p:nvPr/>
          </p:nvSpPr>
          <p:spPr bwMode="auto">
            <a:xfrm>
              <a:off x="1920" y="244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36874" name="Text Box 10"/>
            <p:cNvSpPr txBox="1">
              <a:spLocks noChangeArrowheads="1"/>
            </p:cNvSpPr>
            <p:nvPr/>
          </p:nvSpPr>
          <p:spPr bwMode="auto">
            <a:xfrm>
              <a:off x="1680" y="177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6875" name="Text Box 11"/>
            <p:cNvSpPr txBox="1">
              <a:spLocks noChangeArrowheads="1"/>
            </p:cNvSpPr>
            <p:nvPr/>
          </p:nvSpPr>
          <p:spPr bwMode="auto">
            <a:xfrm>
              <a:off x="2448" y="168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36876" name="Line 12"/>
            <p:cNvSpPr>
              <a:spLocks noChangeShapeType="1"/>
            </p:cNvSpPr>
            <p:nvPr/>
          </p:nvSpPr>
          <p:spPr bwMode="auto">
            <a:xfrm>
              <a:off x="2160" y="2112"/>
              <a:ext cx="144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77" name="Line 13"/>
            <p:cNvSpPr>
              <a:spLocks noChangeShapeType="1"/>
            </p:cNvSpPr>
            <p:nvPr/>
          </p:nvSpPr>
          <p:spPr bwMode="auto">
            <a:xfrm>
              <a:off x="816" y="2640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78" name="Text Box 14"/>
            <p:cNvSpPr txBox="1">
              <a:spLocks noChangeArrowheads="1"/>
            </p:cNvSpPr>
            <p:nvPr/>
          </p:nvSpPr>
          <p:spPr bwMode="auto">
            <a:xfrm>
              <a:off x="1344" y="240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Symbol" panose="05050102010706020507" pitchFamily="18" charset="2"/>
                </a:rPr>
                <a:t>q</a:t>
              </a:r>
            </a:p>
          </p:txBody>
        </p:sp>
      </p:grpSp>
      <p:graphicFrame>
        <p:nvGraphicFramePr>
          <p:cNvPr id="36881" name="Object 17"/>
          <p:cNvGraphicFramePr>
            <a:graphicFrameLocks noChangeAspect="1"/>
          </p:cNvGraphicFramePr>
          <p:nvPr/>
        </p:nvGraphicFramePr>
        <p:xfrm>
          <a:off x="3429001" y="4495800"/>
          <a:ext cx="5973763" cy="149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3" imgW="1828800" imgH="457200" progId="Equation.3">
                  <p:embed/>
                </p:oleObj>
              </mc:Choice>
              <mc:Fallback>
                <p:oleObj name="Equation" r:id="rId3" imgW="1828800" imgH="457200" progId="Equation.3">
                  <p:embed/>
                  <p:pic>
                    <p:nvPicPr>
                      <p:cNvPr id="3688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1" y="4495800"/>
                        <a:ext cx="5973763" cy="149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89" name="Group 25"/>
          <p:cNvGrpSpPr>
            <a:grpSpLocks/>
          </p:cNvGrpSpPr>
          <p:nvPr/>
        </p:nvGrpSpPr>
        <p:grpSpPr bwMode="auto">
          <a:xfrm>
            <a:off x="6858000" y="3048000"/>
            <a:ext cx="2590800" cy="762000"/>
            <a:chOff x="3360" y="1920"/>
            <a:chExt cx="1632" cy="480"/>
          </a:xfrm>
        </p:grpSpPr>
        <p:sp>
          <p:nvSpPr>
            <p:cNvPr id="36882" name="Line 18"/>
            <p:cNvSpPr>
              <a:spLocks noChangeShapeType="1"/>
            </p:cNvSpPr>
            <p:nvPr/>
          </p:nvSpPr>
          <p:spPr bwMode="auto">
            <a:xfrm flipH="1">
              <a:off x="3360" y="2016"/>
              <a:ext cx="115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83" name="Line 19"/>
            <p:cNvSpPr>
              <a:spLocks noChangeShapeType="1"/>
            </p:cNvSpPr>
            <p:nvPr/>
          </p:nvSpPr>
          <p:spPr bwMode="auto">
            <a:xfrm>
              <a:off x="3360" y="235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84" name="Line 20"/>
            <p:cNvSpPr>
              <a:spLocks noChangeShapeType="1"/>
            </p:cNvSpPr>
            <p:nvPr/>
          </p:nvSpPr>
          <p:spPr bwMode="auto">
            <a:xfrm>
              <a:off x="4512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86" name="Rectangle 22"/>
            <p:cNvSpPr>
              <a:spLocks noChangeArrowheads="1"/>
            </p:cNvSpPr>
            <p:nvPr/>
          </p:nvSpPr>
          <p:spPr bwMode="auto">
            <a:xfrm>
              <a:off x="3744" y="2208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>
                  <a:latin typeface="Symbol" panose="05050102010706020507" pitchFamily="18" charset="2"/>
                </a:rPr>
                <a:t>q</a:t>
              </a:r>
            </a:p>
          </p:txBody>
        </p:sp>
        <p:sp>
          <p:nvSpPr>
            <p:cNvPr id="36887" name="Text Box 23"/>
            <p:cNvSpPr txBox="1">
              <a:spLocks noChangeArrowheads="1"/>
            </p:cNvSpPr>
            <p:nvPr/>
          </p:nvSpPr>
          <p:spPr bwMode="auto">
            <a:xfrm>
              <a:off x="3744" y="192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Symbol" panose="05050102010706020507" pitchFamily="18" charset="2"/>
                </a:rPr>
                <a:t>D</a:t>
              </a:r>
              <a:r>
                <a:rPr lang="en-US" altLang="en-US" sz="2400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6888" name="Text Box 24"/>
            <p:cNvSpPr txBox="1">
              <a:spLocks noChangeArrowheads="1"/>
            </p:cNvSpPr>
            <p:nvPr/>
          </p:nvSpPr>
          <p:spPr bwMode="auto">
            <a:xfrm>
              <a:off x="4608" y="206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Symbol" panose="05050102010706020507" pitchFamily="18" charset="2"/>
                </a:rPr>
                <a:t>D</a:t>
              </a:r>
              <a:r>
                <a:rPr lang="en-US" altLang="en-US" sz="2400">
                  <a:latin typeface="Times New Roman" panose="02020603050405020304" pitchFamily="18" charset="0"/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2835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4032250" cy="4525963"/>
          </a:xfrm>
        </p:spPr>
        <p:txBody>
          <a:bodyPr/>
          <a:lstStyle/>
          <a:p>
            <a:r>
              <a:rPr lang="en-US" altLang="en-US" sz="2800"/>
              <a:t>We have:</a:t>
            </a:r>
          </a:p>
        </p:txBody>
      </p:sp>
      <p:graphicFrame>
        <p:nvGraphicFramePr>
          <p:cNvPr id="37893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8132763" y="2573338"/>
          <a:ext cx="123825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378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2763" y="2573338"/>
                        <a:ext cx="123825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971800" y="2286000"/>
          <a:ext cx="4584700" cy="416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5" imgW="1930320" imgH="1752480" progId="Equation.3">
                  <p:embed/>
                </p:oleObj>
              </mc:Choice>
              <mc:Fallback>
                <p:oleObj name="Equation" r:id="rId5" imgW="1930320" imgH="1752480" progId="Equation.3">
                  <p:embed/>
                  <p:pic>
                    <p:nvPicPr>
                      <p:cNvPr id="378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286000"/>
                        <a:ext cx="4584700" cy="416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025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30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971800" y="1752600"/>
          <a:ext cx="4572000" cy="431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3" imgW="2044440" imgH="1930320" progId="Equation.3">
                  <p:embed/>
                </p:oleObj>
              </mc:Choice>
              <mc:Fallback>
                <p:oleObj name="Equation" r:id="rId3" imgW="2044440" imgH="1930320" progId="Equation.3">
                  <p:embed/>
                  <p:pic>
                    <p:nvPicPr>
                      <p:cNvPr id="553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4572000" cy="431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7435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228850" y="1955800"/>
          <a:ext cx="4859338" cy="237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3" imgW="1841400" imgH="901440" progId="Equation.3">
                  <p:embed/>
                </p:oleObj>
              </mc:Choice>
              <mc:Fallback>
                <p:oleObj name="Equation" r:id="rId3" imgW="1841400" imgH="901440" progId="Equation.3">
                  <p:embed/>
                  <p:pic>
                    <p:nvPicPr>
                      <p:cNvPr id="573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1955800"/>
                        <a:ext cx="4859338" cy="237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1521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So: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For a particle moving along any frictionless surface, regardless of the shape.</a:t>
            </a:r>
          </a:p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2971800" y="2362201"/>
          <a:ext cx="3429000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3" imgW="1155600" imgH="482400" progId="Equation.3">
                  <p:embed/>
                </p:oleObj>
              </mc:Choice>
              <mc:Fallback>
                <p:oleObj name="Equation" r:id="rId3" imgW="1155600" imgH="482400" progId="Equation.3">
                  <p:embed/>
                  <p:pic>
                    <p:nvPicPr>
                      <p:cNvPr id="389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362201"/>
                        <a:ext cx="3429000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8862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Total mechanical energy of a system is defined as the sum of the kinetic energy of all the particles in the system and the total potential energy stored in the system.  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5753100" y="3340100"/>
          <a:ext cx="6858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3" imgW="685800" imgH="177480" progId="Equation.3">
                  <p:embed/>
                </p:oleObj>
              </mc:Choice>
              <mc:Fallback>
                <p:oleObj name="Equation" r:id="rId3" imgW="685800" imgH="177480" progId="Equation.3">
                  <p:embed/>
                  <p:pic>
                    <p:nvPicPr>
                      <p:cNvPr id="399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3340100"/>
                        <a:ext cx="6858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3124200" y="3886200"/>
          <a:ext cx="2743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5" imgW="685800" imgH="177480" progId="Equation.3">
                  <p:embed/>
                </p:oleObj>
              </mc:Choice>
              <mc:Fallback>
                <p:oleObj name="Equation" r:id="rId5" imgW="685800" imgH="177480" progId="Equation.3">
                  <p:embed/>
                  <p:pic>
                    <p:nvPicPr>
                      <p:cNvPr id="399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886200"/>
                        <a:ext cx="27432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804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idx="1"/>
          </p:nvPr>
        </p:nvSpPr>
        <p:spPr>
          <a:xfrm>
            <a:off x="2082800" y="1565276"/>
            <a:ext cx="5143500" cy="3281363"/>
          </a:xfrm>
          <a:ln/>
        </p:spPr>
        <p:txBody>
          <a:bodyPr vert="horz" lIns="0" tIns="0" rIns="0" bIns="0" rtlCol="0">
            <a:normAutofit/>
          </a:bodyPr>
          <a:lstStyle/>
          <a:p>
            <a:pPr marL="698500" indent="-444500">
              <a:spcBef>
                <a:spcPct val="0"/>
              </a:spcBef>
              <a:buSzPct val="125000"/>
            </a:pPr>
            <a:r>
              <a:rPr lang="en-US" altLang="en-US" sz="2400"/>
              <a:t>Important forms of energy</a:t>
            </a:r>
          </a:p>
          <a:p>
            <a:pPr marL="698500" indent="-444500">
              <a:spcBef>
                <a:spcPts val="1000"/>
              </a:spcBef>
              <a:buSzPct val="125000"/>
            </a:pPr>
            <a:r>
              <a:rPr lang="en-US" altLang="en-US" sz="2400"/>
              <a:t>How energy can be transformed and transferred</a:t>
            </a:r>
          </a:p>
          <a:p>
            <a:pPr marL="698500" indent="-444500">
              <a:spcBef>
                <a:spcPts val="1000"/>
              </a:spcBef>
              <a:buSzPct val="125000"/>
            </a:pPr>
            <a:r>
              <a:rPr lang="en-US" altLang="en-US" sz="2400"/>
              <a:t>Definition of work</a:t>
            </a:r>
          </a:p>
          <a:p>
            <a:pPr marL="698500" indent="-444500">
              <a:spcBef>
                <a:spcPts val="1000"/>
              </a:spcBef>
              <a:buSzPct val="125000"/>
            </a:pPr>
            <a:r>
              <a:rPr lang="en-US" altLang="en-US" sz="2400"/>
              <a:t>Concepts of kinetic, potential, and thermal energy</a:t>
            </a:r>
          </a:p>
          <a:p>
            <a:pPr marL="698500" indent="-444500">
              <a:spcBef>
                <a:spcPts val="1000"/>
              </a:spcBef>
              <a:buSzPct val="125000"/>
            </a:pPr>
            <a:r>
              <a:rPr lang="en-US" altLang="en-US" sz="2400"/>
              <a:t>The law of conservation of energy</a:t>
            </a:r>
          </a:p>
          <a:p>
            <a:pPr marL="698500" indent="-444500">
              <a:spcBef>
                <a:spcPts val="1000"/>
              </a:spcBef>
              <a:buSzPct val="125000"/>
            </a:pPr>
            <a:r>
              <a:rPr lang="en-US" altLang="en-US" sz="2400"/>
              <a:t>Elastic collisions</a:t>
            </a:r>
          </a:p>
        </p:txBody>
      </p:sp>
      <p:sp>
        <p:nvSpPr>
          <p:cNvPr id="61443" name="Rectangle 3"/>
          <p:cNvSpPr>
            <a:spLocks/>
          </p:cNvSpPr>
          <p:nvPr/>
        </p:nvSpPr>
        <p:spPr bwMode="auto">
          <a:xfrm>
            <a:off x="2082801" y="138113"/>
            <a:ext cx="454977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2700000" algn="ctr" rotWithShape="0">
                    <a:schemeClr val="bg2">
                      <a:alpha val="7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700" dirty="0">
                <a:latin typeface="Arial" panose="020B0604020202020204" pitchFamily="34" charset="0"/>
              </a:rPr>
              <a:t>Chapter </a:t>
            </a:r>
            <a:r>
              <a:rPr lang="en-US" altLang="en-US" sz="2700" dirty="0" smtClean="0">
                <a:latin typeface="Arial" panose="020B0604020202020204" pitchFamily="34" charset="0"/>
              </a:rPr>
              <a:t>7</a:t>
            </a:r>
            <a:endParaRPr lang="en-US" altLang="en-US" sz="2700" dirty="0">
              <a:latin typeface="Arial" panose="020B0604020202020204" pitchFamily="34" charset="0"/>
            </a:endParaRPr>
          </a:p>
          <a:p>
            <a:r>
              <a:rPr lang="en-US" altLang="en-US" sz="2700" dirty="0">
                <a:latin typeface="Arial" panose="020B0604020202020204" pitchFamily="34" charset="0"/>
              </a:rPr>
              <a:t>Energy</a:t>
            </a:r>
          </a:p>
        </p:txBody>
      </p:sp>
      <p:sp>
        <p:nvSpPr>
          <p:cNvPr id="61444" name="Rectangle 4"/>
          <p:cNvSpPr>
            <a:spLocks/>
          </p:cNvSpPr>
          <p:nvPr/>
        </p:nvSpPr>
        <p:spPr bwMode="auto">
          <a:xfrm>
            <a:off x="2082801" y="949326"/>
            <a:ext cx="31083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300">
                <a:latin typeface="Arial" panose="020B0604020202020204" pitchFamily="34" charset="0"/>
              </a:rPr>
              <a:t>Topics:</a:t>
            </a:r>
          </a:p>
        </p:txBody>
      </p:sp>
      <p:sp>
        <p:nvSpPr>
          <p:cNvPr id="61445" name="Rectangle 5"/>
          <p:cNvSpPr>
            <a:spLocks/>
          </p:cNvSpPr>
          <p:nvPr/>
        </p:nvSpPr>
        <p:spPr bwMode="auto">
          <a:xfrm>
            <a:off x="2082801" y="5051425"/>
            <a:ext cx="31083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300">
                <a:latin typeface="Arial" panose="020B0604020202020204" pitchFamily="34" charset="0"/>
              </a:rPr>
              <a:t>Sample question:</a:t>
            </a:r>
          </a:p>
        </p:txBody>
      </p:sp>
      <p:sp>
        <p:nvSpPr>
          <p:cNvPr id="61446" name="Rectangle 6"/>
          <p:cNvSpPr>
            <a:spLocks/>
          </p:cNvSpPr>
          <p:nvPr/>
        </p:nvSpPr>
        <p:spPr bwMode="auto">
          <a:xfrm>
            <a:off x="2082801" y="5497513"/>
            <a:ext cx="82978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900"/>
              </a:spcBef>
            </a:pPr>
            <a:r>
              <a:rPr lang="en-US" altLang="en-US" sz="2200">
                <a:latin typeface="Arial" panose="020B0604020202020204" pitchFamily="34" charset="0"/>
              </a:rPr>
              <a:t>When flexible poles became available for pole vaulting, athletes were able to clear much higher bars. How can we explain this using energy concepts?</a:t>
            </a:r>
          </a:p>
        </p:txBody>
      </p:sp>
      <p:sp>
        <p:nvSpPr>
          <p:cNvPr id="61447" name="Rectangle 7"/>
          <p:cNvSpPr>
            <a:spLocks/>
          </p:cNvSpPr>
          <p:nvPr/>
        </p:nvSpPr>
        <p:spPr bwMode="auto">
          <a:xfrm>
            <a:off x="9698665" y="6569076"/>
            <a:ext cx="972510" cy="29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6" tIns="41148" rIns="82296" bIns="4114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hangingPunct="0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Slide 10-1</a:t>
            </a:r>
          </a:p>
        </p:txBody>
      </p:sp>
      <p:pic>
        <p:nvPicPr>
          <p:cNvPr id="61448" name="Picture 8" descr="10_00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1"/>
          <a:stretch>
            <a:fillRect/>
          </a:stretch>
        </p:blipFill>
        <p:spPr bwMode="auto">
          <a:xfrm>
            <a:off x="7431088" y="1096963"/>
            <a:ext cx="3124200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43789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total mechanical energy of a system does not change as it moves under the influence of gravity.</a:t>
            </a: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3124200" y="3429000"/>
          <a:ext cx="27432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3" imgW="1193760" imgH="406080" progId="Equation.3">
                  <p:embed/>
                </p:oleObj>
              </mc:Choice>
              <mc:Fallback>
                <p:oleObj name="Equation" r:id="rId3" imgW="1193760" imgH="406080" progId="Equation.3">
                  <p:embed/>
                  <p:pic>
                    <p:nvPicPr>
                      <p:cNvPr id="409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429000"/>
                        <a:ext cx="27432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756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2590800" y="990600"/>
            <a:ext cx="7620000" cy="4114800"/>
          </a:xfrm>
        </p:spPr>
        <p:txBody>
          <a:bodyPr>
            <a:normAutofit/>
          </a:bodyPr>
          <a:lstStyle/>
          <a:p>
            <a:pPr marL="609600" indent="-609600"/>
            <a:r>
              <a:rPr lang="en-US" altLang="en-US" sz="2800"/>
              <a:t>Example 1:</a:t>
            </a:r>
          </a:p>
          <a:p>
            <a:pPr marL="609600" indent="-609600">
              <a:buNone/>
            </a:pPr>
            <a:r>
              <a:rPr lang="en-US" altLang="en-US" sz="2800"/>
              <a:t>A 4 kg mass is whirled in a vertical circle on the end of a 5m length of string.  Its speed as it reaches point C is 10 m/s.  Assume the system is conservative.</a:t>
            </a:r>
          </a:p>
          <a:p>
            <a:pPr marL="609600" indent="-609600">
              <a:buFontTx/>
              <a:buAutoNum type="alphaLcParenR"/>
            </a:pPr>
            <a:r>
              <a:rPr lang="en-US" altLang="en-US" sz="2800"/>
              <a:t>Find the speed of the mass at point B</a:t>
            </a:r>
          </a:p>
          <a:p>
            <a:pPr marL="609600" indent="-609600">
              <a:buFontTx/>
              <a:buAutoNum type="alphaLcParenR"/>
            </a:pPr>
            <a:r>
              <a:rPr lang="en-US" altLang="en-US" sz="2800"/>
              <a:t>Find its speed at point A</a:t>
            </a:r>
          </a:p>
          <a:p>
            <a:pPr marL="609600" indent="-609600">
              <a:buFontTx/>
              <a:buAutoNum type="alphaLcParenR"/>
            </a:pPr>
            <a:r>
              <a:rPr lang="en-US" altLang="en-US" sz="2800"/>
              <a:t>Find the tension in the string when the mass is at B.</a:t>
            </a:r>
          </a:p>
        </p:txBody>
      </p:sp>
      <p:grpSp>
        <p:nvGrpSpPr>
          <p:cNvPr id="42000" name="Group 16"/>
          <p:cNvGrpSpPr>
            <a:grpSpLocks/>
          </p:cNvGrpSpPr>
          <p:nvPr/>
        </p:nvGrpSpPr>
        <p:grpSpPr bwMode="auto">
          <a:xfrm>
            <a:off x="6172200" y="4267200"/>
            <a:ext cx="2590800" cy="2089150"/>
            <a:chOff x="2928" y="2688"/>
            <a:chExt cx="1632" cy="1316"/>
          </a:xfrm>
        </p:grpSpPr>
        <p:sp>
          <p:nvSpPr>
            <p:cNvPr id="41988" name="Oval 4"/>
            <p:cNvSpPr>
              <a:spLocks noChangeArrowheads="1"/>
            </p:cNvSpPr>
            <p:nvPr/>
          </p:nvSpPr>
          <p:spPr bwMode="auto">
            <a:xfrm>
              <a:off x="3360" y="2832"/>
              <a:ext cx="864" cy="9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89" name="Line 5"/>
            <p:cNvSpPr>
              <a:spLocks noChangeShapeType="1"/>
            </p:cNvSpPr>
            <p:nvPr/>
          </p:nvSpPr>
          <p:spPr bwMode="auto">
            <a:xfrm>
              <a:off x="3792" y="2736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990" name="Line 6"/>
            <p:cNvSpPr>
              <a:spLocks noChangeShapeType="1"/>
            </p:cNvSpPr>
            <p:nvPr/>
          </p:nvSpPr>
          <p:spPr bwMode="auto">
            <a:xfrm>
              <a:off x="3408" y="374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991" name="Line 7"/>
            <p:cNvSpPr>
              <a:spLocks noChangeShapeType="1"/>
            </p:cNvSpPr>
            <p:nvPr/>
          </p:nvSpPr>
          <p:spPr bwMode="auto">
            <a:xfrm>
              <a:off x="3792" y="3264"/>
              <a:ext cx="33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992" name="Text Box 8"/>
            <p:cNvSpPr txBox="1">
              <a:spLocks noChangeArrowheads="1"/>
            </p:cNvSpPr>
            <p:nvPr/>
          </p:nvSpPr>
          <p:spPr bwMode="auto">
            <a:xfrm>
              <a:off x="2928" y="3600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</a:rPr>
                <a:t>h = 0</a:t>
              </a:r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4320" y="36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994" name="Text Box 10"/>
            <p:cNvSpPr txBox="1">
              <a:spLocks noChangeArrowheads="1"/>
            </p:cNvSpPr>
            <p:nvPr/>
          </p:nvSpPr>
          <p:spPr bwMode="auto">
            <a:xfrm>
              <a:off x="4368" y="355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41995" name="Text Box 11"/>
            <p:cNvSpPr txBox="1">
              <a:spLocks noChangeArrowheads="1"/>
            </p:cNvSpPr>
            <p:nvPr/>
          </p:nvSpPr>
          <p:spPr bwMode="auto">
            <a:xfrm>
              <a:off x="3744" y="3360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53</a:t>
              </a:r>
            </a:p>
          </p:txBody>
        </p:sp>
        <p:sp>
          <p:nvSpPr>
            <p:cNvPr id="41996" name="Text Box 12"/>
            <p:cNvSpPr txBox="1">
              <a:spLocks noChangeArrowheads="1"/>
            </p:cNvSpPr>
            <p:nvPr/>
          </p:nvSpPr>
          <p:spPr bwMode="auto">
            <a:xfrm>
              <a:off x="3936" y="3120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>
                  <a:latin typeface="Times New Roman" panose="02020603050405020304" pitchFamily="18" charset="0"/>
                </a:rPr>
                <a:t>R=5m</a:t>
              </a:r>
            </a:p>
          </p:txBody>
        </p:sp>
        <p:sp>
          <p:nvSpPr>
            <p:cNvPr id="41997" name="Text Box 13"/>
            <p:cNvSpPr txBox="1">
              <a:spLocks noChangeArrowheads="1"/>
            </p:cNvSpPr>
            <p:nvPr/>
          </p:nvSpPr>
          <p:spPr bwMode="auto">
            <a:xfrm>
              <a:off x="3552" y="3792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1998" name="Text Box 14"/>
            <p:cNvSpPr txBox="1">
              <a:spLocks noChangeArrowheads="1"/>
            </p:cNvSpPr>
            <p:nvPr/>
          </p:nvSpPr>
          <p:spPr bwMode="auto">
            <a:xfrm>
              <a:off x="4176" y="3408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1999" name="Text Box 15"/>
            <p:cNvSpPr txBox="1">
              <a:spLocks noChangeArrowheads="1"/>
            </p:cNvSpPr>
            <p:nvPr/>
          </p:nvSpPr>
          <p:spPr bwMode="auto">
            <a:xfrm>
              <a:off x="3840" y="2688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>
                  <a:latin typeface="Times New Roman" panose="02020603050405020304" pitchFamily="18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1925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Restoring </a:t>
            </a:r>
            <a:r>
              <a:rPr lang="en-US" altLang="en-US" dirty="0"/>
              <a:t>Forces and Hooke’s law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Restoring Force:  Force that restores a system to an equilibrium position.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Elastic system:  Any system that exhibits restoring forces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Example:  Springs, rubber bands, anything that stretches, flexes, bends or twists can be called elastic</a:t>
            </a: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0681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2590800" y="1295400"/>
            <a:ext cx="7620000" cy="4724400"/>
          </a:xfrm>
        </p:spPr>
        <p:txBody>
          <a:bodyPr/>
          <a:lstStyle/>
          <a:p>
            <a:r>
              <a:rPr lang="en-US" altLang="en-US"/>
              <a:t>Look at a spring (prototype of elasticity)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- Equilibrium length:  Lo 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- If stretched to length L, how hard does it pull back?</a:t>
            </a:r>
          </a:p>
          <a:p>
            <a:endParaRPr lang="en-US" altLang="en-US"/>
          </a:p>
        </p:txBody>
      </p:sp>
      <p:sp>
        <p:nvSpPr>
          <p:cNvPr id="44042" name="AutoShape 10"/>
          <p:cNvSpPr>
            <a:spLocks noChangeArrowheads="1"/>
          </p:cNvSpPr>
          <p:nvPr/>
        </p:nvSpPr>
        <p:spPr bwMode="auto">
          <a:xfrm rot="10842101">
            <a:off x="3657600" y="4343400"/>
            <a:ext cx="457200" cy="304800"/>
          </a:xfrm>
          <a:custGeom>
            <a:avLst/>
            <a:gdLst>
              <a:gd name="G0" fmla="+- 540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400"/>
              <a:gd name="G18" fmla="*/ 540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40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40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700 w 21600"/>
              <a:gd name="T15" fmla="*/ 10800 h 21600"/>
              <a:gd name="T16" fmla="*/ 10800 w 21600"/>
              <a:gd name="T17" fmla="*/ 5400 h 21600"/>
              <a:gd name="T18" fmla="*/ 18900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199" y="7817"/>
                  <a:pt x="16199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AutoShape 12"/>
          <p:cNvSpPr>
            <a:spLocks noChangeArrowheads="1"/>
          </p:cNvSpPr>
          <p:nvPr/>
        </p:nvSpPr>
        <p:spPr bwMode="auto">
          <a:xfrm rot="10842101">
            <a:off x="3657600" y="4572000"/>
            <a:ext cx="457200" cy="228600"/>
          </a:xfrm>
          <a:custGeom>
            <a:avLst/>
            <a:gdLst>
              <a:gd name="G0" fmla="+- 540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400"/>
              <a:gd name="G18" fmla="*/ 540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40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40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700 w 21600"/>
              <a:gd name="T15" fmla="*/ 10800 h 21600"/>
              <a:gd name="T16" fmla="*/ 10800 w 21600"/>
              <a:gd name="T17" fmla="*/ 5400 h 21600"/>
              <a:gd name="T18" fmla="*/ 18900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199" y="7817"/>
                  <a:pt x="16199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AutoShape 13"/>
          <p:cNvSpPr>
            <a:spLocks noChangeArrowheads="1"/>
          </p:cNvSpPr>
          <p:nvPr/>
        </p:nvSpPr>
        <p:spPr bwMode="auto">
          <a:xfrm rot="10842101">
            <a:off x="3657600" y="4648200"/>
            <a:ext cx="457200" cy="304800"/>
          </a:xfrm>
          <a:custGeom>
            <a:avLst/>
            <a:gdLst>
              <a:gd name="G0" fmla="+- 540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400"/>
              <a:gd name="G18" fmla="*/ 540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40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40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700 w 21600"/>
              <a:gd name="T15" fmla="*/ 10800 h 21600"/>
              <a:gd name="T16" fmla="*/ 10800 w 21600"/>
              <a:gd name="T17" fmla="*/ 5400 h 21600"/>
              <a:gd name="T18" fmla="*/ 18900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199" y="7817"/>
                  <a:pt x="16199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AutoShape 14"/>
          <p:cNvSpPr>
            <a:spLocks noChangeArrowheads="1"/>
          </p:cNvSpPr>
          <p:nvPr/>
        </p:nvSpPr>
        <p:spPr bwMode="auto">
          <a:xfrm rot="10842101">
            <a:off x="3657600" y="4800600"/>
            <a:ext cx="457200" cy="304800"/>
          </a:xfrm>
          <a:custGeom>
            <a:avLst/>
            <a:gdLst>
              <a:gd name="G0" fmla="+- 540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400"/>
              <a:gd name="G18" fmla="*/ 540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40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40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700 w 21600"/>
              <a:gd name="T15" fmla="*/ 10800 h 21600"/>
              <a:gd name="T16" fmla="*/ 10800 w 21600"/>
              <a:gd name="T17" fmla="*/ 5400 h 21600"/>
              <a:gd name="T18" fmla="*/ 18900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199" y="7817"/>
                  <a:pt x="16199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7" name="AutoShape 15"/>
          <p:cNvSpPr>
            <a:spLocks noChangeArrowheads="1"/>
          </p:cNvSpPr>
          <p:nvPr/>
        </p:nvSpPr>
        <p:spPr bwMode="auto">
          <a:xfrm rot="10842101">
            <a:off x="3657600" y="4114800"/>
            <a:ext cx="457200" cy="228600"/>
          </a:xfrm>
          <a:custGeom>
            <a:avLst/>
            <a:gdLst>
              <a:gd name="G0" fmla="+- 540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400"/>
              <a:gd name="G18" fmla="*/ 540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40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40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700 w 21600"/>
              <a:gd name="T15" fmla="*/ 10800 h 21600"/>
              <a:gd name="T16" fmla="*/ 10800 w 21600"/>
              <a:gd name="T17" fmla="*/ 5400 h 21600"/>
              <a:gd name="T18" fmla="*/ 18900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199" y="7817"/>
                  <a:pt x="16199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AutoShape 16"/>
          <p:cNvSpPr>
            <a:spLocks noChangeArrowheads="1"/>
          </p:cNvSpPr>
          <p:nvPr/>
        </p:nvSpPr>
        <p:spPr bwMode="auto">
          <a:xfrm rot="10842101">
            <a:off x="3657600" y="4191000"/>
            <a:ext cx="457200" cy="304800"/>
          </a:xfrm>
          <a:custGeom>
            <a:avLst/>
            <a:gdLst>
              <a:gd name="G0" fmla="+- 540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400"/>
              <a:gd name="G18" fmla="*/ 540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40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40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700 w 21600"/>
              <a:gd name="T15" fmla="*/ 10800 h 21600"/>
              <a:gd name="T16" fmla="*/ 10800 w 21600"/>
              <a:gd name="T17" fmla="*/ 5400 h 21600"/>
              <a:gd name="T18" fmla="*/ 18900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199" y="7817"/>
                  <a:pt x="16199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AutoShape 17"/>
          <p:cNvSpPr>
            <a:spLocks noChangeArrowheads="1"/>
          </p:cNvSpPr>
          <p:nvPr/>
        </p:nvSpPr>
        <p:spPr bwMode="auto">
          <a:xfrm rot="10842101">
            <a:off x="3657600" y="4343400"/>
            <a:ext cx="457200" cy="304800"/>
          </a:xfrm>
          <a:custGeom>
            <a:avLst/>
            <a:gdLst>
              <a:gd name="G0" fmla="+- 540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400"/>
              <a:gd name="G18" fmla="*/ 540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40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40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700 w 21600"/>
              <a:gd name="T15" fmla="*/ 10800 h 21600"/>
              <a:gd name="T16" fmla="*/ 10800 w 21600"/>
              <a:gd name="T17" fmla="*/ 5400 h 21600"/>
              <a:gd name="T18" fmla="*/ 18900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199" y="7817"/>
                  <a:pt x="16199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Line 18"/>
          <p:cNvSpPr>
            <a:spLocks noChangeShapeType="1"/>
          </p:cNvSpPr>
          <p:nvPr/>
        </p:nvSpPr>
        <p:spPr bwMode="auto">
          <a:xfrm>
            <a:off x="3276600" y="4191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2590800" y="4495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2895600" y="4495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L</a:t>
            </a:r>
            <a:r>
              <a:rPr lang="en-US" altLang="en-US" sz="2400" baseline="-25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4053" name="AutoShape 21"/>
          <p:cNvSpPr>
            <a:spLocks noChangeArrowheads="1"/>
          </p:cNvSpPr>
          <p:nvPr/>
        </p:nvSpPr>
        <p:spPr bwMode="auto">
          <a:xfrm rot="10842101">
            <a:off x="6172200" y="4114800"/>
            <a:ext cx="457200" cy="304800"/>
          </a:xfrm>
          <a:custGeom>
            <a:avLst/>
            <a:gdLst>
              <a:gd name="G0" fmla="+- 540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400"/>
              <a:gd name="G18" fmla="*/ 540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40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40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700 w 21600"/>
              <a:gd name="T15" fmla="*/ 10800 h 21600"/>
              <a:gd name="T16" fmla="*/ 10800 w 21600"/>
              <a:gd name="T17" fmla="*/ 5400 h 21600"/>
              <a:gd name="T18" fmla="*/ 18900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199" y="7817"/>
                  <a:pt x="16199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4" name="AutoShape 22"/>
          <p:cNvSpPr>
            <a:spLocks noChangeArrowheads="1"/>
          </p:cNvSpPr>
          <p:nvPr/>
        </p:nvSpPr>
        <p:spPr bwMode="auto">
          <a:xfrm rot="10842101">
            <a:off x="6172200" y="5410200"/>
            <a:ext cx="457200" cy="304800"/>
          </a:xfrm>
          <a:custGeom>
            <a:avLst/>
            <a:gdLst>
              <a:gd name="G0" fmla="+- 540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400"/>
              <a:gd name="G18" fmla="*/ 540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40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40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700 w 21600"/>
              <a:gd name="T15" fmla="*/ 10800 h 21600"/>
              <a:gd name="T16" fmla="*/ 10800 w 21600"/>
              <a:gd name="T17" fmla="*/ 5400 h 21600"/>
              <a:gd name="T18" fmla="*/ 18900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199" y="7817"/>
                  <a:pt x="16199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5" name="AutoShape 23"/>
          <p:cNvSpPr>
            <a:spLocks noChangeArrowheads="1"/>
          </p:cNvSpPr>
          <p:nvPr/>
        </p:nvSpPr>
        <p:spPr bwMode="auto">
          <a:xfrm rot="10842101">
            <a:off x="6172200" y="4419600"/>
            <a:ext cx="457200" cy="304800"/>
          </a:xfrm>
          <a:custGeom>
            <a:avLst/>
            <a:gdLst>
              <a:gd name="G0" fmla="+- 540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400"/>
              <a:gd name="G18" fmla="*/ 540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40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40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700 w 21600"/>
              <a:gd name="T15" fmla="*/ 10800 h 21600"/>
              <a:gd name="T16" fmla="*/ 10800 w 21600"/>
              <a:gd name="T17" fmla="*/ 5400 h 21600"/>
              <a:gd name="T18" fmla="*/ 18900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199" y="7817"/>
                  <a:pt x="16199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6" name="AutoShape 24"/>
          <p:cNvSpPr>
            <a:spLocks noChangeArrowheads="1"/>
          </p:cNvSpPr>
          <p:nvPr/>
        </p:nvSpPr>
        <p:spPr bwMode="auto">
          <a:xfrm rot="10842101">
            <a:off x="6172200" y="4800600"/>
            <a:ext cx="457200" cy="304800"/>
          </a:xfrm>
          <a:custGeom>
            <a:avLst/>
            <a:gdLst>
              <a:gd name="G0" fmla="+- 540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400"/>
              <a:gd name="G18" fmla="*/ 540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40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40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700 w 21600"/>
              <a:gd name="T15" fmla="*/ 10800 h 21600"/>
              <a:gd name="T16" fmla="*/ 10800 w 21600"/>
              <a:gd name="T17" fmla="*/ 5400 h 21600"/>
              <a:gd name="T18" fmla="*/ 18900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199" y="7817"/>
                  <a:pt x="16199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7" name="AutoShape 25"/>
          <p:cNvSpPr>
            <a:spLocks noChangeArrowheads="1"/>
          </p:cNvSpPr>
          <p:nvPr/>
        </p:nvSpPr>
        <p:spPr bwMode="auto">
          <a:xfrm rot="10842101">
            <a:off x="6172200" y="5105400"/>
            <a:ext cx="457200" cy="304800"/>
          </a:xfrm>
          <a:custGeom>
            <a:avLst/>
            <a:gdLst>
              <a:gd name="G0" fmla="+- 540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400"/>
              <a:gd name="G18" fmla="*/ 540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40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40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700 w 21600"/>
              <a:gd name="T15" fmla="*/ 10800 h 21600"/>
              <a:gd name="T16" fmla="*/ 10800 w 21600"/>
              <a:gd name="T17" fmla="*/ 5400 h 21600"/>
              <a:gd name="T18" fmla="*/ 18900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199" y="7817"/>
                  <a:pt x="16199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8" name="Rectangle 26"/>
          <p:cNvSpPr>
            <a:spLocks noChangeArrowheads="1"/>
          </p:cNvSpPr>
          <p:nvPr/>
        </p:nvSpPr>
        <p:spPr bwMode="auto">
          <a:xfrm>
            <a:off x="6172200" y="5791200"/>
            <a:ext cx="457200" cy="533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4059" name="AutoShape 27"/>
          <p:cNvSpPr>
            <a:spLocks noChangeArrowheads="1"/>
          </p:cNvSpPr>
          <p:nvPr/>
        </p:nvSpPr>
        <p:spPr bwMode="auto">
          <a:xfrm rot="8503657">
            <a:off x="6172200" y="4267200"/>
            <a:ext cx="457200" cy="304800"/>
          </a:xfrm>
          <a:custGeom>
            <a:avLst/>
            <a:gdLst>
              <a:gd name="G0" fmla="+- 540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400"/>
              <a:gd name="G18" fmla="*/ 540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40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40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700 w 21600"/>
              <a:gd name="T15" fmla="*/ 10800 h 21600"/>
              <a:gd name="T16" fmla="*/ 10800 w 21600"/>
              <a:gd name="T17" fmla="*/ 5400 h 21600"/>
              <a:gd name="T18" fmla="*/ 18900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199" y="7817"/>
                  <a:pt x="16199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0" name="AutoShape 28"/>
          <p:cNvSpPr>
            <a:spLocks noChangeArrowheads="1"/>
          </p:cNvSpPr>
          <p:nvPr/>
        </p:nvSpPr>
        <p:spPr bwMode="auto">
          <a:xfrm rot="8503657">
            <a:off x="6172200" y="4953000"/>
            <a:ext cx="457200" cy="304800"/>
          </a:xfrm>
          <a:custGeom>
            <a:avLst/>
            <a:gdLst>
              <a:gd name="G0" fmla="+- 540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400"/>
              <a:gd name="G18" fmla="*/ 540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40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40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700 w 21600"/>
              <a:gd name="T15" fmla="*/ 10800 h 21600"/>
              <a:gd name="T16" fmla="*/ 10800 w 21600"/>
              <a:gd name="T17" fmla="*/ 5400 h 21600"/>
              <a:gd name="T18" fmla="*/ 18900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199" y="7817"/>
                  <a:pt x="16199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1" name="AutoShape 29"/>
          <p:cNvSpPr>
            <a:spLocks noChangeArrowheads="1"/>
          </p:cNvSpPr>
          <p:nvPr/>
        </p:nvSpPr>
        <p:spPr bwMode="auto">
          <a:xfrm rot="8503657">
            <a:off x="6096000" y="4648200"/>
            <a:ext cx="457200" cy="304800"/>
          </a:xfrm>
          <a:custGeom>
            <a:avLst/>
            <a:gdLst>
              <a:gd name="G0" fmla="+- 540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400"/>
              <a:gd name="G18" fmla="*/ 540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40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40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700 w 21600"/>
              <a:gd name="T15" fmla="*/ 10800 h 21600"/>
              <a:gd name="T16" fmla="*/ 10800 w 21600"/>
              <a:gd name="T17" fmla="*/ 5400 h 21600"/>
              <a:gd name="T18" fmla="*/ 18900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199" y="7817"/>
                  <a:pt x="16199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2" name="AutoShape 30"/>
          <p:cNvSpPr>
            <a:spLocks noChangeArrowheads="1"/>
          </p:cNvSpPr>
          <p:nvPr/>
        </p:nvSpPr>
        <p:spPr bwMode="auto">
          <a:xfrm rot="8503657">
            <a:off x="6172200" y="5257800"/>
            <a:ext cx="457200" cy="304800"/>
          </a:xfrm>
          <a:custGeom>
            <a:avLst/>
            <a:gdLst>
              <a:gd name="G0" fmla="+- 540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400"/>
              <a:gd name="G18" fmla="*/ 540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40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40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700 w 21600"/>
              <a:gd name="T15" fmla="*/ 10800 h 21600"/>
              <a:gd name="T16" fmla="*/ 10800 w 21600"/>
              <a:gd name="T17" fmla="*/ 5400 h 21600"/>
              <a:gd name="T18" fmla="*/ 18900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199" y="7817"/>
                  <a:pt x="16199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3" name="AutoShape 31"/>
          <p:cNvSpPr>
            <a:spLocks noChangeArrowheads="1"/>
          </p:cNvSpPr>
          <p:nvPr/>
        </p:nvSpPr>
        <p:spPr bwMode="auto">
          <a:xfrm rot="8503657">
            <a:off x="6172200" y="5562600"/>
            <a:ext cx="457200" cy="304800"/>
          </a:xfrm>
          <a:custGeom>
            <a:avLst/>
            <a:gdLst>
              <a:gd name="G0" fmla="+- 540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400"/>
              <a:gd name="G18" fmla="*/ 540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40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40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700 w 21600"/>
              <a:gd name="T15" fmla="*/ 10800 h 21600"/>
              <a:gd name="T16" fmla="*/ 10800 w 21600"/>
              <a:gd name="T17" fmla="*/ 5400 h 21600"/>
              <a:gd name="T18" fmla="*/ 18900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199" y="7817"/>
                  <a:pt x="16199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>
            <a:off x="3581400" y="4191000"/>
            <a:ext cx="609600" cy="0"/>
          </a:xfrm>
          <a:prstGeom prst="line">
            <a:avLst/>
          </a:prstGeom>
          <a:noFill/>
          <a:ln w="1270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5" name="Line 33"/>
          <p:cNvSpPr>
            <a:spLocks noChangeShapeType="1"/>
          </p:cNvSpPr>
          <p:nvPr/>
        </p:nvSpPr>
        <p:spPr bwMode="auto">
          <a:xfrm>
            <a:off x="6096000" y="4191000"/>
            <a:ext cx="609600" cy="0"/>
          </a:xfrm>
          <a:prstGeom prst="line">
            <a:avLst/>
          </a:prstGeom>
          <a:noFill/>
          <a:ln w="1270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6" name="Line 34"/>
          <p:cNvSpPr>
            <a:spLocks noChangeShapeType="1"/>
          </p:cNvSpPr>
          <p:nvPr/>
        </p:nvSpPr>
        <p:spPr bwMode="auto">
          <a:xfrm>
            <a:off x="5791200" y="4267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7" name="Text Box 35"/>
          <p:cNvSpPr txBox="1">
            <a:spLocks noChangeArrowheads="1"/>
          </p:cNvSpPr>
          <p:nvPr/>
        </p:nvSpPr>
        <p:spPr bwMode="auto">
          <a:xfrm>
            <a:off x="5410200" y="4800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157639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attached mass is in static equilibrium so: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5486400" y="3048000"/>
            <a:ext cx="457200" cy="533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>
            <a:off x="5715000" y="33528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 rot="10640511" flipH="1">
            <a:off x="5713413" y="2513013"/>
            <a:ext cx="0" cy="760412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6019800" y="2438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F</a:t>
            </a:r>
            <a:r>
              <a:rPr lang="en-US" altLang="en-US" sz="2400" baseline="-25000">
                <a:latin typeface="Times New Roman" panose="02020603050405020304" pitchFamily="18" charset="0"/>
              </a:rPr>
              <a:t>sp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6096000" y="3505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W</a:t>
            </a:r>
          </a:p>
        </p:txBody>
      </p:sp>
      <p:graphicFrame>
        <p:nvGraphicFramePr>
          <p:cNvPr id="45065" name="Object 9"/>
          <p:cNvGraphicFramePr>
            <a:graphicFrameLocks noChangeAspect="1"/>
          </p:cNvGraphicFramePr>
          <p:nvPr/>
        </p:nvGraphicFramePr>
        <p:xfrm>
          <a:off x="3048000" y="3962400"/>
          <a:ext cx="2590800" cy="223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3" imgW="914400" imgH="787320" progId="Equation.3">
                  <p:embed/>
                </p:oleObj>
              </mc:Choice>
              <mc:Fallback>
                <p:oleObj name="Equation" r:id="rId3" imgW="914400" imgH="787320" progId="Equation.3">
                  <p:embed/>
                  <p:pic>
                    <p:nvPicPr>
                      <p:cNvPr id="450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962400"/>
                        <a:ext cx="2590800" cy="223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6447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2590800" y="1066800"/>
            <a:ext cx="7620000" cy="4114800"/>
          </a:xfrm>
        </p:spPr>
        <p:txBody>
          <a:bodyPr/>
          <a:lstStyle/>
          <a:p>
            <a:r>
              <a:rPr lang="en-US" altLang="en-US"/>
              <a:t>We obtain:</a:t>
            </a:r>
            <a:r>
              <a:rPr lang="en-US" altLang="en-US">
                <a:cs typeface="Times New Roman" panose="02020603050405020304" pitchFamily="18" charset="0"/>
              </a:rPr>
              <a:t>F</a:t>
            </a:r>
            <a:r>
              <a:rPr lang="en-US" altLang="en-US" baseline="-30000">
                <a:cs typeface="Times New Roman" panose="02020603050405020304" pitchFamily="18" charset="0"/>
              </a:rPr>
              <a:t>sp</a:t>
            </a:r>
            <a:r>
              <a:rPr lang="en-US" altLang="en-US">
                <a:cs typeface="Times New Roman" panose="02020603050405020304" pitchFamily="18" charset="0"/>
              </a:rPr>
              <a:t> = k </a:t>
            </a:r>
            <a:r>
              <a:rPr lang="en-US" altLang="en-US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altLang="en-US">
                <a:cs typeface="Times New Roman" panose="02020603050405020304" pitchFamily="18" charset="0"/>
              </a:rPr>
              <a:t>s</a:t>
            </a:r>
          </a:p>
          <a:p>
            <a:r>
              <a:rPr lang="en-US" altLang="en-US" sz="2800">
                <a:cs typeface="Times New Roman" panose="02020603050405020304" pitchFamily="18" charset="0"/>
              </a:rPr>
              <a:t>Large k:  needs large pull to stretch:  stiff spring</a:t>
            </a:r>
          </a:p>
          <a:p>
            <a:r>
              <a:rPr lang="en-US" altLang="en-US" sz="2400">
                <a:cs typeface="Times New Roman" panose="02020603050405020304" pitchFamily="18" charset="0"/>
              </a:rPr>
              <a:t>Small k:  easily stretched with small force:  soft spring</a:t>
            </a:r>
          </a:p>
          <a:p>
            <a:endParaRPr lang="en-US" altLang="en-US" sz="240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4495800" y="3200400"/>
            <a:ext cx="5181600" cy="3657600"/>
            <a:chOff x="1128" y="1752"/>
            <a:chExt cx="2520" cy="1512"/>
          </a:xfrm>
        </p:grpSpPr>
        <p:sp>
          <p:nvSpPr>
            <p:cNvPr id="46084" name="Line 4"/>
            <p:cNvSpPr>
              <a:spLocks noChangeShapeType="1"/>
            </p:cNvSpPr>
            <p:nvPr/>
          </p:nvSpPr>
          <p:spPr bwMode="auto">
            <a:xfrm>
              <a:off x="1488" y="1776"/>
              <a:ext cx="0" cy="12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5" name="Line 5"/>
            <p:cNvSpPr>
              <a:spLocks noChangeShapeType="1"/>
            </p:cNvSpPr>
            <p:nvPr/>
          </p:nvSpPr>
          <p:spPr bwMode="auto">
            <a:xfrm>
              <a:off x="1488" y="2976"/>
              <a:ext cx="16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6" name="Text Box 6"/>
            <p:cNvSpPr txBox="1">
              <a:spLocks noChangeArrowheads="1"/>
            </p:cNvSpPr>
            <p:nvPr/>
          </p:nvSpPr>
          <p:spPr bwMode="auto">
            <a:xfrm>
              <a:off x="1128" y="1752"/>
              <a:ext cx="216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altLang="en-US" sz="240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46087" name="Text Box 7"/>
            <p:cNvSpPr txBox="1">
              <a:spLocks noChangeArrowheads="1"/>
            </p:cNvSpPr>
            <p:nvPr/>
          </p:nvSpPr>
          <p:spPr bwMode="auto">
            <a:xfrm>
              <a:off x="2928" y="3048"/>
              <a:ext cx="720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altLang="en-US" sz="2400">
                  <a:latin typeface="Symbol" panose="05050102010706020507" pitchFamily="18" charset="2"/>
                </a:rPr>
                <a:t>D</a:t>
              </a:r>
              <a:r>
                <a:rPr lang="en-US" altLang="en-US" sz="2400">
                  <a:latin typeface="Times New Roman" panose="02020603050405020304" pitchFamily="18" charset="0"/>
                </a:rPr>
                <a:t>s=L-L0</a:t>
              </a:r>
            </a:p>
          </p:txBody>
        </p:sp>
      </p:grpSp>
      <p:sp>
        <p:nvSpPr>
          <p:cNvPr id="46089" name="Line 9"/>
          <p:cNvSpPr>
            <a:spLocks noChangeShapeType="1"/>
          </p:cNvSpPr>
          <p:nvPr/>
        </p:nvSpPr>
        <p:spPr bwMode="auto">
          <a:xfrm flipV="1">
            <a:off x="5257800" y="4800600"/>
            <a:ext cx="2895600" cy="12954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08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0"/>
            <a:ext cx="7620000" cy="1143000"/>
          </a:xfrm>
        </p:spPr>
        <p:txBody>
          <a:bodyPr/>
          <a:lstStyle/>
          <a:p>
            <a:r>
              <a:rPr lang="en-US" altLang="en-US" dirty="0" smtClean="0"/>
              <a:t>Hooke’s </a:t>
            </a:r>
            <a:r>
              <a:rPr lang="en-US" altLang="en-US" dirty="0"/>
              <a:t>law</a:t>
            </a:r>
          </a:p>
        </p:txBody>
      </p:sp>
      <p:grpSp>
        <p:nvGrpSpPr>
          <p:cNvPr id="47130" name="Group 26"/>
          <p:cNvGrpSpPr>
            <a:grpSpLocks/>
          </p:cNvGrpSpPr>
          <p:nvPr/>
        </p:nvGrpSpPr>
        <p:grpSpPr bwMode="auto">
          <a:xfrm>
            <a:off x="7620000" y="1752601"/>
            <a:ext cx="2667000" cy="2957513"/>
            <a:chOff x="768" y="1056"/>
            <a:chExt cx="1680" cy="1863"/>
          </a:xfrm>
        </p:grpSpPr>
        <p:sp>
          <p:nvSpPr>
            <p:cNvPr id="47110" name="Freeform 6"/>
            <p:cNvSpPr>
              <a:spLocks/>
            </p:cNvSpPr>
            <p:nvPr/>
          </p:nvSpPr>
          <p:spPr bwMode="auto">
            <a:xfrm>
              <a:off x="792" y="1224"/>
              <a:ext cx="216" cy="84"/>
            </a:xfrm>
            <a:custGeom>
              <a:avLst/>
              <a:gdLst>
                <a:gd name="T0" fmla="*/ 0 w 540"/>
                <a:gd name="T1" fmla="*/ 180 h 210"/>
                <a:gd name="T2" fmla="*/ 180 w 540"/>
                <a:gd name="T3" fmla="*/ 0 h 210"/>
                <a:gd name="T4" fmla="*/ 360 w 540"/>
                <a:gd name="T5" fmla="*/ 180 h 210"/>
                <a:gd name="T6" fmla="*/ 180 w 540"/>
                <a:gd name="T7" fmla="*/ 180 h 210"/>
                <a:gd name="T8" fmla="*/ 360 w 540"/>
                <a:gd name="T9" fmla="*/ 0 h 210"/>
                <a:gd name="T10" fmla="*/ 540 w 540"/>
                <a:gd name="T11" fmla="*/ 180 h 210"/>
                <a:gd name="T12" fmla="*/ 360 w 540"/>
                <a:gd name="T13" fmla="*/ 180 h 210"/>
                <a:gd name="T14" fmla="*/ 540 w 540"/>
                <a:gd name="T15" fmla="*/ 0 h 210"/>
                <a:gd name="T16" fmla="*/ 360 w 540"/>
                <a:gd name="T17" fmla="*/ 180 h 210"/>
                <a:gd name="T18" fmla="*/ 540 w 540"/>
                <a:gd name="T1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0" h="210">
                  <a:moveTo>
                    <a:pt x="0" y="180"/>
                  </a:moveTo>
                  <a:cubicBezTo>
                    <a:pt x="60" y="90"/>
                    <a:pt x="120" y="0"/>
                    <a:pt x="180" y="0"/>
                  </a:cubicBezTo>
                  <a:cubicBezTo>
                    <a:pt x="240" y="0"/>
                    <a:pt x="360" y="150"/>
                    <a:pt x="360" y="180"/>
                  </a:cubicBezTo>
                  <a:cubicBezTo>
                    <a:pt x="360" y="210"/>
                    <a:pt x="180" y="210"/>
                    <a:pt x="180" y="180"/>
                  </a:cubicBezTo>
                  <a:cubicBezTo>
                    <a:pt x="180" y="150"/>
                    <a:pt x="300" y="0"/>
                    <a:pt x="360" y="0"/>
                  </a:cubicBezTo>
                  <a:cubicBezTo>
                    <a:pt x="420" y="0"/>
                    <a:pt x="540" y="150"/>
                    <a:pt x="540" y="180"/>
                  </a:cubicBezTo>
                  <a:cubicBezTo>
                    <a:pt x="540" y="210"/>
                    <a:pt x="360" y="210"/>
                    <a:pt x="360" y="180"/>
                  </a:cubicBezTo>
                  <a:cubicBezTo>
                    <a:pt x="360" y="150"/>
                    <a:pt x="540" y="0"/>
                    <a:pt x="540" y="0"/>
                  </a:cubicBezTo>
                  <a:cubicBezTo>
                    <a:pt x="540" y="0"/>
                    <a:pt x="360" y="180"/>
                    <a:pt x="360" y="180"/>
                  </a:cubicBezTo>
                  <a:cubicBezTo>
                    <a:pt x="360" y="180"/>
                    <a:pt x="450" y="90"/>
                    <a:pt x="54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1" name="Freeform 7"/>
            <p:cNvSpPr>
              <a:spLocks/>
            </p:cNvSpPr>
            <p:nvPr/>
          </p:nvSpPr>
          <p:spPr bwMode="auto">
            <a:xfrm>
              <a:off x="936" y="1224"/>
              <a:ext cx="216" cy="84"/>
            </a:xfrm>
            <a:custGeom>
              <a:avLst/>
              <a:gdLst>
                <a:gd name="T0" fmla="*/ 0 w 540"/>
                <a:gd name="T1" fmla="*/ 180 h 210"/>
                <a:gd name="T2" fmla="*/ 180 w 540"/>
                <a:gd name="T3" fmla="*/ 0 h 210"/>
                <a:gd name="T4" fmla="*/ 360 w 540"/>
                <a:gd name="T5" fmla="*/ 180 h 210"/>
                <a:gd name="T6" fmla="*/ 180 w 540"/>
                <a:gd name="T7" fmla="*/ 180 h 210"/>
                <a:gd name="T8" fmla="*/ 360 w 540"/>
                <a:gd name="T9" fmla="*/ 0 h 210"/>
                <a:gd name="T10" fmla="*/ 540 w 540"/>
                <a:gd name="T11" fmla="*/ 180 h 210"/>
                <a:gd name="T12" fmla="*/ 360 w 540"/>
                <a:gd name="T13" fmla="*/ 180 h 210"/>
                <a:gd name="T14" fmla="*/ 540 w 540"/>
                <a:gd name="T15" fmla="*/ 0 h 210"/>
                <a:gd name="T16" fmla="*/ 360 w 540"/>
                <a:gd name="T17" fmla="*/ 180 h 210"/>
                <a:gd name="T18" fmla="*/ 540 w 540"/>
                <a:gd name="T1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0" h="210">
                  <a:moveTo>
                    <a:pt x="0" y="180"/>
                  </a:moveTo>
                  <a:cubicBezTo>
                    <a:pt x="60" y="90"/>
                    <a:pt x="120" y="0"/>
                    <a:pt x="180" y="0"/>
                  </a:cubicBezTo>
                  <a:cubicBezTo>
                    <a:pt x="240" y="0"/>
                    <a:pt x="360" y="150"/>
                    <a:pt x="360" y="180"/>
                  </a:cubicBezTo>
                  <a:cubicBezTo>
                    <a:pt x="360" y="210"/>
                    <a:pt x="180" y="210"/>
                    <a:pt x="180" y="180"/>
                  </a:cubicBezTo>
                  <a:cubicBezTo>
                    <a:pt x="180" y="150"/>
                    <a:pt x="300" y="0"/>
                    <a:pt x="360" y="0"/>
                  </a:cubicBezTo>
                  <a:cubicBezTo>
                    <a:pt x="420" y="0"/>
                    <a:pt x="540" y="150"/>
                    <a:pt x="540" y="180"/>
                  </a:cubicBezTo>
                  <a:cubicBezTo>
                    <a:pt x="540" y="210"/>
                    <a:pt x="360" y="210"/>
                    <a:pt x="360" y="180"/>
                  </a:cubicBezTo>
                  <a:cubicBezTo>
                    <a:pt x="360" y="150"/>
                    <a:pt x="540" y="0"/>
                    <a:pt x="540" y="0"/>
                  </a:cubicBezTo>
                  <a:cubicBezTo>
                    <a:pt x="540" y="0"/>
                    <a:pt x="360" y="180"/>
                    <a:pt x="360" y="180"/>
                  </a:cubicBezTo>
                  <a:cubicBezTo>
                    <a:pt x="360" y="180"/>
                    <a:pt x="450" y="90"/>
                    <a:pt x="54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2" name="Freeform 8"/>
            <p:cNvSpPr>
              <a:spLocks/>
            </p:cNvSpPr>
            <p:nvPr/>
          </p:nvSpPr>
          <p:spPr bwMode="auto">
            <a:xfrm>
              <a:off x="1080" y="1224"/>
              <a:ext cx="216" cy="84"/>
            </a:xfrm>
            <a:custGeom>
              <a:avLst/>
              <a:gdLst>
                <a:gd name="T0" fmla="*/ 0 w 540"/>
                <a:gd name="T1" fmla="*/ 180 h 210"/>
                <a:gd name="T2" fmla="*/ 180 w 540"/>
                <a:gd name="T3" fmla="*/ 0 h 210"/>
                <a:gd name="T4" fmla="*/ 360 w 540"/>
                <a:gd name="T5" fmla="*/ 180 h 210"/>
                <a:gd name="T6" fmla="*/ 180 w 540"/>
                <a:gd name="T7" fmla="*/ 180 h 210"/>
                <a:gd name="T8" fmla="*/ 360 w 540"/>
                <a:gd name="T9" fmla="*/ 0 h 210"/>
                <a:gd name="T10" fmla="*/ 540 w 540"/>
                <a:gd name="T11" fmla="*/ 180 h 210"/>
                <a:gd name="T12" fmla="*/ 360 w 540"/>
                <a:gd name="T13" fmla="*/ 180 h 210"/>
                <a:gd name="T14" fmla="*/ 540 w 540"/>
                <a:gd name="T15" fmla="*/ 0 h 210"/>
                <a:gd name="T16" fmla="*/ 360 w 540"/>
                <a:gd name="T17" fmla="*/ 180 h 210"/>
                <a:gd name="T18" fmla="*/ 540 w 540"/>
                <a:gd name="T1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0" h="210">
                  <a:moveTo>
                    <a:pt x="0" y="180"/>
                  </a:moveTo>
                  <a:cubicBezTo>
                    <a:pt x="60" y="90"/>
                    <a:pt x="120" y="0"/>
                    <a:pt x="180" y="0"/>
                  </a:cubicBezTo>
                  <a:cubicBezTo>
                    <a:pt x="240" y="0"/>
                    <a:pt x="360" y="150"/>
                    <a:pt x="360" y="180"/>
                  </a:cubicBezTo>
                  <a:cubicBezTo>
                    <a:pt x="360" y="210"/>
                    <a:pt x="180" y="210"/>
                    <a:pt x="180" y="180"/>
                  </a:cubicBezTo>
                  <a:cubicBezTo>
                    <a:pt x="180" y="150"/>
                    <a:pt x="300" y="0"/>
                    <a:pt x="360" y="0"/>
                  </a:cubicBezTo>
                  <a:cubicBezTo>
                    <a:pt x="420" y="0"/>
                    <a:pt x="540" y="150"/>
                    <a:pt x="540" y="180"/>
                  </a:cubicBezTo>
                  <a:cubicBezTo>
                    <a:pt x="540" y="210"/>
                    <a:pt x="360" y="210"/>
                    <a:pt x="360" y="180"/>
                  </a:cubicBezTo>
                  <a:cubicBezTo>
                    <a:pt x="360" y="150"/>
                    <a:pt x="540" y="0"/>
                    <a:pt x="540" y="0"/>
                  </a:cubicBezTo>
                  <a:cubicBezTo>
                    <a:pt x="540" y="0"/>
                    <a:pt x="360" y="180"/>
                    <a:pt x="360" y="180"/>
                  </a:cubicBezTo>
                  <a:cubicBezTo>
                    <a:pt x="360" y="180"/>
                    <a:pt x="450" y="90"/>
                    <a:pt x="54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1296" y="1152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1872" y="1584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5" name="Freeform 11"/>
            <p:cNvSpPr>
              <a:spLocks/>
            </p:cNvSpPr>
            <p:nvPr/>
          </p:nvSpPr>
          <p:spPr bwMode="auto">
            <a:xfrm>
              <a:off x="792" y="1656"/>
              <a:ext cx="360" cy="144"/>
            </a:xfrm>
            <a:custGeom>
              <a:avLst/>
              <a:gdLst>
                <a:gd name="T0" fmla="*/ 0 w 1080"/>
                <a:gd name="T1" fmla="*/ 210 h 390"/>
                <a:gd name="T2" fmla="*/ 360 w 1080"/>
                <a:gd name="T3" fmla="*/ 30 h 390"/>
                <a:gd name="T4" fmla="*/ 720 w 1080"/>
                <a:gd name="T5" fmla="*/ 210 h 390"/>
                <a:gd name="T6" fmla="*/ 720 w 1080"/>
                <a:gd name="T7" fmla="*/ 390 h 390"/>
                <a:gd name="T8" fmla="*/ 540 w 1080"/>
                <a:gd name="T9" fmla="*/ 210 h 390"/>
                <a:gd name="T10" fmla="*/ 900 w 1080"/>
                <a:gd name="T11" fmla="*/ 30 h 390"/>
                <a:gd name="T12" fmla="*/ 1080 w 1080"/>
                <a:gd name="T13" fmla="*/ 3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0" h="390">
                  <a:moveTo>
                    <a:pt x="0" y="210"/>
                  </a:moveTo>
                  <a:cubicBezTo>
                    <a:pt x="120" y="120"/>
                    <a:pt x="240" y="30"/>
                    <a:pt x="360" y="30"/>
                  </a:cubicBezTo>
                  <a:cubicBezTo>
                    <a:pt x="480" y="30"/>
                    <a:pt x="660" y="150"/>
                    <a:pt x="720" y="210"/>
                  </a:cubicBezTo>
                  <a:cubicBezTo>
                    <a:pt x="780" y="270"/>
                    <a:pt x="750" y="390"/>
                    <a:pt x="720" y="390"/>
                  </a:cubicBezTo>
                  <a:cubicBezTo>
                    <a:pt x="690" y="390"/>
                    <a:pt x="510" y="270"/>
                    <a:pt x="540" y="210"/>
                  </a:cubicBezTo>
                  <a:cubicBezTo>
                    <a:pt x="570" y="150"/>
                    <a:pt x="810" y="60"/>
                    <a:pt x="900" y="30"/>
                  </a:cubicBezTo>
                  <a:cubicBezTo>
                    <a:pt x="990" y="0"/>
                    <a:pt x="1035" y="15"/>
                    <a:pt x="1080" y="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6" name="Freeform 12"/>
            <p:cNvSpPr>
              <a:spLocks/>
            </p:cNvSpPr>
            <p:nvPr/>
          </p:nvSpPr>
          <p:spPr bwMode="auto">
            <a:xfrm>
              <a:off x="1008" y="1656"/>
              <a:ext cx="432" cy="156"/>
            </a:xfrm>
            <a:custGeom>
              <a:avLst/>
              <a:gdLst>
                <a:gd name="T0" fmla="*/ 0 w 1080"/>
                <a:gd name="T1" fmla="*/ 210 h 390"/>
                <a:gd name="T2" fmla="*/ 360 w 1080"/>
                <a:gd name="T3" fmla="*/ 30 h 390"/>
                <a:gd name="T4" fmla="*/ 720 w 1080"/>
                <a:gd name="T5" fmla="*/ 210 h 390"/>
                <a:gd name="T6" fmla="*/ 720 w 1080"/>
                <a:gd name="T7" fmla="*/ 390 h 390"/>
                <a:gd name="T8" fmla="*/ 540 w 1080"/>
                <a:gd name="T9" fmla="*/ 210 h 390"/>
                <a:gd name="T10" fmla="*/ 900 w 1080"/>
                <a:gd name="T11" fmla="*/ 30 h 390"/>
                <a:gd name="T12" fmla="*/ 1080 w 1080"/>
                <a:gd name="T13" fmla="*/ 3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0" h="390">
                  <a:moveTo>
                    <a:pt x="0" y="210"/>
                  </a:moveTo>
                  <a:cubicBezTo>
                    <a:pt x="120" y="120"/>
                    <a:pt x="240" y="30"/>
                    <a:pt x="360" y="30"/>
                  </a:cubicBezTo>
                  <a:cubicBezTo>
                    <a:pt x="480" y="30"/>
                    <a:pt x="660" y="150"/>
                    <a:pt x="720" y="210"/>
                  </a:cubicBezTo>
                  <a:cubicBezTo>
                    <a:pt x="780" y="270"/>
                    <a:pt x="750" y="390"/>
                    <a:pt x="720" y="390"/>
                  </a:cubicBezTo>
                  <a:cubicBezTo>
                    <a:pt x="690" y="390"/>
                    <a:pt x="510" y="270"/>
                    <a:pt x="540" y="210"/>
                  </a:cubicBezTo>
                  <a:cubicBezTo>
                    <a:pt x="570" y="150"/>
                    <a:pt x="810" y="60"/>
                    <a:pt x="900" y="30"/>
                  </a:cubicBezTo>
                  <a:cubicBezTo>
                    <a:pt x="990" y="0"/>
                    <a:pt x="1035" y="15"/>
                    <a:pt x="1080" y="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7" name="Freeform 13"/>
            <p:cNvSpPr>
              <a:spLocks/>
            </p:cNvSpPr>
            <p:nvPr/>
          </p:nvSpPr>
          <p:spPr bwMode="auto">
            <a:xfrm>
              <a:off x="1224" y="1656"/>
              <a:ext cx="432" cy="156"/>
            </a:xfrm>
            <a:custGeom>
              <a:avLst/>
              <a:gdLst>
                <a:gd name="T0" fmla="*/ 0 w 1080"/>
                <a:gd name="T1" fmla="*/ 210 h 390"/>
                <a:gd name="T2" fmla="*/ 360 w 1080"/>
                <a:gd name="T3" fmla="*/ 30 h 390"/>
                <a:gd name="T4" fmla="*/ 720 w 1080"/>
                <a:gd name="T5" fmla="*/ 210 h 390"/>
                <a:gd name="T6" fmla="*/ 720 w 1080"/>
                <a:gd name="T7" fmla="*/ 390 h 390"/>
                <a:gd name="T8" fmla="*/ 540 w 1080"/>
                <a:gd name="T9" fmla="*/ 210 h 390"/>
                <a:gd name="T10" fmla="*/ 900 w 1080"/>
                <a:gd name="T11" fmla="*/ 30 h 390"/>
                <a:gd name="T12" fmla="*/ 1080 w 1080"/>
                <a:gd name="T13" fmla="*/ 3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0" h="390">
                  <a:moveTo>
                    <a:pt x="0" y="210"/>
                  </a:moveTo>
                  <a:cubicBezTo>
                    <a:pt x="120" y="120"/>
                    <a:pt x="240" y="30"/>
                    <a:pt x="360" y="30"/>
                  </a:cubicBezTo>
                  <a:cubicBezTo>
                    <a:pt x="480" y="30"/>
                    <a:pt x="660" y="150"/>
                    <a:pt x="720" y="210"/>
                  </a:cubicBezTo>
                  <a:cubicBezTo>
                    <a:pt x="780" y="270"/>
                    <a:pt x="750" y="390"/>
                    <a:pt x="720" y="390"/>
                  </a:cubicBezTo>
                  <a:cubicBezTo>
                    <a:pt x="690" y="390"/>
                    <a:pt x="510" y="270"/>
                    <a:pt x="540" y="210"/>
                  </a:cubicBezTo>
                  <a:cubicBezTo>
                    <a:pt x="570" y="150"/>
                    <a:pt x="810" y="60"/>
                    <a:pt x="900" y="30"/>
                  </a:cubicBezTo>
                  <a:cubicBezTo>
                    <a:pt x="990" y="0"/>
                    <a:pt x="1035" y="15"/>
                    <a:pt x="1080" y="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8" name="Freeform 14"/>
            <p:cNvSpPr>
              <a:spLocks/>
            </p:cNvSpPr>
            <p:nvPr/>
          </p:nvSpPr>
          <p:spPr bwMode="auto">
            <a:xfrm>
              <a:off x="1440" y="1656"/>
              <a:ext cx="432" cy="156"/>
            </a:xfrm>
            <a:custGeom>
              <a:avLst/>
              <a:gdLst>
                <a:gd name="T0" fmla="*/ 0 w 1080"/>
                <a:gd name="T1" fmla="*/ 210 h 390"/>
                <a:gd name="T2" fmla="*/ 360 w 1080"/>
                <a:gd name="T3" fmla="*/ 30 h 390"/>
                <a:gd name="T4" fmla="*/ 720 w 1080"/>
                <a:gd name="T5" fmla="*/ 210 h 390"/>
                <a:gd name="T6" fmla="*/ 720 w 1080"/>
                <a:gd name="T7" fmla="*/ 390 h 390"/>
                <a:gd name="T8" fmla="*/ 540 w 1080"/>
                <a:gd name="T9" fmla="*/ 210 h 390"/>
                <a:gd name="T10" fmla="*/ 900 w 1080"/>
                <a:gd name="T11" fmla="*/ 30 h 390"/>
                <a:gd name="T12" fmla="*/ 1080 w 1080"/>
                <a:gd name="T13" fmla="*/ 3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0" h="390">
                  <a:moveTo>
                    <a:pt x="0" y="210"/>
                  </a:moveTo>
                  <a:cubicBezTo>
                    <a:pt x="120" y="120"/>
                    <a:pt x="240" y="30"/>
                    <a:pt x="360" y="30"/>
                  </a:cubicBezTo>
                  <a:cubicBezTo>
                    <a:pt x="480" y="30"/>
                    <a:pt x="660" y="150"/>
                    <a:pt x="720" y="210"/>
                  </a:cubicBezTo>
                  <a:cubicBezTo>
                    <a:pt x="780" y="270"/>
                    <a:pt x="750" y="390"/>
                    <a:pt x="720" y="390"/>
                  </a:cubicBezTo>
                  <a:cubicBezTo>
                    <a:pt x="690" y="390"/>
                    <a:pt x="510" y="270"/>
                    <a:pt x="540" y="210"/>
                  </a:cubicBezTo>
                  <a:cubicBezTo>
                    <a:pt x="570" y="150"/>
                    <a:pt x="810" y="60"/>
                    <a:pt x="900" y="30"/>
                  </a:cubicBezTo>
                  <a:cubicBezTo>
                    <a:pt x="990" y="0"/>
                    <a:pt x="1035" y="15"/>
                    <a:pt x="1080" y="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>
              <a:off x="768" y="1104"/>
              <a:ext cx="0" cy="1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1536" y="2112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3" name="Freeform 19"/>
            <p:cNvSpPr>
              <a:spLocks/>
            </p:cNvSpPr>
            <p:nvPr/>
          </p:nvSpPr>
          <p:spPr bwMode="auto">
            <a:xfrm>
              <a:off x="768" y="2144"/>
              <a:ext cx="336" cy="120"/>
            </a:xfrm>
            <a:custGeom>
              <a:avLst/>
              <a:gdLst>
                <a:gd name="T0" fmla="*/ 0 w 336"/>
                <a:gd name="T1" fmla="*/ 64 h 120"/>
                <a:gd name="T2" fmla="*/ 96 w 336"/>
                <a:gd name="T3" fmla="*/ 16 h 120"/>
                <a:gd name="T4" fmla="*/ 192 w 336"/>
                <a:gd name="T5" fmla="*/ 64 h 120"/>
                <a:gd name="T6" fmla="*/ 144 w 336"/>
                <a:gd name="T7" fmla="*/ 112 h 120"/>
                <a:gd name="T8" fmla="*/ 192 w 336"/>
                <a:gd name="T9" fmla="*/ 16 h 120"/>
                <a:gd name="T10" fmla="*/ 336 w 336"/>
                <a:gd name="T11" fmla="*/ 1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6" h="120">
                  <a:moveTo>
                    <a:pt x="0" y="64"/>
                  </a:moveTo>
                  <a:cubicBezTo>
                    <a:pt x="32" y="40"/>
                    <a:pt x="64" y="16"/>
                    <a:pt x="96" y="16"/>
                  </a:cubicBezTo>
                  <a:cubicBezTo>
                    <a:pt x="128" y="16"/>
                    <a:pt x="184" y="48"/>
                    <a:pt x="192" y="64"/>
                  </a:cubicBezTo>
                  <a:cubicBezTo>
                    <a:pt x="200" y="80"/>
                    <a:pt x="144" y="120"/>
                    <a:pt x="144" y="112"/>
                  </a:cubicBezTo>
                  <a:cubicBezTo>
                    <a:pt x="144" y="104"/>
                    <a:pt x="160" y="32"/>
                    <a:pt x="192" y="16"/>
                  </a:cubicBezTo>
                  <a:cubicBezTo>
                    <a:pt x="224" y="0"/>
                    <a:pt x="312" y="16"/>
                    <a:pt x="336" y="1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24" name="Freeform 20"/>
            <p:cNvSpPr>
              <a:spLocks/>
            </p:cNvSpPr>
            <p:nvPr/>
          </p:nvSpPr>
          <p:spPr bwMode="auto">
            <a:xfrm>
              <a:off x="864" y="2160"/>
              <a:ext cx="336" cy="120"/>
            </a:xfrm>
            <a:custGeom>
              <a:avLst/>
              <a:gdLst>
                <a:gd name="T0" fmla="*/ 0 w 336"/>
                <a:gd name="T1" fmla="*/ 64 h 120"/>
                <a:gd name="T2" fmla="*/ 96 w 336"/>
                <a:gd name="T3" fmla="*/ 16 h 120"/>
                <a:gd name="T4" fmla="*/ 192 w 336"/>
                <a:gd name="T5" fmla="*/ 64 h 120"/>
                <a:gd name="T6" fmla="*/ 144 w 336"/>
                <a:gd name="T7" fmla="*/ 112 h 120"/>
                <a:gd name="T8" fmla="*/ 192 w 336"/>
                <a:gd name="T9" fmla="*/ 16 h 120"/>
                <a:gd name="T10" fmla="*/ 336 w 336"/>
                <a:gd name="T11" fmla="*/ 1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6" h="120">
                  <a:moveTo>
                    <a:pt x="0" y="64"/>
                  </a:moveTo>
                  <a:cubicBezTo>
                    <a:pt x="32" y="40"/>
                    <a:pt x="64" y="16"/>
                    <a:pt x="96" y="16"/>
                  </a:cubicBezTo>
                  <a:cubicBezTo>
                    <a:pt x="128" y="16"/>
                    <a:pt x="184" y="48"/>
                    <a:pt x="192" y="64"/>
                  </a:cubicBezTo>
                  <a:cubicBezTo>
                    <a:pt x="200" y="80"/>
                    <a:pt x="144" y="120"/>
                    <a:pt x="144" y="112"/>
                  </a:cubicBezTo>
                  <a:cubicBezTo>
                    <a:pt x="144" y="104"/>
                    <a:pt x="160" y="32"/>
                    <a:pt x="192" y="16"/>
                  </a:cubicBezTo>
                  <a:cubicBezTo>
                    <a:pt x="224" y="0"/>
                    <a:pt x="312" y="16"/>
                    <a:pt x="336" y="1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25" name="Freeform 21"/>
            <p:cNvSpPr>
              <a:spLocks/>
            </p:cNvSpPr>
            <p:nvPr/>
          </p:nvSpPr>
          <p:spPr bwMode="auto">
            <a:xfrm>
              <a:off x="1056" y="2160"/>
              <a:ext cx="336" cy="120"/>
            </a:xfrm>
            <a:custGeom>
              <a:avLst/>
              <a:gdLst>
                <a:gd name="T0" fmla="*/ 0 w 336"/>
                <a:gd name="T1" fmla="*/ 64 h 120"/>
                <a:gd name="T2" fmla="*/ 96 w 336"/>
                <a:gd name="T3" fmla="*/ 16 h 120"/>
                <a:gd name="T4" fmla="*/ 192 w 336"/>
                <a:gd name="T5" fmla="*/ 64 h 120"/>
                <a:gd name="T6" fmla="*/ 144 w 336"/>
                <a:gd name="T7" fmla="*/ 112 h 120"/>
                <a:gd name="T8" fmla="*/ 192 w 336"/>
                <a:gd name="T9" fmla="*/ 16 h 120"/>
                <a:gd name="T10" fmla="*/ 336 w 336"/>
                <a:gd name="T11" fmla="*/ 1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6" h="120">
                  <a:moveTo>
                    <a:pt x="0" y="64"/>
                  </a:moveTo>
                  <a:cubicBezTo>
                    <a:pt x="32" y="40"/>
                    <a:pt x="64" y="16"/>
                    <a:pt x="96" y="16"/>
                  </a:cubicBezTo>
                  <a:cubicBezTo>
                    <a:pt x="128" y="16"/>
                    <a:pt x="184" y="48"/>
                    <a:pt x="192" y="64"/>
                  </a:cubicBezTo>
                  <a:cubicBezTo>
                    <a:pt x="200" y="80"/>
                    <a:pt x="144" y="120"/>
                    <a:pt x="144" y="112"/>
                  </a:cubicBezTo>
                  <a:cubicBezTo>
                    <a:pt x="144" y="104"/>
                    <a:pt x="160" y="32"/>
                    <a:pt x="192" y="16"/>
                  </a:cubicBezTo>
                  <a:cubicBezTo>
                    <a:pt x="224" y="0"/>
                    <a:pt x="312" y="16"/>
                    <a:pt x="336" y="1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26" name="Freeform 22"/>
            <p:cNvSpPr>
              <a:spLocks/>
            </p:cNvSpPr>
            <p:nvPr/>
          </p:nvSpPr>
          <p:spPr bwMode="auto">
            <a:xfrm>
              <a:off x="1248" y="2160"/>
              <a:ext cx="336" cy="120"/>
            </a:xfrm>
            <a:custGeom>
              <a:avLst/>
              <a:gdLst>
                <a:gd name="T0" fmla="*/ 0 w 336"/>
                <a:gd name="T1" fmla="*/ 64 h 120"/>
                <a:gd name="T2" fmla="*/ 96 w 336"/>
                <a:gd name="T3" fmla="*/ 16 h 120"/>
                <a:gd name="T4" fmla="*/ 192 w 336"/>
                <a:gd name="T5" fmla="*/ 64 h 120"/>
                <a:gd name="T6" fmla="*/ 144 w 336"/>
                <a:gd name="T7" fmla="*/ 112 h 120"/>
                <a:gd name="T8" fmla="*/ 192 w 336"/>
                <a:gd name="T9" fmla="*/ 16 h 120"/>
                <a:gd name="T10" fmla="*/ 336 w 336"/>
                <a:gd name="T11" fmla="*/ 1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6" h="120">
                  <a:moveTo>
                    <a:pt x="0" y="64"/>
                  </a:moveTo>
                  <a:cubicBezTo>
                    <a:pt x="32" y="40"/>
                    <a:pt x="64" y="16"/>
                    <a:pt x="96" y="16"/>
                  </a:cubicBezTo>
                  <a:cubicBezTo>
                    <a:pt x="128" y="16"/>
                    <a:pt x="184" y="48"/>
                    <a:pt x="192" y="64"/>
                  </a:cubicBezTo>
                  <a:cubicBezTo>
                    <a:pt x="200" y="80"/>
                    <a:pt x="144" y="120"/>
                    <a:pt x="144" y="112"/>
                  </a:cubicBezTo>
                  <a:cubicBezTo>
                    <a:pt x="144" y="104"/>
                    <a:pt x="160" y="32"/>
                    <a:pt x="192" y="16"/>
                  </a:cubicBezTo>
                  <a:cubicBezTo>
                    <a:pt x="224" y="0"/>
                    <a:pt x="312" y="16"/>
                    <a:pt x="336" y="1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27" name="Line 23"/>
            <p:cNvSpPr>
              <a:spLocks noChangeShapeType="1"/>
            </p:cNvSpPr>
            <p:nvPr/>
          </p:nvSpPr>
          <p:spPr bwMode="auto">
            <a:xfrm>
              <a:off x="1632" y="1056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28" name="Text Box 24"/>
            <p:cNvSpPr txBox="1">
              <a:spLocks noChangeArrowheads="1"/>
            </p:cNvSpPr>
            <p:nvPr/>
          </p:nvSpPr>
          <p:spPr bwMode="auto">
            <a:xfrm>
              <a:off x="1248" y="2688"/>
              <a:ext cx="1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Equilibrium</a:t>
              </a:r>
            </a:p>
          </p:txBody>
        </p:sp>
      </p:grpSp>
      <p:sp>
        <p:nvSpPr>
          <p:cNvPr id="47131" name="Text Box 27"/>
          <p:cNvSpPr txBox="1">
            <a:spLocks noChangeArrowheads="1"/>
          </p:cNvSpPr>
          <p:nvPr/>
        </p:nvSpPr>
        <p:spPr bwMode="auto">
          <a:xfrm>
            <a:off x="2819400" y="1828800"/>
            <a:ext cx="4724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Compression: </a:t>
            </a:r>
            <a:r>
              <a:rPr lang="en-US" altLang="en-US" sz="2400">
                <a:latin typeface="Symbol" panose="05050102010706020507" pitchFamily="18" charset="2"/>
              </a:rPr>
              <a:t>D</a:t>
            </a:r>
            <a:r>
              <a:rPr lang="en-US" altLang="en-US" sz="2400">
                <a:latin typeface="Times New Roman" panose="02020603050405020304" pitchFamily="18" charset="0"/>
              </a:rPr>
              <a:t>s&gt;0, F&lt;0</a:t>
            </a:r>
          </a:p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Stretch: </a:t>
            </a:r>
            <a:r>
              <a:rPr lang="en-US" altLang="en-US" sz="2400">
                <a:latin typeface="Symbol" panose="05050102010706020507" pitchFamily="18" charset="2"/>
              </a:rPr>
              <a:t>D</a:t>
            </a:r>
            <a:r>
              <a:rPr lang="en-US" altLang="en-US" sz="2400">
                <a:latin typeface="Times New Roman" panose="02020603050405020304" pitchFamily="18" charset="0"/>
              </a:rPr>
              <a:t>s&lt;0, F&gt;0</a:t>
            </a:r>
          </a:p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Equilibrium: </a:t>
            </a:r>
            <a:r>
              <a:rPr lang="en-US" altLang="en-US" sz="2400">
                <a:latin typeface="Symbol" panose="05050102010706020507" pitchFamily="18" charset="2"/>
              </a:rPr>
              <a:t>D</a:t>
            </a:r>
            <a:r>
              <a:rPr lang="en-US" altLang="en-US" sz="2400">
                <a:latin typeface="Times New Roman" panose="02020603050405020304" pitchFamily="18" charset="0"/>
              </a:rPr>
              <a:t>s=0, F=0</a:t>
            </a:r>
          </a:p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So:  </a:t>
            </a:r>
            <a:r>
              <a:rPr lang="en-US" altLang="en-US" sz="4000">
                <a:latin typeface="Times New Roman" panose="02020603050405020304" pitchFamily="18" charset="0"/>
              </a:rPr>
              <a:t>(F</a:t>
            </a:r>
            <a:r>
              <a:rPr lang="en-US" altLang="en-US" sz="4000" baseline="-25000">
                <a:latin typeface="Times New Roman" panose="02020603050405020304" pitchFamily="18" charset="0"/>
              </a:rPr>
              <a:t>sp</a:t>
            </a:r>
            <a:r>
              <a:rPr lang="en-US" altLang="en-US" sz="4000">
                <a:latin typeface="Times New Roman" panose="02020603050405020304" pitchFamily="18" charset="0"/>
              </a:rPr>
              <a:t>)</a:t>
            </a:r>
            <a:r>
              <a:rPr lang="en-US" altLang="en-US" sz="4000" baseline="-25000">
                <a:latin typeface="Times New Roman" panose="02020603050405020304" pitchFamily="18" charset="0"/>
              </a:rPr>
              <a:t>s</a:t>
            </a:r>
            <a:r>
              <a:rPr lang="en-US" altLang="en-US" sz="4000">
                <a:latin typeface="Times New Roman" panose="02020603050405020304" pitchFamily="18" charset="0"/>
              </a:rPr>
              <a:t> = -k</a:t>
            </a:r>
            <a:r>
              <a:rPr lang="en-US" altLang="en-US" sz="4000">
                <a:latin typeface="Symbol" panose="05050102010706020507" pitchFamily="18" charset="2"/>
              </a:rPr>
              <a:t>D</a:t>
            </a:r>
            <a:r>
              <a:rPr lang="en-US" altLang="en-US" sz="4000">
                <a:latin typeface="Times New Roman" panose="02020603050405020304" pitchFamily="18" charset="0"/>
              </a:rPr>
              <a:t>s</a:t>
            </a:r>
          </a:p>
          <a:p>
            <a:pPr>
              <a:spcBef>
                <a:spcPct val="50000"/>
              </a:spcBef>
            </a:pPr>
            <a:r>
              <a:rPr lang="en-US" altLang="en-US" sz="3200">
                <a:latin typeface="Times New Roman" panose="02020603050405020304" pitchFamily="18" charset="0"/>
              </a:rPr>
              <a:t>Hooke’s law</a:t>
            </a:r>
          </a:p>
          <a:p>
            <a:pPr>
              <a:spcBef>
                <a:spcPct val="50000"/>
              </a:spcBef>
            </a:pPr>
            <a:r>
              <a:rPr lang="en-US" altLang="en-US" sz="2800">
                <a:latin typeface="Symbol" panose="05050102010706020507" pitchFamily="18" charset="2"/>
              </a:rPr>
              <a:t>D</a:t>
            </a:r>
            <a:r>
              <a:rPr lang="en-US" altLang="en-US" sz="2800">
                <a:latin typeface="Times New Roman" panose="02020603050405020304" pitchFamily="18" charset="0"/>
              </a:rPr>
              <a:t>s= s-s</a:t>
            </a:r>
            <a:r>
              <a:rPr lang="en-US" altLang="en-US" sz="2800" baseline="-25000">
                <a:latin typeface="Times New Roman" panose="02020603050405020304" pitchFamily="18" charset="0"/>
              </a:rPr>
              <a:t>0</a:t>
            </a:r>
            <a:r>
              <a:rPr lang="en-US" altLang="en-US" sz="2800">
                <a:latin typeface="Times New Roman" panose="02020603050405020304" pitchFamily="18" charset="0"/>
              </a:rPr>
              <a:t> =displacement of end of spring from equilibrium</a:t>
            </a:r>
          </a:p>
        </p:txBody>
      </p:sp>
    </p:spTree>
    <p:extLst>
      <p:ext uri="{BB962C8B-B14F-4D97-AF65-F5344CB8AC3E}">
        <p14:creationId xmlns:p14="http://schemas.microsoft.com/office/powerpoint/2010/main" val="1202029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0"/>
            <a:ext cx="7620000" cy="1143000"/>
          </a:xfrm>
        </p:spPr>
        <p:txBody>
          <a:bodyPr/>
          <a:lstStyle/>
          <a:p>
            <a:r>
              <a:rPr lang="en-US" altLang="en-US" dirty="0" smtClean="0"/>
              <a:t>Elastic </a:t>
            </a:r>
            <a:r>
              <a:rPr lang="en-US" altLang="en-US" dirty="0"/>
              <a:t>Potential Energy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2590800" y="1143000"/>
            <a:ext cx="7620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- A spring exerts a variable force</a:t>
            </a:r>
          </a:p>
          <a:p>
            <a:pPr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-  The force is zero if L=L</a:t>
            </a:r>
            <a:r>
              <a:rPr lang="en-US" altLang="en-US" baseline="-25000">
                <a:cs typeface="Times New Roman" panose="02020603050405020304" pitchFamily="18" charset="0"/>
              </a:rPr>
              <a:t>0</a:t>
            </a:r>
            <a:r>
              <a:rPr lang="en-US" altLang="en-US">
                <a:cs typeface="Times New Roman" panose="02020603050405020304" pitchFamily="18" charset="0"/>
              </a:rPr>
              <a:t> and it increases as the stretching length increases</a:t>
            </a:r>
          </a:p>
          <a:p>
            <a:pPr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- The natural motion of a mass on a string is oscillations</a:t>
            </a:r>
          </a:p>
          <a:p>
            <a:pPr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- A compressed spring has stored energy that can be translated into K.E.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Let us look at a ball attached to a spring. 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919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2590800" y="1447800"/>
            <a:ext cx="7620000" cy="4114800"/>
          </a:xfrm>
        </p:spPr>
        <p:txBody>
          <a:bodyPr/>
          <a:lstStyle/>
          <a:p>
            <a:r>
              <a:rPr lang="en-US" altLang="en-US"/>
              <a:t>For the ball: </a:t>
            </a:r>
          </a:p>
        </p:txBody>
      </p:sp>
      <p:sp>
        <p:nvSpPr>
          <p:cNvPr id="49156" name="Line 4"/>
          <p:cNvSpPr>
            <a:spLocks noChangeShapeType="1"/>
          </p:cNvSpPr>
          <p:nvPr/>
        </p:nvSpPr>
        <p:spPr bwMode="auto">
          <a:xfrm>
            <a:off x="3429000" y="2286000"/>
            <a:ext cx="0" cy="34290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7" name="Freeform 5"/>
          <p:cNvSpPr>
            <a:spLocks/>
          </p:cNvSpPr>
          <p:nvPr/>
        </p:nvSpPr>
        <p:spPr bwMode="auto">
          <a:xfrm>
            <a:off x="3429000" y="2909889"/>
            <a:ext cx="800100" cy="363537"/>
          </a:xfrm>
          <a:custGeom>
            <a:avLst/>
            <a:gdLst>
              <a:gd name="T0" fmla="*/ 0 w 540"/>
              <a:gd name="T1" fmla="*/ 180 h 210"/>
              <a:gd name="T2" fmla="*/ 180 w 540"/>
              <a:gd name="T3" fmla="*/ 0 h 210"/>
              <a:gd name="T4" fmla="*/ 360 w 540"/>
              <a:gd name="T5" fmla="*/ 180 h 210"/>
              <a:gd name="T6" fmla="*/ 180 w 540"/>
              <a:gd name="T7" fmla="*/ 180 h 210"/>
              <a:gd name="T8" fmla="*/ 360 w 540"/>
              <a:gd name="T9" fmla="*/ 0 h 210"/>
              <a:gd name="T10" fmla="*/ 540 w 540"/>
              <a:gd name="T11" fmla="*/ 180 h 210"/>
              <a:gd name="T12" fmla="*/ 360 w 540"/>
              <a:gd name="T13" fmla="*/ 180 h 210"/>
              <a:gd name="T14" fmla="*/ 540 w 540"/>
              <a:gd name="T15" fmla="*/ 0 h 210"/>
              <a:gd name="T16" fmla="*/ 360 w 540"/>
              <a:gd name="T17" fmla="*/ 180 h 210"/>
              <a:gd name="T18" fmla="*/ 540 w 540"/>
              <a:gd name="T19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0" h="210">
                <a:moveTo>
                  <a:pt x="0" y="180"/>
                </a:moveTo>
                <a:cubicBezTo>
                  <a:pt x="60" y="90"/>
                  <a:pt x="120" y="0"/>
                  <a:pt x="180" y="0"/>
                </a:cubicBezTo>
                <a:cubicBezTo>
                  <a:pt x="240" y="0"/>
                  <a:pt x="360" y="150"/>
                  <a:pt x="360" y="180"/>
                </a:cubicBezTo>
                <a:cubicBezTo>
                  <a:pt x="360" y="210"/>
                  <a:pt x="180" y="210"/>
                  <a:pt x="180" y="180"/>
                </a:cubicBezTo>
                <a:cubicBezTo>
                  <a:pt x="180" y="150"/>
                  <a:pt x="300" y="0"/>
                  <a:pt x="360" y="0"/>
                </a:cubicBezTo>
                <a:cubicBezTo>
                  <a:pt x="420" y="0"/>
                  <a:pt x="540" y="150"/>
                  <a:pt x="540" y="180"/>
                </a:cubicBezTo>
                <a:cubicBezTo>
                  <a:pt x="540" y="210"/>
                  <a:pt x="360" y="210"/>
                  <a:pt x="360" y="180"/>
                </a:cubicBezTo>
                <a:cubicBezTo>
                  <a:pt x="360" y="150"/>
                  <a:pt x="540" y="0"/>
                  <a:pt x="540" y="0"/>
                </a:cubicBezTo>
                <a:cubicBezTo>
                  <a:pt x="540" y="0"/>
                  <a:pt x="360" y="180"/>
                  <a:pt x="360" y="180"/>
                </a:cubicBezTo>
                <a:cubicBezTo>
                  <a:pt x="360" y="180"/>
                  <a:pt x="450" y="90"/>
                  <a:pt x="54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8" name="Freeform 6"/>
          <p:cNvSpPr>
            <a:spLocks/>
          </p:cNvSpPr>
          <p:nvPr/>
        </p:nvSpPr>
        <p:spPr bwMode="auto">
          <a:xfrm>
            <a:off x="3962400" y="2909889"/>
            <a:ext cx="800100" cy="363537"/>
          </a:xfrm>
          <a:custGeom>
            <a:avLst/>
            <a:gdLst>
              <a:gd name="T0" fmla="*/ 0 w 540"/>
              <a:gd name="T1" fmla="*/ 180 h 210"/>
              <a:gd name="T2" fmla="*/ 180 w 540"/>
              <a:gd name="T3" fmla="*/ 0 h 210"/>
              <a:gd name="T4" fmla="*/ 360 w 540"/>
              <a:gd name="T5" fmla="*/ 180 h 210"/>
              <a:gd name="T6" fmla="*/ 180 w 540"/>
              <a:gd name="T7" fmla="*/ 180 h 210"/>
              <a:gd name="T8" fmla="*/ 360 w 540"/>
              <a:gd name="T9" fmla="*/ 0 h 210"/>
              <a:gd name="T10" fmla="*/ 540 w 540"/>
              <a:gd name="T11" fmla="*/ 180 h 210"/>
              <a:gd name="T12" fmla="*/ 360 w 540"/>
              <a:gd name="T13" fmla="*/ 180 h 210"/>
              <a:gd name="T14" fmla="*/ 540 w 540"/>
              <a:gd name="T15" fmla="*/ 0 h 210"/>
              <a:gd name="T16" fmla="*/ 360 w 540"/>
              <a:gd name="T17" fmla="*/ 180 h 210"/>
              <a:gd name="T18" fmla="*/ 540 w 540"/>
              <a:gd name="T19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0" h="210">
                <a:moveTo>
                  <a:pt x="0" y="180"/>
                </a:moveTo>
                <a:cubicBezTo>
                  <a:pt x="60" y="90"/>
                  <a:pt x="120" y="0"/>
                  <a:pt x="180" y="0"/>
                </a:cubicBezTo>
                <a:cubicBezTo>
                  <a:pt x="240" y="0"/>
                  <a:pt x="360" y="150"/>
                  <a:pt x="360" y="180"/>
                </a:cubicBezTo>
                <a:cubicBezTo>
                  <a:pt x="360" y="210"/>
                  <a:pt x="180" y="210"/>
                  <a:pt x="180" y="180"/>
                </a:cubicBezTo>
                <a:cubicBezTo>
                  <a:pt x="180" y="150"/>
                  <a:pt x="300" y="0"/>
                  <a:pt x="360" y="0"/>
                </a:cubicBezTo>
                <a:cubicBezTo>
                  <a:pt x="420" y="0"/>
                  <a:pt x="540" y="150"/>
                  <a:pt x="540" y="180"/>
                </a:cubicBezTo>
                <a:cubicBezTo>
                  <a:pt x="540" y="210"/>
                  <a:pt x="360" y="210"/>
                  <a:pt x="360" y="180"/>
                </a:cubicBezTo>
                <a:cubicBezTo>
                  <a:pt x="360" y="150"/>
                  <a:pt x="540" y="0"/>
                  <a:pt x="540" y="0"/>
                </a:cubicBezTo>
                <a:cubicBezTo>
                  <a:pt x="540" y="0"/>
                  <a:pt x="360" y="180"/>
                  <a:pt x="360" y="180"/>
                </a:cubicBezTo>
                <a:cubicBezTo>
                  <a:pt x="360" y="180"/>
                  <a:pt x="450" y="90"/>
                  <a:pt x="54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9" name="Freeform 7"/>
          <p:cNvSpPr>
            <a:spLocks/>
          </p:cNvSpPr>
          <p:nvPr/>
        </p:nvSpPr>
        <p:spPr bwMode="auto">
          <a:xfrm>
            <a:off x="4495800" y="2909889"/>
            <a:ext cx="800100" cy="363537"/>
          </a:xfrm>
          <a:custGeom>
            <a:avLst/>
            <a:gdLst>
              <a:gd name="T0" fmla="*/ 0 w 540"/>
              <a:gd name="T1" fmla="*/ 180 h 210"/>
              <a:gd name="T2" fmla="*/ 180 w 540"/>
              <a:gd name="T3" fmla="*/ 0 h 210"/>
              <a:gd name="T4" fmla="*/ 360 w 540"/>
              <a:gd name="T5" fmla="*/ 180 h 210"/>
              <a:gd name="T6" fmla="*/ 180 w 540"/>
              <a:gd name="T7" fmla="*/ 180 h 210"/>
              <a:gd name="T8" fmla="*/ 360 w 540"/>
              <a:gd name="T9" fmla="*/ 0 h 210"/>
              <a:gd name="T10" fmla="*/ 540 w 540"/>
              <a:gd name="T11" fmla="*/ 180 h 210"/>
              <a:gd name="T12" fmla="*/ 360 w 540"/>
              <a:gd name="T13" fmla="*/ 180 h 210"/>
              <a:gd name="T14" fmla="*/ 540 w 540"/>
              <a:gd name="T15" fmla="*/ 0 h 210"/>
              <a:gd name="T16" fmla="*/ 360 w 540"/>
              <a:gd name="T17" fmla="*/ 180 h 210"/>
              <a:gd name="T18" fmla="*/ 540 w 540"/>
              <a:gd name="T19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0" h="210">
                <a:moveTo>
                  <a:pt x="0" y="180"/>
                </a:moveTo>
                <a:cubicBezTo>
                  <a:pt x="60" y="90"/>
                  <a:pt x="120" y="0"/>
                  <a:pt x="180" y="0"/>
                </a:cubicBezTo>
                <a:cubicBezTo>
                  <a:pt x="240" y="0"/>
                  <a:pt x="360" y="150"/>
                  <a:pt x="360" y="180"/>
                </a:cubicBezTo>
                <a:cubicBezTo>
                  <a:pt x="360" y="210"/>
                  <a:pt x="180" y="210"/>
                  <a:pt x="180" y="180"/>
                </a:cubicBezTo>
                <a:cubicBezTo>
                  <a:pt x="180" y="150"/>
                  <a:pt x="300" y="0"/>
                  <a:pt x="360" y="0"/>
                </a:cubicBezTo>
                <a:cubicBezTo>
                  <a:pt x="420" y="0"/>
                  <a:pt x="540" y="150"/>
                  <a:pt x="540" y="180"/>
                </a:cubicBezTo>
                <a:cubicBezTo>
                  <a:pt x="540" y="210"/>
                  <a:pt x="360" y="210"/>
                  <a:pt x="360" y="180"/>
                </a:cubicBezTo>
                <a:cubicBezTo>
                  <a:pt x="360" y="150"/>
                  <a:pt x="540" y="0"/>
                  <a:pt x="540" y="0"/>
                </a:cubicBezTo>
                <a:cubicBezTo>
                  <a:pt x="540" y="0"/>
                  <a:pt x="360" y="180"/>
                  <a:pt x="360" y="180"/>
                </a:cubicBezTo>
                <a:cubicBezTo>
                  <a:pt x="360" y="180"/>
                  <a:pt x="450" y="90"/>
                  <a:pt x="54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5295900" y="2597150"/>
            <a:ext cx="800100" cy="9350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7429500" y="4468814"/>
            <a:ext cx="800100" cy="9350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2" name="Freeform 10"/>
          <p:cNvSpPr>
            <a:spLocks/>
          </p:cNvSpPr>
          <p:nvPr/>
        </p:nvSpPr>
        <p:spPr bwMode="auto">
          <a:xfrm>
            <a:off x="3429000" y="4779964"/>
            <a:ext cx="1333500" cy="623887"/>
          </a:xfrm>
          <a:custGeom>
            <a:avLst/>
            <a:gdLst>
              <a:gd name="T0" fmla="*/ 0 w 1080"/>
              <a:gd name="T1" fmla="*/ 210 h 390"/>
              <a:gd name="T2" fmla="*/ 360 w 1080"/>
              <a:gd name="T3" fmla="*/ 30 h 390"/>
              <a:gd name="T4" fmla="*/ 720 w 1080"/>
              <a:gd name="T5" fmla="*/ 210 h 390"/>
              <a:gd name="T6" fmla="*/ 720 w 1080"/>
              <a:gd name="T7" fmla="*/ 390 h 390"/>
              <a:gd name="T8" fmla="*/ 540 w 1080"/>
              <a:gd name="T9" fmla="*/ 210 h 390"/>
              <a:gd name="T10" fmla="*/ 900 w 1080"/>
              <a:gd name="T11" fmla="*/ 30 h 390"/>
              <a:gd name="T12" fmla="*/ 1080 w 1080"/>
              <a:gd name="T13" fmla="*/ 3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0" h="390">
                <a:moveTo>
                  <a:pt x="0" y="210"/>
                </a:moveTo>
                <a:cubicBezTo>
                  <a:pt x="120" y="120"/>
                  <a:pt x="240" y="30"/>
                  <a:pt x="360" y="30"/>
                </a:cubicBezTo>
                <a:cubicBezTo>
                  <a:pt x="480" y="30"/>
                  <a:pt x="660" y="150"/>
                  <a:pt x="720" y="210"/>
                </a:cubicBezTo>
                <a:cubicBezTo>
                  <a:pt x="780" y="270"/>
                  <a:pt x="750" y="390"/>
                  <a:pt x="720" y="390"/>
                </a:cubicBezTo>
                <a:cubicBezTo>
                  <a:pt x="690" y="390"/>
                  <a:pt x="510" y="270"/>
                  <a:pt x="540" y="210"/>
                </a:cubicBezTo>
                <a:cubicBezTo>
                  <a:pt x="570" y="150"/>
                  <a:pt x="810" y="60"/>
                  <a:pt x="900" y="30"/>
                </a:cubicBezTo>
                <a:cubicBezTo>
                  <a:pt x="990" y="0"/>
                  <a:pt x="1035" y="15"/>
                  <a:pt x="1080" y="3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3" name="Freeform 11"/>
          <p:cNvSpPr>
            <a:spLocks/>
          </p:cNvSpPr>
          <p:nvPr/>
        </p:nvSpPr>
        <p:spPr bwMode="auto">
          <a:xfrm>
            <a:off x="4229100" y="4779964"/>
            <a:ext cx="1600200" cy="674687"/>
          </a:xfrm>
          <a:custGeom>
            <a:avLst/>
            <a:gdLst>
              <a:gd name="T0" fmla="*/ 0 w 1080"/>
              <a:gd name="T1" fmla="*/ 210 h 390"/>
              <a:gd name="T2" fmla="*/ 360 w 1080"/>
              <a:gd name="T3" fmla="*/ 30 h 390"/>
              <a:gd name="T4" fmla="*/ 720 w 1080"/>
              <a:gd name="T5" fmla="*/ 210 h 390"/>
              <a:gd name="T6" fmla="*/ 720 w 1080"/>
              <a:gd name="T7" fmla="*/ 390 h 390"/>
              <a:gd name="T8" fmla="*/ 540 w 1080"/>
              <a:gd name="T9" fmla="*/ 210 h 390"/>
              <a:gd name="T10" fmla="*/ 900 w 1080"/>
              <a:gd name="T11" fmla="*/ 30 h 390"/>
              <a:gd name="T12" fmla="*/ 1080 w 1080"/>
              <a:gd name="T13" fmla="*/ 3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0" h="390">
                <a:moveTo>
                  <a:pt x="0" y="210"/>
                </a:moveTo>
                <a:cubicBezTo>
                  <a:pt x="120" y="120"/>
                  <a:pt x="240" y="30"/>
                  <a:pt x="360" y="30"/>
                </a:cubicBezTo>
                <a:cubicBezTo>
                  <a:pt x="480" y="30"/>
                  <a:pt x="660" y="150"/>
                  <a:pt x="720" y="210"/>
                </a:cubicBezTo>
                <a:cubicBezTo>
                  <a:pt x="780" y="270"/>
                  <a:pt x="750" y="390"/>
                  <a:pt x="720" y="390"/>
                </a:cubicBezTo>
                <a:cubicBezTo>
                  <a:pt x="690" y="390"/>
                  <a:pt x="510" y="270"/>
                  <a:pt x="540" y="210"/>
                </a:cubicBezTo>
                <a:cubicBezTo>
                  <a:pt x="570" y="150"/>
                  <a:pt x="810" y="60"/>
                  <a:pt x="900" y="30"/>
                </a:cubicBezTo>
                <a:cubicBezTo>
                  <a:pt x="990" y="0"/>
                  <a:pt x="1035" y="15"/>
                  <a:pt x="1080" y="3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4" name="Freeform 12"/>
          <p:cNvSpPr>
            <a:spLocks/>
          </p:cNvSpPr>
          <p:nvPr/>
        </p:nvSpPr>
        <p:spPr bwMode="auto">
          <a:xfrm>
            <a:off x="5029200" y="4779964"/>
            <a:ext cx="1600200" cy="674687"/>
          </a:xfrm>
          <a:custGeom>
            <a:avLst/>
            <a:gdLst>
              <a:gd name="T0" fmla="*/ 0 w 1080"/>
              <a:gd name="T1" fmla="*/ 210 h 390"/>
              <a:gd name="T2" fmla="*/ 360 w 1080"/>
              <a:gd name="T3" fmla="*/ 30 h 390"/>
              <a:gd name="T4" fmla="*/ 720 w 1080"/>
              <a:gd name="T5" fmla="*/ 210 h 390"/>
              <a:gd name="T6" fmla="*/ 720 w 1080"/>
              <a:gd name="T7" fmla="*/ 390 h 390"/>
              <a:gd name="T8" fmla="*/ 540 w 1080"/>
              <a:gd name="T9" fmla="*/ 210 h 390"/>
              <a:gd name="T10" fmla="*/ 900 w 1080"/>
              <a:gd name="T11" fmla="*/ 30 h 390"/>
              <a:gd name="T12" fmla="*/ 1080 w 1080"/>
              <a:gd name="T13" fmla="*/ 3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0" h="390">
                <a:moveTo>
                  <a:pt x="0" y="210"/>
                </a:moveTo>
                <a:cubicBezTo>
                  <a:pt x="120" y="120"/>
                  <a:pt x="240" y="30"/>
                  <a:pt x="360" y="30"/>
                </a:cubicBezTo>
                <a:cubicBezTo>
                  <a:pt x="480" y="30"/>
                  <a:pt x="660" y="150"/>
                  <a:pt x="720" y="210"/>
                </a:cubicBezTo>
                <a:cubicBezTo>
                  <a:pt x="780" y="270"/>
                  <a:pt x="750" y="390"/>
                  <a:pt x="720" y="390"/>
                </a:cubicBezTo>
                <a:cubicBezTo>
                  <a:pt x="690" y="390"/>
                  <a:pt x="510" y="270"/>
                  <a:pt x="540" y="210"/>
                </a:cubicBezTo>
                <a:cubicBezTo>
                  <a:pt x="570" y="150"/>
                  <a:pt x="810" y="60"/>
                  <a:pt x="900" y="30"/>
                </a:cubicBezTo>
                <a:cubicBezTo>
                  <a:pt x="990" y="0"/>
                  <a:pt x="1035" y="15"/>
                  <a:pt x="1080" y="3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5" name="Freeform 13"/>
          <p:cNvSpPr>
            <a:spLocks/>
          </p:cNvSpPr>
          <p:nvPr/>
        </p:nvSpPr>
        <p:spPr bwMode="auto">
          <a:xfrm>
            <a:off x="5829300" y="4779964"/>
            <a:ext cx="1600200" cy="674687"/>
          </a:xfrm>
          <a:custGeom>
            <a:avLst/>
            <a:gdLst>
              <a:gd name="T0" fmla="*/ 0 w 1080"/>
              <a:gd name="T1" fmla="*/ 210 h 390"/>
              <a:gd name="T2" fmla="*/ 360 w 1080"/>
              <a:gd name="T3" fmla="*/ 30 h 390"/>
              <a:gd name="T4" fmla="*/ 720 w 1080"/>
              <a:gd name="T5" fmla="*/ 210 h 390"/>
              <a:gd name="T6" fmla="*/ 720 w 1080"/>
              <a:gd name="T7" fmla="*/ 390 h 390"/>
              <a:gd name="T8" fmla="*/ 540 w 1080"/>
              <a:gd name="T9" fmla="*/ 210 h 390"/>
              <a:gd name="T10" fmla="*/ 900 w 1080"/>
              <a:gd name="T11" fmla="*/ 30 h 390"/>
              <a:gd name="T12" fmla="*/ 1080 w 1080"/>
              <a:gd name="T13" fmla="*/ 3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0" h="390">
                <a:moveTo>
                  <a:pt x="0" y="210"/>
                </a:moveTo>
                <a:cubicBezTo>
                  <a:pt x="120" y="120"/>
                  <a:pt x="240" y="30"/>
                  <a:pt x="360" y="30"/>
                </a:cubicBezTo>
                <a:cubicBezTo>
                  <a:pt x="480" y="30"/>
                  <a:pt x="660" y="150"/>
                  <a:pt x="720" y="210"/>
                </a:cubicBezTo>
                <a:cubicBezTo>
                  <a:pt x="780" y="270"/>
                  <a:pt x="750" y="390"/>
                  <a:pt x="720" y="390"/>
                </a:cubicBezTo>
                <a:cubicBezTo>
                  <a:pt x="690" y="390"/>
                  <a:pt x="510" y="270"/>
                  <a:pt x="540" y="210"/>
                </a:cubicBezTo>
                <a:cubicBezTo>
                  <a:pt x="570" y="150"/>
                  <a:pt x="810" y="60"/>
                  <a:pt x="900" y="30"/>
                </a:cubicBezTo>
                <a:cubicBezTo>
                  <a:pt x="990" y="0"/>
                  <a:pt x="1035" y="15"/>
                  <a:pt x="1080" y="3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5715000" y="2286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7848600" y="41148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69" name="Line 17"/>
          <p:cNvSpPr>
            <a:spLocks noChangeShapeType="1"/>
          </p:cNvSpPr>
          <p:nvPr/>
        </p:nvSpPr>
        <p:spPr bwMode="auto">
          <a:xfrm>
            <a:off x="5867400" y="2362200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70" name="Line 18"/>
          <p:cNvSpPr>
            <a:spLocks noChangeShapeType="1"/>
          </p:cNvSpPr>
          <p:nvPr/>
        </p:nvSpPr>
        <p:spPr bwMode="auto">
          <a:xfrm>
            <a:off x="8001000" y="4267200"/>
            <a:ext cx="1371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71" name="Text Box 19"/>
          <p:cNvSpPr txBox="1">
            <a:spLocks noChangeArrowheads="1"/>
          </p:cNvSpPr>
          <p:nvPr/>
        </p:nvSpPr>
        <p:spPr bwMode="auto">
          <a:xfrm>
            <a:off x="6172200" y="1676400"/>
            <a:ext cx="60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latin typeface="Times New Roman" panose="02020603050405020304" pitchFamily="18" charset="0"/>
              </a:rPr>
              <a:t>v</a:t>
            </a:r>
            <a:r>
              <a:rPr lang="en-US" altLang="en-US" sz="3200" baseline="-250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49172" name="Text Box 20"/>
          <p:cNvSpPr txBox="1">
            <a:spLocks noChangeArrowheads="1"/>
          </p:cNvSpPr>
          <p:nvPr/>
        </p:nvSpPr>
        <p:spPr bwMode="auto">
          <a:xfrm>
            <a:off x="8382000" y="3429000"/>
            <a:ext cx="60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latin typeface="Times New Roman" panose="02020603050405020304" pitchFamily="18" charset="0"/>
              </a:rPr>
              <a:t>v</a:t>
            </a:r>
            <a:r>
              <a:rPr lang="en-US" altLang="en-US" sz="3200" baseline="-250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49173" name="Text Box 21"/>
          <p:cNvSpPr txBox="1">
            <a:spLocks noChangeArrowheads="1"/>
          </p:cNvSpPr>
          <p:nvPr/>
        </p:nvSpPr>
        <p:spPr bwMode="auto">
          <a:xfrm>
            <a:off x="5562600" y="3733800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latin typeface="Times New Roman" panose="02020603050405020304" pitchFamily="18" charset="0"/>
              </a:rPr>
              <a:t>s</a:t>
            </a:r>
            <a:r>
              <a:rPr lang="en-US" altLang="en-US" sz="3200" baseline="-250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49174" name="Text Box 22"/>
          <p:cNvSpPr txBox="1">
            <a:spLocks noChangeArrowheads="1"/>
          </p:cNvSpPr>
          <p:nvPr/>
        </p:nvSpPr>
        <p:spPr bwMode="auto">
          <a:xfrm>
            <a:off x="7772400" y="5791200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latin typeface="Times New Roman" panose="02020603050405020304" pitchFamily="18" charset="0"/>
              </a:rPr>
              <a:t>s</a:t>
            </a:r>
            <a:r>
              <a:rPr lang="en-US" altLang="en-US" sz="3200" baseline="-25000">
                <a:latin typeface="Times New Roman" panose="02020603050405020304" pitchFamily="18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821503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82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2209800" y="1998663"/>
          <a:ext cx="7632700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3" imgW="3301920" imgH="1028520" progId="Equation.3">
                  <p:embed/>
                </p:oleObj>
              </mc:Choice>
              <mc:Fallback>
                <p:oleObj name="Equation" r:id="rId3" imgW="3301920" imgH="1028520" progId="Equation.3">
                  <p:embed/>
                  <p:pic>
                    <p:nvPicPr>
                      <p:cNvPr id="501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98663"/>
                        <a:ext cx="7632700" cy="237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665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/>
          </p:cNvSpPr>
          <p:nvPr/>
        </p:nvSpPr>
        <p:spPr bwMode="auto">
          <a:xfrm>
            <a:off x="2082801" y="138113"/>
            <a:ext cx="67786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2700000" algn="ctr" rotWithShape="0">
                    <a:schemeClr val="bg2">
                      <a:alpha val="7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700">
                <a:latin typeface="Arial" panose="020B0604020202020204" pitchFamily="34" charset="0"/>
              </a:rPr>
              <a:t>Looking Back: What You Already Know</a:t>
            </a:r>
          </a:p>
        </p:txBody>
      </p:sp>
      <p:sp>
        <p:nvSpPr>
          <p:cNvPr id="68611" name="Rectangle 3"/>
          <p:cNvSpPr>
            <a:spLocks/>
          </p:cNvSpPr>
          <p:nvPr/>
        </p:nvSpPr>
        <p:spPr bwMode="auto">
          <a:xfrm>
            <a:off x="2082801" y="822326"/>
            <a:ext cx="29765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300">
                <a:latin typeface="Arial" panose="020B0604020202020204" pitchFamily="34" charset="0"/>
              </a:rPr>
              <a:t>From this class:</a:t>
            </a:r>
          </a:p>
        </p:txBody>
      </p:sp>
      <p:sp>
        <p:nvSpPr>
          <p:cNvPr id="68612" name="Rectangle 4"/>
          <p:cNvSpPr>
            <a:spLocks/>
          </p:cNvSpPr>
          <p:nvPr/>
        </p:nvSpPr>
        <p:spPr bwMode="auto">
          <a:xfrm>
            <a:off x="2082800" y="1292225"/>
            <a:ext cx="8174038" cy="186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07988" indent="-40798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111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900"/>
              </a:spcBef>
              <a:buSzPct val="125000"/>
              <a:buFont typeface="Times" panose="02020603050405020304" pitchFamily="18" charset="0"/>
              <a:buChar char="•"/>
            </a:pPr>
            <a:r>
              <a:rPr lang="en-US" altLang="en-US" sz="2200">
                <a:latin typeface="Arial" panose="020B0604020202020204" pitchFamily="34" charset="0"/>
              </a:rPr>
              <a:t>We will solve conservation of energy problems much like conservation of momentum problems, looking at a system before and after an interaction or change.</a:t>
            </a:r>
          </a:p>
          <a:p>
            <a:pPr>
              <a:spcBef>
                <a:spcPts val="900"/>
              </a:spcBef>
              <a:buSzPct val="125000"/>
              <a:buFont typeface="Times" panose="02020603050405020304" pitchFamily="18" charset="0"/>
              <a:buChar char="•"/>
            </a:pPr>
            <a:r>
              <a:rPr lang="en-US" altLang="en-US" sz="2200">
                <a:latin typeface="Arial" panose="020B0604020202020204" pitchFamily="34" charset="0"/>
              </a:rPr>
              <a:t>Understanding energy will draw on your understanding of 1D motion and rotational motion.</a:t>
            </a:r>
          </a:p>
        </p:txBody>
      </p:sp>
      <p:sp>
        <p:nvSpPr>
          <p:cNvPr id="68613" name="Rectangle 5"/>
          <p:cNvSpPr>
            <a:spLocks/>
          </p:cNvSpPr>
          <p:nvPr/>
        </p:nvSpPr>
        <p:spPr bwMode="auto">
          <a:xfrm>
            <a:off x="2082801" y="3429001"/>
            <a:ext cx="39655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300">
                <a:latin typeface="Arial" panose="020B0604020202020204" pitchFamily="34" charset="0"/>
              </a:rPr>
              <a:t>From previous classes:</a:t>
            </a:r>
          </a:p>
        </p:txBody>
      </p:sp>
      <p:sp>
        <p:nvSpPr>
          <p:cNvPr id="68614" name="Rectangle 6"/>
          <p:cNvSpPr>
            <a:spLocks/>
          </p:cNvSpPr>
          <p:nvPr/>
        </p:nvSpPr>
        <p:spPr bwMode="auto">
          <a:xfrm>
            <a:off x="2082800" y="3943351"/>
            <a:ext cx="4662488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07988" indent="-40798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111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900"/>
              </a:spcBef>
              <a:buSzPct val="125000"/>
              <a:buFont typeface="Lucida Grande" pitchFamily="1" charset="0"/>
              <a:buChar char="•"/>
            </a:pPr>
            <a:r>
              <a:rPr lang="en-US" altLang="en-US" sz="2200">
                <a:latin typeface="Arial" panose="020B0604020202020204" pitchFamily="34" charset="0"/>
              </a:rPr>
              <a:t>Energy comes in different forms. </a:t>
            </a:r>
          </a:p>
          <a:p>
            <a:pPr>
              <a:spcBef>
                <a:spcPts val="900"/>
              </a:spcBef>
              <a:buSzPct val="125000"/>
              <a:buFont typeface="Lucida Grande" pitchFamily="1" charset="0"/>
              <a:buChar char="•"/>
            </a:pPr>
            <a:r>
              <a:rPr lang="en-US" altLang="en-US" sz="2200">
                <a:latin typeface="Arial" panose="020B0604020202020204" pitchFamily="34" charset="0"/>
              </a:rPr>
              <a:t>Energy can’t be created or destroyed. </a:t>
            </a:r>
          </a:p>
          <a:p>
            <a:pPr>
              <a:spcBef>
                <a:spcPts val="900"/>
              </a:spcBef>
              <a:buSzPct val="125000"/>
              <a:buFont typeface="Lucida Grande" pitchFamily="1" charset="0"/>
              <a:buChar char="•"/>
            </a:pPr>
            <a:r>
              <a:rPr lang="en-US" altLang="en-US" sz="2200">
                <a:latin typeface="Arial" panose="020B0604020202020204" pitchFamily="34" charset="0"/>
              </a:rPr>
              <a:t>Energy can be changed from one form to another.</a:t>
            </a:r>
          </a:p>
        </p:txBody>
      </p:sp>
      <p:sp>
        <p:nvSpPr>
          <p:cNvPr id="68615" name="Rectangle 7"/>
          <p:cNvSpPr>
            <a:spLocks/>
          </p:cNvSpPr>
          <p:nvPr/>
        </p:nvSpPr>
        <p:spPr bwMode="auto">
          <a:xfrm>
            <a:off x="9695490" y="6569076"/>
            <a:ext cx="972510" cy="29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6" tIns="41148" rIns="82296" bIns="4114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hangingPunct="0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Slide 10-8</a:t>
            </a:r>
          </a:p>
        </p:txBody>
      </p:sp>
      <p:pic>
        <p:nvPicPr>
          <p:cNvPr id="68616" name="Picture 8" descr="10_UnTbl_p299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" b="3705"/>
          <a:stretch>
            <a:fillRect/>
          </a:stretch>
        </p:blipFill>
        <p:spPr bwMode="auto">
          <a:xfrm>
            <a:off x="6735763" y="3360739"/>
            <a:ext cx="3567112" cy="253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89614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This gives us:</a:t>
            </a:r>
          </a:p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2971800" y="2286001"/>
          <a:ext cx="7239000" cy="291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3" imgW="1917360" imgH="711000" progId="Equation.3">
                  <p:embed/>
                </p:oleObj>
              </mc:Choice>
              <mc:Fallback>
                <p:oleObj name="Equation" r:id="rId3" imgW="1917360" imgH="711000" progId="Equation.3">
                  <p:embed/>
                  <p:pic>
                    <p:nvPicPr>
                      <p:cNvPr id="522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286001"/>
                        <a:ext cx="7239000" cy="291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8799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/>
          </p:cNvSpPr>
          <p:nvPr/>
        </p:nvSpPr>
        <p:spPr bwMode="auto">
          <a:xfrm>
            <a:off x="2082801" y="138113"/>
            <a:ext cx="46069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2700000" algn="ctr" rotWithShape="0">
                    <a:schemeClr val="bg2">
                      <a:alpha val="7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700">
                <a:latin typeface="Arial" panose="020B0604020202020204" pitchFamily="34" charset="0"/>
              </a:rPr>
              <a:t>Solving Problems</a:t>
            </a:r>
          </a:p>
        </p:txBody>
      </p:sp>
      <p:sp>
        <p:nvSpPr>
          <p:cNvPr id="93187" name="Rectangle 3"/>
          <p:cNvSpPr>
            <a:spLocks/>
          </p:cNvSpPr>
          <p:nvPr/>
        </p:nvSpPr>
        <p:spPr bwMode="auto">
          <a:xfrm>
            <a:off x="9596104" y="6569076"/>
            <a:ext cx="1071897" cy="29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6" tIns="41148" rIns="82296" bIns="4114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hangingPunct="0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Slide 10-22</a:t>
            </a:r>
          </a:p>
        </p:txBody>
      </p:sp>
      <p:pic>
        <p:nvPicPr>
          <p:cNvPr id="93188" name="Picture 4" descr="10_ProblemSolvingStrat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8"/>
          <a:stretch>
            <a:fillRect/>
          </a:stretch>
        </p:blipFill>
        <p:spPr bwMode="auto">
          <a:xfrm>
            <a:off x="3357564" y="822326"/>
            <a:ext cx="5475287" cy="556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20492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/>
          </p:cNvSpPr>
          <p:nvPr/>
        </p:nvSpPr>
        <p:spPr bwMode="auto">
          <a:xfrm>
            <a:off x="2082801" y="138113"/>
            <a:ext cx="46069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2700000" algn="ctr" rotWithShape="0">
                    <a:schemeClr val="bg2">
                      <a:alpha val="7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700" dirty="0">
                <a:latin typeface="Arial" panose="020B0604020202020204" pitchFamily="34" charset="0"/>
              </a:rPr>
              <a:t>Example </a:t>
            </a:r>
            <a:r>
              <a:rPr lang="en-US" altLang="en-US" sz="2700" dirty="0" smtClean="0">
                <a:latin typeface="Arial" panose="020B0604020202020204" pitchFamily="34" charset="0"/>
              </a:rPr>
              <a:t>2</a:t>
            </a:r>
            <a:endParaRPr lang="en-US" altLang="en-US" sz="2700" dirty="0">
              <a:latin typeface="Arial" panose="020B0604020202020204" pitchFamily="34" charset="0"/>
            </a:endParaRPr>
          </a:p>
        </p:txBody>
      </p:sp>
      <p:sp>
        <p:nvSpPr>
          <p:cNvPr id="74755" name="Rectangle 3"/>
          <p:cNvSpPr>
            <a:spLocks/>
          </p:cNvSpPr>
          <p:nvPr/>
        </p:nvSpPr>
        <p:spPr bwMode="auto">
          <a:xfrm>
            <a:off x="2082800" y="822326"/>
            <a:ext cx="80391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>
                <a:latin typeface="Arial" panose="020B0604020202020204" pitchFamily="34" charset="0"/>
              </a:rPr>
              <a:t>A skier is moving down a slope at a constant speed. What energy transformation is taking place?</a:t>
            </a:r>
          </a:p>
        </p:txBody>
      </p:sp>
      <p:grpSp>
        <p:nvGrpSpPr>
          <p:cNvPr id="74756" name="Group 4"/>
          <p:cNvGrpSpPr>
            <a:grpSpLocks/>
          </p:cNvGrpSpPr>
          <p:nvPr/>
        </p:nvGrpSpPr>
        <p:grpSpPr bwMode="auto">
          <a:xfrm>
            <a:off x="2147888" y="1475261"/>
            <a:ext cx="1708150" cy="2200438"/>
            <a:chOff x="0" y="-25"/>
            <a:chExt cx="1195" cy="1540"/>
          </a:xfrm>
        </p:grpSpPr>
        <p:pic>
          <p:nvPicPr>
            <p:cNvPr id="74757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" y="48"/>
              <a:ext cx="76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758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" y="617"/>
              <a:ext cx="8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75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" y="913"/>
              <a:ext cx="7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760" name="Picture 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" y="1209"/>
              <a:ext cx="79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761" name="Picture 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" y="337"/>
              <a:ext cx="85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762" name="Rectangle 10"/>
            <p:cNvSpPr>
              <a:spLocks/>
            </p:cNvSpPr>
            <p:nvPr/>
          </p:nvSpPr>
          <p:spPr bwMode="auto">
            <a:xfrm>
              <a:off x="0" y="-25"/>
              <a:ext cx="197" cy="1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8223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1163" defTabSz="8223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2325" defTabSz="8223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35075" defTabSz="8223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46238" defTabSz="8223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034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606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178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750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en-US" sz="2200">
                  <a:latin typeface="Arial" panose="020B0604020202020204" pitchFamily="34" charset="0"/>
                </a:rPr>
                <a:t>A.</a:t>
              </a:r>
            </a:p>
            <a:p>
              <a:pPr>
                <a:lnSpc>
                  <a:spcPct val="130000"/>
                </a:lnSpc>
              </a:pPr>
              <a:r>
                <a:rPr lang="en-US" altLang="en-US" sz="2200">
                  <a:latin typeface="Arial" panose="020B0604020202020204" pitchFamily="34" charset="0"/>
                </a:rPr>
                <a:t>B.</a:t>
              </a:r>
            </a:p>
            <a:p>
              <a:pPr>
                <a:lnSpc>
                  <a:spcPct val="130000"/>
                </a:lnSpc>
              </a:pPr>
              <a:r>
                <a:rPr lang="en-US" altLang="en-US" sz="2200">
                  <a:latin typeface="Arial" panose="020B0604020202020204" pitchFamily="34" charset="0"/>
                </a:rPr>
                <a:t>C.</a:t>
              </a:r>
            </a:p>
            <a:p>
              <a:pPr>
                <a:lnSpc>
                  <a:spcPct val="130000"/>
                </a:lnSpc>
              </a:pPr>
              <a:r>
                <a:rPr lang="en-US" altLang="en-US" sz="2200">
                  <a:latin typeface="Arial" panose="020B0604020202020204" pitchFamily="34" charset="0"/>
                </a:rPr>
                <a:t>D.</a:t>
              </a:r>
            </a:p>
            <a:p>
              <a:pPr>
                <a:lnSpc>
                  <a:spcPct val="130000"/>
                </a:lnSpc>
              </a:pPr>
              <a:r>
                <a:rPr lang="en-US" altLang="en-US" sz="2200">
                  <a:latin typeface="Arial" panose="020B0604020202020204" pitchFamily="34" charset="0"/>
                </a:rPr>
                <a:t>E.</a:t>
              </a:r>
              <a:endParaRPr lang="en-US" altLang="en-US" sz="2900">
                <a:latin typeface="Gill Sans" pitchFamily="1" charset="0"/>
                <a:sym typeface="Gill Sans" pitchFamily="1" charset="0"/>
              </a:endParaRPr>
            </a:p>
          </p:txBody>
        </p:sp>
      </p:grpSp>
      <p:sp>
        <p:nvSpPr>
          <p:cNvPr id="74763" name="Rectangle 11"/>
          <p:cNvSpPr>
            <a:spLocks/>
          </p:cNvSpPr>
          <p:nvPr/>
        </p:nvSpPr>
        <p:spPr bwMode="auto">
          <a:xfrm>
            <a:off x="9596104" y="6569076"/>
            <a:ext cx="1071897" cy="29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8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6" tIns="41148" rIns="82296" bIns="4114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hangingPunct="0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Slide 10-12</a:t>
            </a:r>
          </a:p>
        </p:txBody>
      </p:sp>
    </p:spTree>
    <p:extLst>
      <p:ext uri="{BB962C8B-B14F-4D97-AF65-F5344CB8AC3E}">
        <p14:creationId xmlns:p14="http://schemas.microsoft.com/office/powerpoint/2010/main" val="356487438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/>
          </p:cNvSpPr>
          <p:nvPr/>
        </p:nvSpPr>
        <p:spPr bwMode="auto">
          <a:xfrm>
            <a:off x="2082800" y="822326"/>
            <a:ext cx="80391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>
                <a:latin typeface="Arial" panose="020B0604020202020204" pitchFamily="34" charset="0"/>
              </a:rPr>
              <a:t>A skier is moving down a slope at a constant speed. What energy transformation is taking place?</a:t>
            </a:r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4" y="1993900"/>
            <a:ext cx="121602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4" name="Rectangle 4"/>
          <p:cNvSpPr>
            <a:spLocks/>
          </p:cNvSpPr>
          <p:nvPr/>
        </p:nvSpPr>
        <p:spPr bwMode="auto">
          <a:xfrm>
            <a:off x="2147888" y="1477631"/>
            <a:ext cx="266098" cy="234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30000"/>
              </a:lnSpc>
            </a:pPr>
            <a:endParaRPr lang="en-US" altLang="en-US" sz="2200"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en-US" sz="2200">
                <a:latin typeface="Arial" panose="020B0604020202020204" pitchFamily="34" charset="0"/>
              </a:rPr>
              <a:t>B.</a:t>
            </a:r>
          </a:p>
          <a:p>
            <a:pPr>
              <a:lnSpc>
                <a:spcPct val="130000"/>
              </a:lnSpc>
            </a:pPr>
            <a:endParaRPr lang="en-US" altLang="en-US" sz="2200"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en-US" altLang="en-US" sz="2200"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en-US" altLang="en-US" sz="2900">
              <a:latin typeface="Gill Sans" pitchFamily="1" charset="0"/>
              <a:sym typeface="Gill Sans" pitchFamily="1" charset="0"/>
            </a:endParaRPr>
          </a:p>
        </p:txBody>
      </p:sp>
      <p:sp>
        <p:nvSpPr>
          <p:cNvPr id="76805" name="Rectangle 5"/>
          <p:cNvSpPr>
            <a:spLocks/>
          </p:cNvSpPr>
          <p:nvPr/>
        </p:nvSpPr>
        <p:spPr bwMode="auto">
          <a:xfrm>
            <a:off x="9596104" y="6569076"/>
            <a:ext cx="1071897" cy="29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6" tIns="41148" rIns="82296" bIns="4114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hangingPunct="0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Slide 10-13</a:t>
            </a:r>
          </a:p>
        </p:txBody>
      </p:sp>
      <p:sp>
        <p:nvSpPr>
          <p:cNvPr id="76806" name="Rectangle 6"/>
          <p:cNvSpPr>
            <a:spLocks/>
          </p:cNvSpPr>
          <p:nvPr/>
        </p:nvSpPr>
        <p:spPr bwMode="auto">
          <a:xfrm>
            <a:off x="2082801" y="138113"/>
            <a:ext cx="60690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2700000" algn="ctr" rotWithShape="0">
                    <a:schemeClr val="bg2">
                      <a:alpha val="7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700">
                <a:latin typeface="Arial" panose="020B0604020202020204" pitchFamily="34" charset="0"/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240965962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/>
          </p:cNvSpPr>
          <p:nvPr/>
        </p:nvSpPr>
        <p:spPr bwMode="auto">
          <a:xfrm>
            <a:off x="2082801" y="138113"/>
            <a:ext cx="46069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2700000" algn="ctr" rotWithShape="0">
                    <a:schemeClr val="bg2">
                      <a:alpha val="7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700" dirty="0">
                <a:latin typeface="Arial" panose="020B0604020202020204" pitchFamily="34" charset="0"/>
              </a:rPr>
              <a:t>Example </a:t>
            </a:r>
            <a:r>
              <a:rPr lang="en-US" altLang="en-US" sz="2700" dirty="0" smtClean="0">
                <a:latin typeface="Arial" panose="020B0604020202020204" pitchFamily="34" charset="0"/>
              </a:rPr>
              <a:t>3</a:t>
            </a:r>
            <a:endParaRPr lang="en-US" altLang="en-US" sz="2700" dirty="0">
              <a:latin typeface="Arial" panose="020B0604020202020204" pitchFamily="34" charset="0"/>
            </a:endParaRPr>
          </a:p>
        </p:txBody>
      </p:sp>
      <p:sp>
        <p:nvSpPr>
          <p:cNvPr id="78851" name="Rectangle 3"/>
          <p:cNvSpPr>
            <a:spLocks/>
          </p:cNvSpPr>
          <p:nvPr/>
        </p:nvSpPr>
        <p:spPr bwMode="auto">
          <a:xfrm>
            <a:off x="2082800" y="822325"/>
            <a:ext cx="7869238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>
                <a:latin typeface="Arial" panose="020B0604020202020204" pitchFamily="34" charset="0"/>
              </a:rPr>
              <a:t>A child is on a playground swing, motionless at the highest point of his arc. As he swings back down to the lowest point of his motion, what energy transformation is taking place?</a:t>
            </a:r>
          </a:p>
        </p:txBody>
      </p:sp>
      <p:grpSp>
        <p:nvGrpSpPr>
          <p:cNvPr id="78852" name="Group 4"/>
          <p:cNvGrpSpPr>
            <a:grpSpLocks/>
          </p:cNvGrpSpPr>
          <p:nvPr/>
        </p:nvGrpSpPr>
        <p:grpSpPr bwMode="auto">
          <a:xfrm>
            <a:off x="2147888" y="1819273"/>
            <a:ext cx="1708150" cy="2159002"/>
            <a:chOff x="395" y="1132"/>
            <a:chExt cx="1195" cy="1511"/>
          </a:xfrm>
        </p:grpSpPr>
        <p:pic>
          <p:nvPicPr>
            <p:cNvPr id="78853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" y="1192"/>
              <a:ext cx="76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854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" y="1761"/>
              <a:ext cx="8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855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" y="2057"/>
              <a:ext cx="7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856" name="Picture 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" y="2353"/>
              <a:ext cx="79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857" name="Picture 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" y="1481"/>
              <a:ext cx="85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858" name="Rectangle 10"/>
            <p:cNvSpPr>
              <a:spLocks/>
            </p:cNvSpPr>
            <p:nvPr/>
          </p:nvSpPr>
          <p:spPr bwMode="auto">
            <a:xfrm>
              <a:off x="395" y="1132"/>
              <a:ext cx="197" cy="1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8223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1163" defTabSz="8223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2325" defTabSz="8223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35075" defTabSz="8223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46238" defTabSz="8223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034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606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178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750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en-US" altLang="en-US" sz="2200">
                  <a:latin typeface="Arial" panose="020B0604020202020204" pitchFamily="34" charset="0"/>
                </a:rPr>
                <a:t>A.</a:t>
              </a:r>
            </a:p>
            <a:p>
              <a:pPr>
                <a:lnSpc>
                  <a:spcPct val="125000"/>
                </a:lnSpc>
              </a:pPr>
              <a:r>
                <a:rPr lang="en-US" altLang="en-US" sz="2200">
                  <a:latin typeface="Arial" panose="020B0604020202020204" pitchFamily="34" charset="0"/>
                </a:rPr>
                <a:t>B.</a:t>
              </a:r>
            </a:p>
            <a:p>
              <a:pPr>
                <a:lnSpc>
                  <a:spcPct val="125000"/>
                </a:lnSpc>
              </a:pPr>
              <a:r>
                <a:rPr lang="en-US" altLang="en-US" sz="2200">
                  <a:latin typeface="Arial" panose="020B0604020202020204" pitchFamily="34" charset="0"/>
                </a:rPr>
                <a:t>C.</a:t>
              </a:r>
            </a:p>
            <a:p>
              <a:pPr>
                <a:lnSpc>
                  <a:spcPct val="125000"/>
                </a:lnSpc>
              </a:pPr>
              <a:r>
                <a:rPr lang="en-US" altLang="en-US" sz="2200">
                  <a:latin typeface="Arial" panose="020B0604020202020204" pitchFamily="34" charset="0"/>
                </a:rPr>
                <a:t>D.</a:t>
              </a:r>
            </a:p>
            <a:p>
              <a:pPr>
                <a:lnSpc>
                  <a:spcPct val="125000"/>
                </a:lnSpc>
              </a:pPr>
              <a:r>
                <a:rPr lang="en-US" altLang="en-US" sz="2200">
                  <a:latin typeface="Arial" panose="020B0604020202020204" pitchFamily="34" charset="0"/>
                </a:rPr>
                <a:t>E.</a:t>
              </a:r>
            </a:p>
          </p:txBody>
        </p:sp>
      </p:grpSp>
      <p:sp>
        <p:nvSpPr>
          <p:cNvPr id="78859" name="Rectangle 11"/>
          <p:cNvSpPr>
            <a:spLocks/>
          </p:cNvSpPr>
          <p:nvPr/>
        </p:nvSpPr>
        <p:spPr bwMode="auto">
          <a:xfrm>
            <a:off x="9596104" y="6569076"/>
            <a:ext cx="1071897" cy="29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8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6" tIns="41148" rIns="82296" bIns="4114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hangingPunct="0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Slide 10-14</a:t>
            </a:r>
          </a:p>
        </p:txBody>
      </p:sp>
      <p:pic>
        <p:nvPicPr>
          <p:cNvPr id="78860" name="Picture 12" descr="14_UnPho_p45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1"/>
          <a:stretch>
            <a:fillRect/>
          </a:stretch>
        </p:blipFill>
        <p:spPr bwMode="auto">
          <a:xfrm>
            <a:off x="5775326" y="1897064"/>
            <a:ext cx="3978275" cy="290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21668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/>
          </p:cNvSpPr>
          <p:nvPr/>
        </p:nvSpPr>
        <p:spPr bwMode="auto">
          <a:xfrm>
            <a:off x="2082800" y="822325"/>
            <a:ext cx="7869238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>
                <a:latin typeface="Arial" panose="020B0604020202020204" pitchFamily="34" charset="0"/>
              </a:rPr>
              <a:t>A child is on a playground swing, motionless at the highest point of his arc. As he swings back down to the lowest point of his motion, what energy transformation is taking place?</a:t>
            </a:r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0" y="3140076"/>
            <a:ext cx="1112838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0" name="Rectangle 4"/>
          <p:cNvSpPr>
            <a:spLocks/>
          </p:cNvSpPr>
          <p:nvPr/>
        </p:nvSpPr>
        <p:spPr bwMode="auto">
          <a:xfrm>
            <a:off x="2147889" y="1818568"/>
            <a:ext cx="282129" cy="2115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5000"/>
              </a:lnSpc>
            </a:pPr>
            <a:endParaRPr lang="en-US" altLang="en-US" sz="2200">
              <a:latin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endParaRPr lang="en-US" altLang="en-US" sz="2200">
              <a:latin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endParaRPr lang="en-US" altLang="en-US" sz="2200">
              <a:latin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en-US" sz="2200">
                <a:latin typeface="Arial" panose="020B0604020202020204" pitchFamily="34" charset="0"/>
              </a:rPr>
              <a:t>D.</a:t>
            </a:r>
          </a:p>
          <a:p>
            <a:pPr>
              <a:lnSpc>
                <a:spcPct val="125000"/>
              </a:lnSpc>
            </a:pPr>
            <a:endParaRPr lang="en-US" altLang="en-US" sz="2200">
              <a:latin typeface="Arial" panose="020B0604020202020204" pitchFamily="34" charset="0"/>
            </a:endParaRPr>
          </a:p>
        </p:txBody>
      </p:sp>
      <p:sp>
        <p:nvSpPr>
          <p:cNvPr id="80901" name="Rectangle 5"/>
          <p:cNvSpPr>
            <a:spLocks/>
          </p:cNvSpPr>
          <p:nvPr/>
        </p:nvSpPr>
        <p:spPr bwMode="auto">
          <a:xfrm>
            <a:off x="9596104" y="6569076"/>
            <a:ext cx="1071897" cy="29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6" tIns="41148" rIns="82296" bIns="4114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hangingPunct="0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Slide 10-15</a:t>
            </a:r>
          </a:p>
        </p:txBody>
      </p:sp>
      <p:pic>
        <p:nvPicPr>
          <p:cNvPr id="80902" name="Picture 6" descr="14_UnPho_p45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1"/>
          <a:stretch>
            <a:fillRect/>
          </a:stretch>
        </p:blipFill>
        <p:spPr bwMode="auto">
          <a:xfrm>
            <a:off x="5775326" y="1897064"/>
            <a:ext cx="3978275" cy="290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903" name="Rectangle 7"/>
          <p:cNvSpPr>
            <a:spLocks/>
          </p:cNvSpPr>
          <p:nvPr/>
        </p:nvSpPr>
        <p:spPr bwMode="auto">
          <a:xfrm>
            <a:off x="2082801" y="138113"/>
            <a:ext cx="60690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2700000" algn="ctr" rotWithShape="0">
                    <a:schemeClr val="bg2">
                      <a:alpha val="7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700">
                <a:latin typeface="Arial" panose="020B0604020202020204" pitchFamily="34" charset="0"/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206647416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/>
          </p:cNvSpPr>
          <p:nvPr/>
        </p:nvSpPr>
        <p:spPr bwMode="auto">
          <a:xfrm>
            <a:off x="2082801" y="138113"/>
            <a:ext cx="46069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2700000" algn="ctr" rotWithShape="0">
                    <a:schemeClr val="bg2">
                      <a:alpha val="7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700" dirty="0">
                <a:latin typeface="Arial" panose="020B0604020202020204" pitchFamily="34" charset="0"/>
              </a:rPr>
              <a:t>Example </a:t>
            </a:r>
            <a:r>
              <a:rPr lang="en-US" altLang="en-US" sz="2700" dirty="0" smtClean="0">
                <a:latin typeface="Arial" panose="020B0604020202020204" pitchFamily="34" charset="0"/>
              </a:rPr>
              <a:t>4</a:t>
            </a:r>
            <a:endParaRPr lang="en-US" altLang="en-US" sz="2700" dirty="0">
              <a:latin typeface="Arial" panose="020B0604020202020204" pitchFamily="34" charset="0"/>
            </a:endParaRPr>
          </a:p>
        </p:txBody>
      </p:sp>
      <p:sp>
        <p:nvSpPr>
          <p:cNvPr id="82947" name="Rectangle 3"/>
          <p:cNvSpPr>
            <a:spLocks/>
          </p:cNvSpPr>
          <p:nvPr/>
        </p:nvSpPr>
        <p:spPr bwMode="auto">
          <a:xfrm>
            <a:off x="2082801" y="822325"/>
            <a:ext cx="80930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300">
                <a:latin typeface="Arial" panose="020B0604020202020204" pitchFamily="34" charset="0"/>
              </a:rPr>
              <a:t>A car sits at rest at the top of a hill. A small push sends it rolling down a hill. After its height has dropped by 5.0 m, it is moving at a good clip. Write down the equation for conservation of energy, noting the choice of system, the initial and final states, and what energy transformation has taken place.</a:t>
            </a:r>
          </a:p>
        </p:txBody>
      </p:sp>
      <p:sp>
        <p:nvSpPr>
          <p:cNvPr id="82948" name="Rectangle 4"/>
          <p:cNvSpPr>
            <a:spLocks/>
          </p:cNvSpPr>
          <p:nvPr/>
        </p:nvSpPr>
        <p:spPr bwMode="auto">
          <a:xfrm>
            <a:off x="9596104" y="6569076"/>
            <a:ext cx="1071897" cy="29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6" tIns="41148" rIns="82296" bIns="4114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hangingPunct="0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Slide 10-17</a:t>
            </a:r>
          </a:p>
        </p:txBody>
      </p:sp>
    </p:spTree>
    <p:extLst>
      <p:ext uri="{BB962C8B-B14F-4D97-AF65-F5344CB8AC3E}">
        <p14:creationId xmlns:p14="http://schemas.microsoft.com/office/powerpoint/2010/main" val="386195276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/>
          </p:cNvSpPr>
          <p:nvPr/>
        </p:nvSpPr>
        <p:spPr bwMode="auto">
          <a:xfrm>
            <a:off x="2082800" y="822326"/>
            <a:ext cx="5888038" cy="534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14350" indent="-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28700" indent="-2063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39863" indent="-20478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51025" indent="-20478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08225" indent="-20478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65425" indent="-20478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22625" indent="-20478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79825" indent="-20478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>
                <a:latin typeface="Arial" panose="020B0604020202020204" pitchFamily="34" charset="0"/>
              </a:rPr>
              <a:t>A 2.0 g desert locust can achieve a takeoff speed of 3.6 m/s (comparable to the best human jumpers) by using energy stored in an internal “spring” near the knee joint. </a:t>
            </a:r>
          </a:p>
          <a:p>
            <a:pPr lvl="1">
              <a:buFont typeface="Arial" panose="020B0604020202020204" pitchFamily="34" charset="0"/>
              <a:buAutoNum type="alphaUcPeriod"/>
            </a:pPr>
            <a:r>
              <a:rPr lang="en-US" altLang="en-US" sz="2200">
                <a:latin typeface="Arial" panose="020B0604020202020204" pitchFamily="34" charset="0"/>
              </a:rPr>
              <a:t>When the locust jumps, what energy transformation takes place? </a:t>
            </a:r>
          </a:p>
          <a:p>
            <a:pPr lvl="1">
              <a:buFont typeface="Arial" panose="020B0604020202020204" pitchFamily="34" charset="0"/>
              <a:buAutoNum type="alphaUcPeriod"/>
            </a:pPr>
            <a:r>
              <a:rPr lang="en-US" altLang="en-US" sz="2200">
                <a:latin typeface="Arial" panose="020B0604020202020204" pitchFamily="34" charset="0"/>
              </a:rPr>
              <a:t>What is the minimum amount of energy stored in the internal spring?</a:t>
            </a:r>
          </a:p>
          <a:p>
            <a:pPr lvl="1">
              <a:buFont typeface="Arial" panose="020B0604020202020204" pitchFamily="34" charset="0"/>
              <a:buAutoNum type="alphaUcPeriod"/>
            </a:pPr>
            <a:r>
              <a:rPr lang="en-US" altLang="en-US" sz="2200">
                <a:latin typeface="Arial" panose="020B0604020202020204" pitchFamily="34" charset="0"/>
              </a:rPr>
              <a:t>If the locust were to make a vertical leap, how high could it jump? Ignore air resistance and use conservation of energy concepts to solve this problem.</a:t>
            </a:r>
          </a:p>
          <a:p>
            <a:pPr lvl="1">
              <a:buFont typeface="Arial" panose="020B0604020202020204" pitchFamily="34" charset="0"/>
              <a:buAutoNum type="alphaUcPeriod"/>
            </a:pPr>
            <a:r>
              <a:rPr lang="en-US" altLang="en-US" sz="2200">
                <a:latin typeface="Arial" panose="020B0604020202020204" pitchFamily="34" charset="0"/>
              </a:rPr>
              <a:t>If 50% of the initial kinetic energy is transformed to thermal energy because of air resistance, how high will the locust jump?</a:t>
            </a:r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2"/>
          <a:stretch>
            <a:fillRect/>
          </a:stretch>
        </p:blipFill>
        <p:spPr bwMode="auto">
          <a:xfrm>
            <a:off x="8008939" y="354013"/>
            <a:ext cx="2452687" cy="2595562"/>
          </a:xfrm>
          <a:prstGeom prst="rect">
            <a:avLst/>
          </a:prstGeom>
          <a:noFill/>
          <a:ln>
            <a:noFill/>
          </a:ln>
          <a:effectLst>
            <a:outerShdw dist="63500" dir="2700000" algn="ctr" rotWithShape="0">
              <a:schemeClr val="bg2"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4" name="Rectangle 4"/>
          <p:cNvSpPr>
            <a:spLocks/>
          </p:cNvSpPr>
          <p:nvPr/>
        </p:nvSpPr>
        <p:spPr bwMode="auto">
          <a:xfrm>
            <a:off x="9597692" y="6569076"/>
            <a:ext cx="1071897" cy="29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6" tIns="41148" rIns="82296" bIns="4114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hangingPunct="0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Slide 10-24</a:t>
            </a:r>
          </a:p>
        </p:txBody>
      </p:sp>
      <p:sp>
        <p:nvSpPr>
          <p:cNvPr id="97285" name="Rectangle 5"/>
          <p:cNvSpPr>
            <a:spLocks/>
          </p:cNvSpPr>
          <p:nvPr/>
        </p:nvSpPr>
        <p:spPr bwMode="auto">
          <a:xfrm>
            <a:off x="2082801" y="138113"/>
            <a:ext cx="46069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2700000" algn="ctr" rotWithShape="0">
                    <a:schemeClr val="bg2">
                      <a:alpha val="7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700" dirty="0">
                <a:latin typeface="Arial" panose="020B0604020202020204" pitchFamily="34" charset="0"/>
              </a:rPr>
              <a:t>Example </a:t>
            </a:r>
            <a:r>
              <a:rPr lang="en-US" altLang="en-US" sz="2700" dirty="0" smtClean="0">
                <a:latin typeface="Arial" panose="020B0604020202020204" pitchFamily="34" charset="0"/>
              </a:rPr>
              <a:t>5</a:t>
            </a:r>
            <a:endParaRPr lang="en-US" altLang="en-US" sz="27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11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/>
          </p:cNvSpPr>
          <p:nvPr/>
        </p:nvSpPr>
        <p:spPr bwMode="auto">
          <a:xfrm>
            <a:off x="2082801" y="138113"/>
            <a:ext cx="46069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2700000" algn="ctr" rotWithShape="0">
                    <a:schemeClr val="bg2">
                      <a:alpha val="7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700">
                <a:latin typeface="Arial" panose="020B0604020202020204" pitchFamily="34" charset="0"/>
              </a:rPr>
              <a:t>Example 6</a:t>
            </a:r>
          </a:p>
        </p:txBody>
      </p:sp>
      <p:sp>
        <p:nvSpPr>
          <p:cNvPr id="95235" name="Rectangle 3"/>
          <p:cNvSpPr>
            <a:spLocks/>
          </p:cNvSpPr>
          <p:nvPr/>
        </p:nvSpPr>
        <p:spPr bwMode="auto">
          <a:xfrm>
            <a:off x="2082801" y="822325"/>
            <a:ext cx="8183563" cy="229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300">
                <a:latin typeface="Arial" panose="020B0604020202020204" pitchFamily="34" charset="0"/>
              </a:rPr>
              <a:t>A 200 g block on a frictionless surface is pushed against a spring with spring constant 500 N/m, compressing the spring by 2.0 cm. When the block is released, at what speed does it shoot away from the spring?</a:t>
            </a:r>
          </a:p>
        </p:txBody>
      </p:sp>
      <p:sp>
        <p:nvSpPr>
          <p:cNvPr id="95236" name="Rectangle 4"/>
          <p:cNvSpPr>
            <a:spLocks/>
          </p:cNvSpPr>
          <p:nvPr/>
        </p:nvSpPr>
        <p:spPr bwMode="auto">
          <a:xfrm>
            <a:off x="9600867" y="6569076"/>
            <a:ext cx="1071897" cy="29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6" tIns="41148" rIns="82296" bIns="4114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hangingPunct="0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Slide 10-23</a:t>
            </a:r>
          </a:p>
        </p:txBody>
      </p:sp>
    </p:spTree>
    <p:extLst>
      <p:ext uri="{BB962C8B-B14F-4D97-AF65-F5344CB8AC3E}">
        <p14:creationId xmlns:p14="http://schemas.microsoft.com/office/powerpoint/2010/main" val="121273648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/>
          </p:cNvSpPr>
          <p:nvPr/>
        </p:nvSpPr>
        <p:spPr bwMode="auto">
          <a:xfrm>
            <a:off x="2082801" y="138113"/>
            <a:ext cx="57832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2700000" algn="ctr" rotWithShape="0">
                    <a:schemeClr val="bg2">
                      <a:alpha val="7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700" dirty="0">
                <a:latin typeface="Arial" panose="020B0604020202020204" pitchFamily="34" charset="0"/>
              </a:rPr>
              <a:t>Example </a:t>
            </a:r>
            <a:r>
              <a:rPr lang="en-US" altLang="en-US" sz="2700" dirty="0" smtClean="0">
                <a:latin typeface="Arial" panose="020B0604020202020204" pitchFamily="34" charset="0"/>
              </a:rPr>
              <a:t>7: </a:t>
            </a:r>
            <a:endParaRPr lang="en-US" altLang="en-US" sz="2700" dirty="0">
              <a:latin typeface="Arial" panose="020B0604020202020204" pitchFamily="34" charset="0"/>
            </a:endParaRPr>
          </a:p>
        </p:txBody>
      </p:sp>
      <p:sp>
        <p:nvSpPr>
          <p:cNvPr id="115715" name="Rectangle 3"/>
          <p:cNvSpPr>
            <a:spLocks/>
          </p:cNvSpPr>
          <p:nvPr/>
        </p:nvSpPr>
        <p:spPr bwMode="auto">
          <a:xfrm>
            <a:off x="2082800" y="822325"/>
            <a:ext cx="8161338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>
                <a:latin typeface="Arial" panose="020B0604020202020204" pitchFamily="34" charset="0"/>
              </a:rPr>
              <a:t>Each of the 1.0 kg boxes starts at rest and is then pushed for 2.0 m across a level, frictionless floor by a rope with the noted force. Which box has the highest final speed?</a:t>
            </a:r>
          </a:p>
        </p:txBody>
      </p:sp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975" y="2193926"/>
            <a:ext cx="58166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7" name="Rectangle 5"/>
          <p:cNvSpPr>
            <a:spLocks/>
          </p:cNvSpPr>
          <p:nvPr/>
        </p:nvSpPr>
        <p:spPr bwMode="auto">
          <a:xfrm>
            <a:off x="9596104" y="6569076"/>
            <a:ext cx="1071897" cy="29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6" tIns="41148" rIns="82296" bIns="4114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hangingPunct="0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Slide 10-33</a:t>
            </a:r>
          </a:p>
        </p:txBody>
      </p:sp>
    </p:spTree>
    <p:extLst>
      <p:ext uri="{BB962C8B-B14F-4D97-AF65-F5344CB8AC3E}">
        <p14:creationId xmlns:p14="http://schemas.microsoft.com/office/powerpoint/2010/main" val="14605168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 </a:t>
            </a:r>
            <a:r>
              <a:rPr lang="en-US" altLang="en-US" dirty="0"/>
              <a:t>Natural Money called energy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Energy has many different forms: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Gravitational Energy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Kinetic Energy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Heat Energy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Elastic Energy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Electrical Energy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Chemical Energy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Radiant Energy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Nuclear Energy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Mass Energy</a:t>
            </a:r>
          </a:p>
        </p:txBody>
      </p:sp>
    </p:spTree>
    <p:extLst>
      <p:ext uri="{BB962C8B-B14F-4D97-AF65-F5344CB8AC3E}">
        <p14:creationId xmlns:p14="http://schemas.microsoft.com/office/powerpoint/2010/main" val="26959396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/>
          </p:cNvSpPr>
          <p:nvPr/>
        </p:nvSpPr>
        <p:spPr bwMode="auto">
          <a:xfrm>
            <a:off x="2082800" y="822325"/>
            <a:ext cx="8161338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>
                <a:latin typeface="Arial" panose="020B0604020202020204" pitchFamily="34" charset="0"/>
              </a:rPr>
              <a:t>Each of the 1.0 kg boxes starts at rest and is then pushed for 2.0 m across a level, frictionless floor by a rope with the noted force. Which box has the highest final speed?</a:t>
            </a:r>
          </a:p>
        </p:txBody>
      </p:sp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7" t="55046"/>
          <a:stretch>
            <a:fillRect/>
          </a:stretch>
        </p:blipFill>
        <p:spPr bwMode="auto">
          <a:xfrm>
            <a:off x="5959475" y="3908426"/>
            <a:ext cx="29591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4" name="Rectangle 4"/>
          <p:cNvSpPr>
            <a:spLocks/>
          </p:cNvSpPr>
          <p:nvPr/>
        </p:nvSpPr>
        <p:spPr bwMode="auto">
          <a:xfrm>
            <a:off x="9596104" y="6569076"/>
            <a:ext cx="1071897" cy="29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6" tIns="41148" rIns="82296" bIns="4114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hangingPunct="0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Slide 10-34</a:t>
            </a:r>
          </a:p>
        </p:txBody>
      </p:sp>
      <p:sp>
        <p:nvSpPr>
          <p:cNvPr id="117765" name="Rectangle 5"/>
          <p:cNvSpPr>
            <a:spLocks/>
          </p:cNvSpPr>
          <p:nvPr/>
        </p:nvSpPr>
        <p:spPr bwMode="auto">
          <a:xfrm>
            <a:off x="2082801" y="138113"/>
            <a:ext cx="60690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2700000" algn="ctr" rotWithShape="0">
                    <a:schemeClr val="bg2">
                      <a:alpha val="7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700">
                <a:latin typeface="Arial" panose="020B0604020202020204" pitchFamily="34" charset="0"/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3288771827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/>
          </p:cNvSpPr>
          <p:nvPr/>
        </p:nvSpPr>
        <p:spPr bwMode="auto">
          <a:xfrm>
            <a:off x="2082801" y="138113"/>
            <a:ext cx="57832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2700000" algn="ctr" rotWithShape="0">
                    <a:schemeClr val="bg2">
                      <a:alpha val="7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700" dirty="0">
                <a:latin typeface="Arial" panose="020B0604020202020204" pitchFamily="34" charset="0"/>
              </a:rPr>
              <a:t>Example </a:t>
            </a:r>
            <a:r>
              <a:rPr lang="en-US" altLang="en-US" sz="2700" dirty="0" smtClean="0">
                <a:latin typeface="Arial" panose="020B0604020202020204" pitchFamily="34" charset="0"/>
              </a:rPr>
              <a:t>8:</a:t>
            </a:r>
            <a:endParaRPr lang="en-US" altLang="en-US" sz="2700" dirty="0">
              <a:latin typeface="Arial" panose="020B0604020202020204" pitchFamily="34" charset="0"/>
            </a:endParaRPr>
          </a:p>
        </p:txBody>
      </p:sp>
      <p:sp>
        <p:nvSpPr>
          <p:cNvPr id="119811" name="Rectangle 3"/>
          <p:cNvSpPr>
            <a:spLocks/>
          </p:cNvSpPr>
          <p:nvPr/>
        </p:nvSpPr>
        <p:spPr bwMode="auto">
          <a:xfrm>
            <a:off x="2082800" y="822325"/>
            <a:ext cx="8161338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>
                <a:latin typeface="Arial" panose="020B0604020202020204" pitchFamily="34" charset="0"/>
              </a:rPr>
              <a:t>Each of the 1.0 kg boxes starts at rest and is then pushed for 2.0 m across a level, frictionless floor by a rope with the noted force. Which box has the lowest final speed?</a:t>
            </a:r>
          </a:p>
        </p:txBody>
      </p:sp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975" y="2193926"/>
            <a:ext cx="58166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13" name="Rectangle 5"/>
          <p:cNvSpPr>
            <a:spLocks/>
          </p:cNvSpPr>
          <p:nvPr/>
        </p:nvSpPr>
        <p:spPr bwMode="auto">
          <a:xfrm>
            <a:off x="9596104" y="6569076"/>
            <a:ext cx="1071897" cy="29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6" tIns="41148" rIns="82296" bIns="4114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hangingPunct="0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Slide 10-35</a:t>
            </a:r>
          </a:p>
        </p:txBody>
      </p:sp>
    </p:spTree>
    <p:extLst>
      <p:ext uri="{BB962C8B-B14F-4D97-AF65-F5344CB8AC3E}">
        <p14:creationId xmlns:p14="http://schemas.microsoft.com/office/powerpoint/2010/main" val="1462337314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/>
          </p:cNvSpPr>
          <p:nvPr/>
        </p:nvSpPr>
        <p:spPr bwMode="auto">
          <a:xfrm>
            <a:off x="2082800" y="822325"/>
            <a:ext cx="8161338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>
                <a:latin typeface="Arial" panose="020B0604020202020204" pitchFamily="34" charset="0"/>
              </a:rPr>
              <a:t>Each of the 1.0 kg boxes starts at rest and is then pushed for 2.0 m across a level, frictionless floor by a rope with the noted force. Which box has the lowest final speed?</a:t>
            </a:r>
          </a:p>
        </p:txBody>
      </p:sp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2" r="47348"/>
          <a:stretch>
            <a:fillRect/>
          </a:stretch>
        </p:blipFill>
        <p:spPr bwMode="auto">
          <a:xfrm>
            <a:off x="3101975" y="3771900"/>
            <a:ext cx="3062288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60" name="Rectangle 4"/>
          <p:cNvSpPr>
            <a:spLocks/>
          </p:cNvSpPr>
          <p:nvPr/>
        </p:nvSpPr>
        <p:spPr bwMode="auto">
          <a:xfrm>
            <a:off x="9596104" y="6569076"/>
            <a:ext cx="1071897" cy="29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6" tIns="41148" rIns="82296" bIns="4114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hangingPunct="0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Slide 10-36</a:t>
            </a:r>
          </a:p>
        </p:txBody>
      </p:sp>
      <p:sp>
        <p:nvSpPr>
          <p:cNvPr id="121861" name="Rectangle 5"/>
          <p:cNvSpPr>
            <a:spLocks/>
          </p:cNvSpPr>
          <p:nvPr/>
        </p:nvSpPr>
        <p:spPr bwMode="auto">
          <a:xfrm>
            <a:off x="2082801" y="138113"/>
            <a:ext cx="60690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2700000" algn="ctr" rotWithShape="0">
                    <a:schemeClr val="bg2">
                      <a:alpha val="7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700">
                <a:latin typeface="Arial" panose="020B0604020202020204" pitchFamily="34" charset="0"/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2747120409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/>
          </p:cNvSpPr>
          <p:nvPr/>
        </p:nvSpPr>
        <p:spPr bwMode="auto">
          <a:xfrm>
            <a:off x="9596104" y="6569076"/>
            <a:ext cx="1071897" cy="29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6" tIns="41148" rIns="82296" bIns="4114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hangingPunct="0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Slide 10-37</a:t>
            </a:r>
          </a:p>
        </p:txBody>
      </p:sp>
      <p:sp>
        <p:nvSpPr>
          <p:cNvPr id="123907" name="Rectangle 3"/>
          <p:cNvSpPr>
            <a:spLocks/>
          </p:cNvSpPr>
          <p:nvPr/>
        </p:nvSpPr>
        <p:spPr bwMode="auto">
          <a:xfrm>
            <a:off x="2082801" y="822325"/>
            <a:ext cx="82645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>
                <a:latin typeface="Arial" panose="020B0604020202020204" pitchFamily="34" charset="0"/>
              </a:rPr>
              <a:t>Trucks with the noted masses moving at the noted speeds crash into barriers that bring them to rest with a constant force. Which truck compresses the barrier by the largest distance?</a:t>
            </a:r>
          </a:p>
        </p:txBody>
      </p:sp>
      <p:pic>
        <p:nvPicPr>
          <p:cNvPr id="1239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964" y="2176463"/>
            <a:ext cx="6789737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09" name="Rectangle 5"/>
          <p:cNvSpPr>
            <a:spLocks/>
          </p:cNvSpPr>
          <p:nvPr/>
        </p:nvSpPr>
        <p:spPr bwMode="auto">
          <a:xfrm>
            <a:off x="2082801" y="138113"/>
            <a:ext cx="57832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2700000" algn="ctr" rotWithShape="0">
                    <a:schemeClr val="bg2">
                      <a:alpha val="7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700" dirty="0">
                <a:latin typeface="Arial" panose="020B0604020202020204" pitchFamily="34" charset="0"/>
              </a:rPr>
              <a:t>Example </a:t>
            </a:r>
            <a:r>
              <a:rPr lang="en-US" altLang="en-US" sz="2700" dirty="0" smtClean="0">
                <a:latin typeface="Arial" panose="020B0604020202020204" pitchFamily="34" charset="0"/>
              </a:rPr>
              <a:t>9:</a:t>
            </a:r>
            <a:endParaRPr lang="en-US" altLang="en-US" sz="27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207157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/>
          </p:cNvSpPr>
          <p:nvPr/>
        </p:nvSpPr>
        <p:spPr bwMode="auto">
          <a:xfrm>
            <a:off x="9596104" y="6569076"/>
            <a:ext cx="1071897" cy="29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6" tIns="41148" rIns="82296" bIns="4114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hangingPunct="0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Slide 10-38</a:t>
            </a:r>
          </a:p>
        </p:txBody>
      </p:sp>
      <p:sp>
        <p:nvSpPr>
          <p:cNvPr id="125955" name="Rectangle 3"/>
          <p:cNvSpPr>
            <a:spLocks/>
          </p:cNvSpPr>
          <p:nvPr/>
        </p:nvSpPr>
        <p:spPr bwMode="auto">
          <a:xfrm>
            <a:off x="2082801" y="822325"/>
            <a:ext cx="82645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>
                <a:latin typeface="Arial" panose="020B0604020202020204" pitchFamily="34" charset="0"/>
              </a:rPr>
              <a:t>Trucks with the noted masses moving at the noted speeds crash into barriers that bring them to rest with a constant force. Which truck compresses the barrier by the largest distance?</a:t>
            </a:r>
          </a:p>
        </p:txBody>
      </p:sp>
      <p:pic>
        <p:nvPicPr>
          <p:cNvPr id="1259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37" t="53319"/>
          <a:stretch>
            <a:fillRect/>
          </a:stretch>
        </p:blipFill>
        <p:spPr bwMode="auto">
          <a:xfrm>
            <a:off x="5821364" y="3978275"/>
            <a:ext cx="3589337" cy="157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7" name="Rectangle 5"/>
          <p:cNvSpPr>
            <a:spLocks/>
          </p:cNvSpPr>
          <p:nvPr/>
        </p:nvSpPr>
        <p:spPr bwMode="auto">
          <a:xfrm>
            <a:off x="2082801" y="138113"/>
            <a:ext cx="60690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2700000" algn="ctr" rotWithShape="0">
                    <a:schemeClr val="bg2">
                      <a:alpha val="7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700">
                <a:latin typeface="Arial" panose="020B0604020202020204" pitchFamily="34" charset="0"/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25296223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/>
          </p:cNvSpPr>
          <p:nvPr/>
        </p:nvSpPr>
        <p:spPr bwMode="auto">
          <a:xfrm>
            <a:off x="9596104" y="6569076"/>
            <a:ext cx="1071897" cy="29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6" tIns="41148" rIns="82296" bIns="4114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hangingPunct="0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Slide 10-39</a:t>
            </a:r>
          </a:p>
        </p:txBody>
      </p:sp>
      <p:sp>
        <p:nvSpPr>
          <p:cNvPr id="128003" name="Rectangle 3"/>
          <p:cNvSpPr>
            <a:spLocks/>
          </p:cNvSpPr>
          <p:nvPr/>
        </p:nvSpPr>
        <p:spPr bwMode="auto">
          <a:xfrm>
            <a:off x="2082801" y="822325"/>
            <a:ext cx="82645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>
                <a:latin typeface="Arial" panose="020B0604020202020204" pitchFamily="34" charset="0"/>
              </a:rPr>
              <a:t>Trucks with the noted masses moving at the noted speeds crash into barriers that bring them to rest with a constant force. Which truck compresses the barrier by the smallest distance? </a:t>
            </a:r>
          </a:p>
        </p:txBody>
      </p:sp>
      <p:pic>
        <p:nvPicPr>
          <p:cNvPr id="12800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964" y="2244725"/>
            <a:ext cx="6789737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5" name="Rectangle 5"/>
          <p:cNvSpPr>
            <a:spLocks/>
          </p:cNvSpPr>
          <p:nvPr/>
        </p:nvSpPr>
        <p:spPr bwMode="auto">
          <a:xfrm>
            <a:off x="2082801" y="138113"/>
            <a:ext cx="57832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2700000" algn="ctr" rotWithShape="0">
                    <a:schemeClr val="bg2">
                      <a:alpha val="7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700" dirty="0">
                <a:latin typeface="Arial" panose="020B0604020202020204" pitchFamily="34" charset="0"/>
              </a:rPr>
              <a:t>Example </a:t>
            </a:r>
            <a:r>
              <a:rPr lang="en-US" altLang="en-US" sz="2700" dirty="0" smtClean="0">
                <a:latin typeface="Arial" panose="020B0604020202020204" pitchFamily="34" charset="0"/>
              </a:rPr>
              <a:t>10:</a:t>
            </a:r>
            <a:endParaRPr lang="en-US" altLang="en-US" sz="27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888426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/>
          </p:cNvSpPr>
          <p:nvPr/>
        </p:nvSpPr>
        <p:spPr bwMode="auto">
          <a:xfrm>
            <a:off x="9596104" y="6569076"/>
            <a:ext cx="1071897" cy="29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6" tIns="41148" rIns="82296" bIns="4114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hangingPunct="0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Slide 10-40</a:t>
            </a:r>
          </a:p>
        </p:txBody>
      </p:sp>
      <p:sp>
        <p:nvSpPr>
          <p:cNvPr id="130051" name="Rectangle 3"/>
          <p:cNvSpPr>
            <a:spLocks/>
          </p:cNvSpPr>
          <p:nvPr/>
        </p:nvSpPr>
        <p:spPr bwMode="auto">
          <a:xfrm>
            <a:off x="2082801" y="822325"/>
            <a:ext cx="82645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>
                <a:latin typeface="Arial" panose="020B0604020202020204" pitchFamily="34" charset="0"/>
              </a:rPr>
              <a:t>Trucks with the noted masses moving at the noted speeds crash into barriers that bring them to rest with a constant force. Which truck compresses the barrier by the smallest distance? </a:t>
            </a:r>
          </a:p>
        </p:txBody>
      </p:sp>
      <p:pic>
        <p:nvPicPr>
          <p:cNvPr id="130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7" r="32660" b="46681"/>
          <a:stretch>
            <a:fillRect/>
          </a:stretch>
        </p:blipFill>
        <p:spPr bwMode="auto">
          <a:xfrm>
            <a:off x="4656139" y="2244726"/>
            <a:ext cx="2536825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3" name="Rectangle 5"/>
          <p:cNvSpPr>
            <a:spLocks/>
          </p:cNvSpPr>
          <p:nvPr/>
        </p:nvSpPr>
        <p:spPr bwMode="auto">
          <a:xfrm>
            <a:off x="2082801" y="138113"/>
            <a:ext cx="60690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2700000" algn="ctr" rotWithShape="0">
                    <a:schemeClr val="bg2">
                      <a:alpha val="7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700">
                <a:latin typeface="Arial" panose="020B0604020202020204" pitchFamily="34" charset="0"/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2405178653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739" y="1646239"/>
            <a:ext cx="4662487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099" name="Rectangle 3"/>
          <p:cNvSpPr>
            <a:spLocks/>
          </p:cNvSpPr>
          <p:nvPr/>
        </p:nvSpPr>
        <p:spPr bwMode="auto">
          <a:xfrm>
            <a:off x="9596104" y="6569076"/>
            <a:ext cx="1071897" cy="29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6" tIns="41148" rIns="82296" bIns="4114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hangingPunct="0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Slide 10-41</a:t>
            </a:r>
          </a:p>
        </p:txBody>
      </p:sp>
      <p:sp>
        <p:nvSpPr>
          <p:cNvPr id="132100" name="Rectangle 4"/>
          <p:cNvSpPr>
            <a:spLocks/>
          </p:cNvSpPr>
          <p:nvPr/>
        </p:nvSpPr>
        <p:spPr bwMode="auto">
          <a:xfrm>
            <a:off x="2082801" y="822325"/>
            <a:ext cx="80232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520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9588" indent="-406400" defTabSz="520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79513" indent="-206375" defTabSz="520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87488" indent="-206375" defTabSz="520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51025" indent="-204788" defTabSz="520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08225" indent="-204788" defTabSz="520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65425" indent="-204788" defTabSz="520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22625" indent="-204788" defTabSz="520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79825" indent="-204788" defTabSz="520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100000"/>
              </a:spcAft>
            </a:pPr>
            <a:r>
              <a:rPr lang="en-US" altLang="en-US" sz="2200">
                <a:latin typeface="Arial" panose="020B0604020202020204" pitchFamily="34" charset="0"/>
              </a:rPr>
              <a:t>Three balls are thrown off a cliff with the same speed, but in different directions.  Which ball has the greatest speed just before it hits the ground?</a:t>
            </a:r>
          </a:p>
          <a:p>
            <a:pPr lvl="1">
              <a:spcAft>
                <a:spcPct val="100000"/>
              </a:spcAft>
              <a:buFont typeface="Arial" panose="020B0604020202020204" pitchFamily="34" charset="0"/>
              <a:buAutoNum type="alphaUcPeriod"/>
            </a:pPr>
            <a:r>
              <a:rPr lang="en-US" altLang="en-US" sz="2200">
                <a:latin typeface="Arial" panose="020B0604020202020204" pitchFamily="34" charset="0"/>
              </a:rPr>
              <a:t>Ball A</a:t>
            </a:r>
          </a:p>
          <a:p>
            <a:pPr lvl="1">
              <a:spcAft>
                <a:spcPct val="100000"/>
              </a:spcAft>
              <a:buFont typeface="Arial" panose="020B0604020202020204" pitchFamily="34" charset="0"/>
              <a:buAutoNum type="alphaUcPeriod"/>
            </a:pPr>
            <a:r>
              <a:rPr lang="en-US" altLang="en-US" sz="2200">
                <a:latin typeface="Arial" panose="020B0604020202020204" pitchFamily="34" charset="0"/>
              </a:rPr>
              <a:t>Ball B</a:t>
            </a:r>
          </a:p>
          <a:p>
            <a:pPr lvl="1">
              <a:spcAft>
                <a:spcPct val="100000"/>
              </a:spcAft>
              <a:buFont typeface="Arial" panose="020B0604020202020204" pitchFamily="34" charset="0"/>
              <a:buAutoNum type="alphaUcPeriod"/>
            </a:pPr>
            <a:r>
              <a:rPr lang="en-US" altLang="en-US" sz="2200">
                <a:latin typeface="Arial" panose="020B0604020202020204" pitchFamily="34" charset="0"/>
              </a:rPr>
              <a:t>Ball C</a:t>
            </a:r>
          </a:p>
          <a:p>
            <a:pPr lvl="1">
              <a:spcAft>
                <a:spcPct val="100000"/>
              </a:spcAft>
              <a:buFont typeface="Arial" panose="020B0604020202020204" pitchFamily="34" charset="0"/>
              <a:buAutoNum type="alphaUcPeriod"/>
            </a:pPr>
            <a:r>
              <a:rPr lang="en-US" altLang="en-US" sz="2200">
                <a:latin typeface="Arial" panose="020B0604020202020204" pitchFamily="34" charset="0"/>
              </a:rPr>
              <a:t>All balls have </a:t>
            </a:r>
            <a:br>
              <a:rPr lang="en-US" altLang="en-US" sz="2200">
                <a:latin typeface="Arial" panose="020B0604020202020204" pitchFamily="34" charset="0"/>
              </a:rPr>
            </a:br>
            <a:r>
              <a:rPr lang="en-US" altLang="en-US" sz="2200">
                <a:latin typeface="Arial" panose="020B0604020202020204" pitchFamily="34" charset="0"/>
              </a:rPr>
              <a:t>the same speed</a:t>
            </a:r>
          </a:p>
        </p:txBody>
      </p:sp>
      <p:sp>
        <p:nvSpPr>
          <p:cNvPr id="132101" name="Rectangle 5"/>
          <p:cNvSpPr>
            <a:spLocks/>
          </p:cNvSpPr>
          <p:nvPr/>
        </p:nvSpPr>
        <p:spPr bwMode="auto">
          <a:xfrm>
            <a:off x="2082801" y="138113"/>
            <a:ext cx="57832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2700000" algn="ctr" rotWithShape="0">
                    <a:schemeClr val="bg2">
                      <a:alpha val="7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700" dirty="0">
                <a:latin typeface="Arial" panose="020B0604020202020204" pitchFamily="34" charset="0"/>
              </a:rPr>
              <a:t>Example </a:t>
            </a:r>
            <a:r>
              <a:rPr lang="en-US" altLang="en-US" sz="2700" dirty="0" smtClean="0">
                <a:latin typeface="Arial" panose="020B0604020202020204" pitchFamily="34" charset="0"/>
              </a:rPr>
              <a:t>11:</a:t>
            </a:r>
            <a:endParaRPr lang="en-US" altLang="en-US" sz="27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088251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739" y="1646239"/>
            <a:ext cx="4662487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147" name="Rectangle 3"/>
          <p:cNvSpPr>
            <a:spLocks/>
          </p:cNvSpPr>
          <p:nvPr/>
        </p:nvSpPr>
        <p:spPr bwMode="auto">
          <a:xfrm>
            <a:off x="9596104" y="6569076"/>
            <a:ext cx="1071897" cy="29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6" tIns="41148" rIns="82296" bIns="4114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hangingPunct="0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Slide 10-42</a:t>
            </a:r>
          </a:p>
        </p:txBody>
      </p:sp>
      <p:sp>
        <p:nvSpPr>
          <p:cNvPr id="134148" name="Rectangle 4"/>
          <p:cNvSpPr>
            <a:spLocks/>
          </p:cNvSpPr>
          <p:nvPr/>
        </p:nvSpPr>
        <p:spPr bwMode="auto">
          <a:xfrm>
            <a:off x="2082801" y="822325"/>
            <a:ext cx="80232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7625" indent="-47625" defTabSz="520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65163" indent="-406400" defTabSz="520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79513" indent="-206375" defTabSz="520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87488" indent="-206375" defTabSz="520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51025" indent="-204788" defTabSz="520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08225" indent="-204788" defTabSz="520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65425" indent="-204788" defTabSz="520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22625" indent="-204788" defTabSz="520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79825" indent="-204788" defTabSz="520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100000"/>
              </a:spcAft>
            </a:pPr>
            <a:r>
              <a:rPr lang="en-US" altLang="en-US" sz="2200">
                <a:latin typeface="Arial" panose="020B0604020202020204" pitchFamily="34" charset="0"/>
              </a:rPr>
              <a:t>Three balls are thrown off a cliff with the same speed, but in different directions.  Which ball has the greatest speed just before it hits the ground?</a:t>
            </a:r>
          </a:p>
          <a:p>
            <a:pPr lvl="1">
              <a:spcAft>
                <a:spcPct val="100000"/>
              </a:spcAft>
              <a:buFont typeface="Arial" panose="020B0604020202020204" pitchFamily="34" charset="0"/>
              <a:buAutoNum type="alphaUcPeriod"/>
            </a:pPr>
            <a:endParaRPr lang="en-US" altLang="en-US" sz="2200">
              <a:latin typeface="Arial" panose="020B0604020202020204" pitchFamily="34" charset="0"/>
            </a:endParaRPr>
          </a:p>
          <a:p>
            <a:pPr lvl="1">
              <a:spcAft>
                <a:spcPct val="100000"/>
              </a:spcAft>
              <a:buFont typeface="Arial" panose="020B0604020202020204" pitchFamily="34" charset="0"/>
              <a:buAutoNum type="alphaUcPeriod"/>
            </a:pPr>
            <a:endParaRPr lang="en-US" altLang="en-US" sz="2200">
              <a:latin typeface="Arial" panose="020B0604020202020204" pitchFamily="34" charset="0"/>
            </a:endParaRPr>
          </a:p>
          <a:p>
            <a:pPr lvl="1">
              <a:spcAft>
                <a:spcPct val="100000"/>
              </a:spcAft>
              <a:buFont typeface="Arial" panose="020B0604020202020204" pitchFamily="34" charset="0"/>
              <a:buAutoNum type="alphaUcPeriod"/>
            </a:pPr>
            <a:endParaRPr lang="en-US" altLang="en-US" sz="2200">
              <a:latin typeface="Arial" panose="020B0604020202020204" pitchFamily="34" charset="0"/>
            </a:endParaRPr>
          </a:p>
          <a:p>
            <a:pPr lvl="1">
              <a:spcAft>
                <a:spcPct val="100000"/>
              </a:spcAft>
              <a:buFont typeface="Arial" panose="020B0604020202020204" pitchFamily="34" charset="0"/>
              <a:buAutoNum type="alphaUcPeriod" startAt="4"/>
            </a:pPr>
            <a:r>
              <a:rPr lang="en-US" altLang="en-US" sz="2200">
                <a:latin typeface="Arial" panose="020B0604020202020204" pitchFamily="34" charset="0"/>
              </a:rPr>
              <a:t>All balls have </a:t>
            </a:r>
            <a:br>
              <a:rPr lang="en-US" altLang="en-US" sz="2200">
                <a:latin typeface="Arial" panose="020B0604020202020204" pitchFamily="34" charset="0"/>
              </a:rPr>
            </a:br>
            <a:r>
              <a:rPr lang="en-US" altLang="en-US" sz="2200">
                <a:latin typeface="Arial" panose="020B0604020202020204" pitchFamily="34" charset="0"/>
              </a:rPr>
              <a:t>the same speed</a:t>
            </a:r>
          </a:p>
        </p:txBody>
      </p:sp>
      <p:sp>
        <p:nvSpPr>
          <p:cNvPr id="134149" name="Rectangle 5"/>
          <p:cNvSpPr>
            <a:spLocks/>
          </p:cNvSpPr>
          <p:nvPr/>
        </p:nvSpPr>
        <p:spPr bwMode="auto">
          <a:xfrm>
            <a:off x="2082801" y="138113"/>
            <a:ext cx="60690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2700000" algn="ctr" rotWithShape="0">
                    <a:schemeClr val="bg2">
                      <a:alpha val="7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700">
                <a:latin typeface="Arial" panose="020B0604020202020204" pitchFamily="34" charset="0"/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1300594246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/>
          </p:cNvSpPr>
          <p:nvPr/>
        </p:nvSpPr>
        <p:spPr bwMode="auto">
          <a:xfrm>
            <a:off x="2082800" y="822325"/>
            <a:ext cx="7772400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191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indent="-404813" defTabSz="8191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8713" indent="-206375" defTabSz="8191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39863" indent="-204788" defTabSz="8191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51025" indent="-204788" defTabSz="8191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08225" indent="-204788" defTabSz="8191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65425" indent="-204788" defTabSz="8191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22625" indent="-204788" defTabSz="8191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79825" indent="-204788" defTabSz="8191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1075"/>
              </a:spcBef>
            </a:pPr>
            <a:r>
              <a:rPr lang="en-US" altLang="en-US" sz="2200">
                <a:latin typeface="Arial" panose="020B0604020202020204" pitchFamily="34" charset="0"/>
              </a:rPr>
              <a:t>A 20-cm-long spring is attached to a wall. When pulled horizontally with a force of 100 N, the spring stretches to a length of 22 cm. What is the value of the spring constant?</a:t>
            </a:r>
          </a:p>
          <a:p>
            <a:pPr lvl="1">
              <a:spcBef>
                <a:spcPts val="1075"/>
              </a:spcBef>
              <a:buFont typeface="Arial" panose="020B0604020202020204" pitchFamily="34" charset="0"/>
              <a:buAutoNum type="alphaUcPeriod"/>
            </a:pPr>
            <a:r>
              <a:rPr lang="en-US" altLang="en-US" sz="2200">
                <a:latin typeface="Arial" panose="020B0604020202020204" pitchFamily="34" charset="0"/>
              </a:rPr>
              <a:t>5000 N/m</a:t>
            </a:r>
          </a:p>
          <a:p>
            <a:pPr lvl="1">
              <a:spcBef>
                <a:spcPts val="1075"/>
              </a:spcBef>
              <a:buFont typeface="Arial" panose="020B0604020202020204" pitchFamily="34" charset="0"/>
              <a:buAutoNum type="alphaUcPeriod"/>
            </a:pPr>
            <a:r>
              <a:rPr lang="en-US" altLang="en-US" sz="2200">
                <a:latin typeface="Arial" panose="020B0604020202020204" pitchFamily="34" charset="0"/>
              </a:rPr>
              <a:t>500 N/m</a:t>
            </a:r>
          </a:p>
          <a:p>
            <a:pPr lvl="1">
              <a:spcBef>
                <a:spcPts val="1075"/>
              </a:spcBef>
              <a:buFont typeface="Arial" panose="020B0604020202020204" pitchFamily="34" charset="0"/>
              <a:buAutoNum type="alphaUcPeriod"/>
            </a:pPr>
            <a:r>
              <a:rPr lang="en-US" altLang="en-US" sz="2200">
                <a:latin typeface="Arial" panose="020B0604020202020204" pitchFamily="34" charset="0"/>
              </a:rPr>
              <a:t>454 N/m</a:t>
            </a:r>
          </a:p>
        </p:txBody>
      </p:sp>
      <p:sp>
        <p:nvSpPr>
          <p:cNvPr id="136195" name="Rectangle 3"/>
          <p:cNvSpPr>
            <a:spLocks/>
          </p:cNvSpPr>
          <p:nvPr/>
        </p:nvSpPr>
        <p:spPr bwMode="auto">
          <a:xfrm>
            <a:off x="9596104" y="6569076"/>
            <a:ext cx="1071897" cy="29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6" tIns="41148" rIns="82296" bIns="4114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hangingPunct="0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Slide 10-43</a:t>
            </a:r>
          </a:p>
        </p:txBody>
      </p:sp>
      <p:sp>
        <p:nvSpPr>
          <p:cNvPr id="136196" name="Rectangle 4"/>
          <p:cNvSpPr>
            <a:spLocks/>
          </p:cNvSpPr>
          <p:nvPr/>
        </p:nvSpPr>
        <p:spPr bwMode="auto">
          <a:xfrm>
            <a:off x="2082801" y="138113"/>
            <a:ext cx="57832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2700000" algn="ctr" rotWithShape="0">
                    <a:schemeClr val="bg2">
                      <a:alpha val="7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700" dirty="0">
                <a:latin typeface="Arial" panose="020B0604020202020204" pitchFamily="34" charset="0"/>
              </a:rPr>
              <a:t>Example </a:t>
            </a:r>
            <a:r>
              <a:rPr lang="en-US" altLang="en-US" sz="2700" dirty="0" smtClean="0">
                <a:latin typeface="Arial" panose="020B0604020202020204" pitchFamily="34" charset="0"/>
              </a:rPr>
              <a:t>12:</a:t>
            </a:r>
            <a:endParaRPr lang="en-US" altLang="en-US" sz="27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23827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/>
          </p:cNvSpPr>
          <p:nvPr/>
        </p:nvSpPr>
        <p:spPr bwMode="auto">
          <a:xfrm>
            <a:off x="2082801" y="138113"/>
            <a:ext cx="3325813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2700000" algn="ctr" rotWithShape="0">
                    <a:schemeClr val="bg2">
                      <a:alpha val="70000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700">
                <a:latin typeface="Arial" panose="020B0604020202020204" pitchFamily="34" charset="0"/>
              </a:rPr>
              <a:t>Forms of Energy</a:t>
            </a:r>
          </a:p>
        </p:txBody>
      </p:sp>
      <p:grpSp>
        <p:nvGrpSpPr>
          <p:cNvPr id="70659" name="Group 3"/>
          <p:cNvGrpSpPr>
            <a:grpSpLocks/>
          </p:cNvGrpSpPr>
          <p:nvPr/>
        </p:nvGrpSpPr>
        <p:grpSpPr bwMode="auto">
          <a:xfrm>
            <a:off x="1638301" y="628650"/>
            <a:ext cx="8823325" cy="2732088"/>
            <a:chOff x="80" y="440"/>
            <a:chExt cx="6176" cy="1912"/>
          </a:xfrm>
        </p:grpSpPr>
        <p:sp>
          <p:nvSpPr>
            <p:cNvPr id="70660" name="Rectangle 4"/>
            <p:cNvSpPr>
              <a:spLocks/>
            </p:cNvSpPr>
            <p:nvPr/>
          </p:nvSpPr>
          <p:spPr bwMode="auto">
            <a:xfrm>
              <a:off x="80" y="456"/>
              <a:ext cx="6176" cy="1896"/>
            </a:xfrm>
            <a:prstGeom prst="rect">
              <a:avLst/>
            </a:prstGeom>
            <a:solidFill>
              <a:srgbClr val="041AFF">
                <a:alpha val="9804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7066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824"/>
              <a:ext cx="1937" cy="1304"/>
            </a:xfrm>
            <a:prstGeom prst="rect">
              <a:avLst/>
            </a:prstGeom>
            <a:noFill/>
            <a:ln>
              <a:noFill/>
            </a:ln>
            <a:effectLst>
              <a:outerShdw dist="63500" dir="2700000" algn="ctr" rotWithShape="0">
                <a:schemeClr val="bg2">
                  <a:alpha val="7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662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1" y="824"/>
              <a:ext cx="1938" cy="1281"/>
            </a:xfrm>
            <a:prstGeom prst="rect">
              <a:avLst/>
            </a:prstGeom>
            <a:noFill/>
            <a:ln>
              <a:noFill/>
            </a:ln>
            <a:effectLst>
              <a:outerShdw dist="63500" dir="2700000" algn="ctr" rotWithShape="0">
                <a:schemeClr val="bg2">
                  <a:alpha val="7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663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1" y="824"/>
              <a:ext cx="1944" cy="1296"/>
            </a:xfrm>
            <a:prstGeom prst="rect">
              <a:avLst/>
            </a:prstGeom>
            <a:noFill/>
            <a:ln>
              <a:noFill/>
            </a:ln>
            <a:effectLst>
              <a:outerShdw dist="63500" dir="2700000" algn="ctr" rotWithShape="0">
                <a:schemeClr val="bg2">
                  <a:alpha val="7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664" name="Rectangle 8"/>
            <p:cNvSpPr>
              <a:spLocks/>
            </p:cNvSpPr>
            <p:nvPr/>
          </p:nvSpPr>
          <p:spPr bwMode="auto">
            <a:xfrm>
              <a:off x="166" y="440"/>
              <a:ext cx="597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8223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1163" defTabSz="8223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2325" defTabSz="8223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35075" defTabSz="8223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46238" defTabSz="8223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034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606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178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750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900">
                  <a:latin typeface="Arial" panose="020B0604020202020204" pitchFamily="34" charset="0"/>
                  <a:sym typeface="Gill Sans" pitchFamily="1" charset="0"/>
                </a:rPr>
                <a:t>Mechanical Energy</a:t>
              </a:r>
            </a:p>
          </p:txBody>
        </p:sp>
        <p:pic>
          <p:nvPicPr>
            <p:cNvPr id="70665" name="Picture 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848"/>
              <a:ext cx="426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666" name="Picture 1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8" y="880"/>
              <a:ext cx="392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667" name="Picture 11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" y="888"/>
              <a:ext cx="424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0668" name="Group 12"/>
          <p:cNvGrpSpPr>
            <a:grpSpLocks/>
          </p:cNvGrpSpPr>
          <p:nvPr/>
        </p:nvGrpSpPr>
        <p:grpSpPr bwMode="auto">
          <a:xfrm>
            <a:off x="1638301" y="3382963"/>
            <a:ext cx="3154363" cy="3154362"/>
            <a:chOff x="0" y="0"/>
            <a:chExt cx="2208" cy="2208"/>
          </a:xfrm>
        </p:grpSpPr>
        <p:grpSp>
          <p:nvGrpSpPr>
            <p:cNvPr id="70669" name="Group 13"/>
            <p:cNvGrpSpPr>
              <a:grpSpLocks/>
            </p:cNvGrpSpPr>
            <p:nvPr/>
          </p:nvGrpSpPr>
          <p:grpSpPr bwMode="auto">
            <a:xfrm>
              <a:off x="0" y="0"/>
              <a:ext cx="2208" cy="2208"/>
              <a:chOff x="0" y="0"/>
              <a:chExt cx="2208" cy="2208"/>
            </a:xfrm>
          </p:grpSpPr>
          <p:sp>
            <p:nvSpPr>
              <p:cNvPr id="70670" name="Rectangle 14"/>
              <p:cNvSpPr>
                <a:spLocks/>
              </p:cNvSpPr>
              <p:nvPr/>
            </p:nvSpPr>
            <p:spPr bwMode="auto">
              <a:xfrm>
                <a:off x="0" y="40"/>
                <a:ext cx="2208" cy="2168"/>
              </a:xfrm>
              <a:prstGeom prst="rect">
                <a:avLst/>
              </a:prstGeom>
              <a:solidFill>
                <a:schemeClr val="accent1">
                  <a:alpha val="9804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671" name="Rectangle 15"/>
              <p:cNvSpPr>
                <a:spLocks/>
              </p:cNvSpPr>
              <p:nvPr/>
            </p:nvSpPr>
            <p:spPr bwMode="auto">
              <a:xfrm>
                <a:off x="550" y="0"/>
                <a:ext cx="1008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8223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411163" defTabSz="8223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822325" defTabSz="8223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235075" defTabSz="8223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646238" defTabSz="8223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1034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5606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0178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475038" defTabSz="8223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900">
                    <a:latin typeface="Arial" panose="020B0604020202020204" pitchFamily="34" charset="0"/>
                    <a:sym typeface="Gill Sans" pitchFamily="1" charset="0"/>
                  </a:rPr>
                  <a:t>Thermal Energy</a:t>
                </a:r>
              </a:p>
            </p:txBody>
          </p:sp>
          <p:pic>
            <p:nvPicPr>
              <p:cNvPr id="70672" name="Picture 16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" y="688"/>
                <a:ext cx="1937" cy="1304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63500" dir="2700000" algn="ctr" rotWithShape="0">
                  <a:schemeClr val="bg2">
                    <a:alpha val="7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70673" name="Picture 17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" y="736"/>
              <a:ext cx="40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0674" name="Rectangle 18"/>
          <p:cNvSpPr>
            <a:spLocks/>
          </p:cNvSpPr>
          <p:nvPr/>
        </p:nvSpPr>
        <p:spPr bwMode="auto">
          <a:xfrm>
            <a:off x="5021263" y="3360738"/>
            <a:ext cx="5440362" cy="3097212"/>
          </a:xfrm>
          <a:prstGeom prst="rect">
            <a:avLst/>
          </a:prstGeom>
          <a:solidFill>
            <a:srgbClr val="0E7D3E">
              <a:alpha val="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5" name="Rectangle 19"/>
          <p:cNvSpPr>
            <a:spLocks/>
          </p:cNvSpPr>
          <p:nvPr/>
        </p:nvSpPr>
        <p:spPr bwMode="auto">
          <a:xfrm>
            <a:off x="6092826" y="3508376"/>
            <a:ext cx="39354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900">
                <a:latin typeface="Arial" panose="020B0604020202020204" pitchFamily="34" charset="0"/>
                <a:sym typeface="Gill Sans" pitchFamily="1" charset="0"/>
              </a:rPr>
              <a:t>Other forms include</a:t>
            </a:r>
          </a:p>
        </p:txBody>
      </p:sp>
      <p:pic>
        <p:nvPicPr>
          <p:cNvPr id="70676" name="Picture 2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1" y="4094163"/>
            <a:ext cx="2435225" cy="1624012"/>
          </a:xfrm>
          <a:prstGeom prst="rect">
            <a:avLst/>
          </a:prstGeom>
          <a:noFill/>
          <a:ln>
            <a:noFill/>
          </a:ln>
          <a:effectLst>
            <a:outerShdw dist="63500" dir="2700000" algn="ctr" rotWithShape="0">
              <a:schemeClr val="bg2"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77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238" y="4092576"/>
            <a:ext cx="2424112" cy="1622425"/>
          </a:xfrm>
          <a:prstGeom prst="rect">
            <a:avLst/>
          </a:prstGeom>
          <a:noFill/>
          <a:ln>
            <a:noFill/>
          </a:ln>
          <a:effectLst>
            <a:outerShdw dist="63500" dir="2700000" algn="ctr" rotWithShape="0">
              <a:schemeClr val="bg2"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78" name="Picture 2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926" y="5908676"/>
            <a:ext cx="9064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79" name="Picture 2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150" y="5921375"/>
            <a:ext cx="10175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80" name="Rectangle 24"/>
          <p:cNvSpPr>
            <a:spLocks/>
          </p:cNvSpPr>
          <p:nvPr/>
        </p:nvSpPr>
        <p:spPr bwMode="auto">
          <a:xfrm>
            <a:off x="9596104" y="6569076"/>
            <a:ext cx="1071897" cy="29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1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6" tIns="41148" rIns="82296" bIns="4114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hangingPunct="0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Slide 10-10</a:t>
            </a:r>
          </a:p>
        </p:txBody>
      </p:sp>
    </p:spTree>
    <p:extLst>
      <p:ext uri="{BB962C8B-B14F-4D97-AF65-F5344CB8AC3E}">
        <p14:creationId xmlns:p14="http://schemas.microsoft.com/office/powerpoint/2010/main" val="1157302051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/>
          </p:cNvSpPr>
          <p:nvPr/>
        </p:nvSpPr>
        <p:spPr bwMode="auto">
          <a:xfrm>
            <a:off x="2082800" y="822325"/>
            <a:ext cx="7772400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191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12763" indent="-404813" defTabSz="8191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8713" indent="-206375" defTabSz="8191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39863" indent="-204788" defTabSz="8191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51025" indent="-204788" defTabSz="8191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08225" indent="-204788" defTabSz="8191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65425" indent="-204788" defTabSz="8191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22625" indent="-204788" defTabSz="8191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79825" indent="-204788" defTabSz="8191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1075"/>
              </a:spcBef>
            </a:pPr>
            <a:r>
              <a:rPr lang="en-US" altLang="en-US" sz="2200">
                <a:latin typeface="Arial" panose="020B0604020202020204" pitchFamily="34" charset="0"/>
              </a:rPr>
              <a:t>A 20-cm-long spring is attached to a wall. When pulled horizontally with a force of 100 N, the spring stretches to a length of 22 cm. What is the value of the spring constant?</a:t>
            </a:r>
          </a:p>
          <a:p>
            <a:pPr lvl="1">
              <a:spcBef>
                <a:spcPts val="1075"/>
              </a:spcBef>
              <a:buFont typeface="Arial" panose="020B0604020202020204" pitchFamily="34" charset="0"/>
              <a:buAutoNum type="alphaUcPeriod"/>
            </a:pPr>
            <a:endParaRPr lang="en-US" altLang="en-US" sz="2200">
              <a:latin typeface="Arial" panose="020B0604020202020204" pitchFamily="34" charset="0"/>
            </a:endParaRPr>
          </a:p>
          <a:p>
            <a:pPr lvl="1">
              <a:spcBef>
                <a:spcPts val="1075"/>
              </a:spcBef>
              <a:buFont typeface="Arial" panose="020B0604020202020204" pitchFamily="34" charset="0"/>
              <a:buAutoNum type="alphaUcPeriod"/>
            </a:pPr>
            <a:endParaRPr lang="en-US" altLang="en-US" sz="2200">
              <a:latin typeface="Arial" panose="020B0604020202020204" pitchFamily="34" charset="0"/>
            </a:endParaRPr>
          </a:p>
          <a:p>
            <a:pPr lvl="1">
              <a:spcBef>
                <a:spcPts val="1075"/>
              </a:spcBef>
              <a:buFont typeface="Arial" panose="020B0604020202020204" pitchFamily="34" charset="0"/>
              <a:buAutoNum type="alphaUcPeriod" startAt="3"/>
            </a:pPr>
            <a:r>
              <a:rPr lang="en-US" altLang="en-US" sz="2200">
                <a:latin typeface="Arial" panose="020B0604020202020204" pitchFamily="34" charset="0"/>
              </a:rPr>
              <a:t>454 N/m</a:t>
            </a:r>
          </a:p>
        </p:txBody>
      </p:sp>
      <p:sp>
        <p:nvSpPr>
          <p:cNvPr id="138243" name="Rectangle 3"/>
          <p:cNvSpPr>
            <a:spLocks/>
          </p:cNvSpPr>
          <p:nvPr/>
        </p:nvSpPr>
        <p:spPr bwMode="auto">
          <a:xfrm>
            <a:off x="9596104" y="6569076"/>
            <a:ext cx="1071897" cy="29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6" tIns="41148" rIns="82296" bIns="4114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hangingPunct="0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Slide 10-44</a:t>
            </a:r>
          </a:p>
        </p:txBody>
      </p:sp>
      <p:sp>
        <p:nvSpPr>
          <p:cNvPr id="138244" name="Rectangle 4"/>
          <p:cNvSpPr>
            <a:spLocks/>
          </p:cNvSpPr>
          <p:nvPr/>
        </p:nvSpPr>
        <p:spPr bwMode="auto">
          <a:xfrm>
            <a:off x="2082801" y="138113"/>
            <a:ext cx="60690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2700000" algn="ctr" rotWithShape="0">
                    <a:schemeClr val="bg2">
                      <a:alpha val="7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700">
                <a:latin typeface="Arial" panose="020B0604020202020204" pitchFamily="34" charset="0"/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1077643004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/>
          </p:cNvSpPr>
          <p:nvPr/>
        </p:nvSpPr>
        <p:spPr bwMode="auto">
          <a:xfrm>
            <a:off x="2082801" y="822325"/>
            <a:ext cx="8264525" cy="294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8191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9588" indent="-406400" defTabSz="8191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7125" indent="-204788" defTabSz="8191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39863" indent="-204788" defTabSz="8191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51025" indent="-204788" defTabSz="8191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08225" indent="-204788" defTabSz="8191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65425" indent="-204788" defTabSz="8191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22625" indent="-204788" defTabSz="8191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79825" indent="-204788" defTabSz="8191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1075"/>
              </a:spcBef>
            </a:pPr>
            <a:r>
              <a:rPr lang="en-US" altLang="en-US" sz="2200">
                <a:latin typeface="Arial" panose="020B0604020202020204" pitchFamily="34" charset="0"/>
              </a:rPr>
              <a:t>I swing a ball around my head at constant speed in a circle with circumference 3 m. What is the work done on the ball by the 10 N tension force in the string during one revolution of the ball?</a:t>
            </a:r>
          </a:p>
          <a:p>
            <a:pPr lvl="1">
              <a:spcBef>
                <a:spcPts val="1075"/>
              </a:spcBef>
              <a:buFont typeface="Arial" panose="020B0604020202020204" pitchFamily="34" charset="0"/>
              <a:buAutoNum type="alphaUcPeriod"/>
            </a:pPr>
            <a:r>
              <a:rPr lang="en-US" altLang="en-US" sz="2200">
                <a:latin typeface="Arial" panose="020B0604020202020204" pitchFamily="34" charset="0"/>
              </a:rPr>
              <a:t>30 J</a:t>
            </a:r>
          </a:p>
          <a:p>
            <a:pPr lvl="1">
              <a:spcBef>
                <a:spcPts val="1075"/>
              </a:spcBef>
              <a:buFont typeface="Arial" panose="020B0604020202020204" pitchFamily="34" charset="0"/>
              <a:buAutoNum type="alphaUcPeriod"/>
            </a:pPr>
            <a:r>
              <a:rPr lang="en-US" altLang="en-US" sz="2200">
                <a:latin typeface="Arial" panose="020B0604020202020204" pitchFamily="34" charset="0"/>
              </a:rPr>
              <a:t>20 J</a:t>
            </a:r>
          </a:p>
          <a:p>
            <a:pPr lvl="1">
              <a:spcBef>
                <a:spcPts val="1075"/>
              </a:spcBef>
              <a:buFont typeface="Arial" panose="020B0604020202020204" pitchFamily="34" charset="0"/>
              <a:buAutoNum type="alphaUcPeriod"/>
            </a:pPr>
            <a:r>
              <a:rPr lang="en-US" altLang="en-US" sz="2200">
                <a:latin typeface="Arial" panose="020B0604020202020204" pitchFamily="34" charset="0"/>
              </a:rPr>
              <a:t>10 J</a:t>
            </a:r>
          </a:p>
          <a:p>
            <a:pPr lvl="1">
              <a:spcBef>
                <a:spcPts val="1075"/>
              </a:spcBef>
              <a:buFont typeface="Arial" panose="020B0604020202020204" pitchFamily="34" charset="0"/>
              <a:buAutoNum type="alphaUcPeriod"/>
            </a:pPr>
            <a:r>
              <a:rPr lang="en-US" altLang="en-US" sz="2200">
                <a:latin typeface="Arial" panose="020B0604020202020204" pitchFamily="34" charset="0"/>
              </a:rPr>
              <a:t>0 J</a:t>
            </a:r>
          </a:p>
        </p:txBody>
      </p:sp>
      <p:sp>
        <p:nvSpPr>
          <p:cNvPr id="140291" name="Rectangle 3"/>
          <p:cNvSpPr>
            <a:spLocks/>
          </p:cNvSpPr>
          <p:nvPr/>
        </p:nvSpPr>
        <p:spPr bwMode="auto">
          <a:xfrm>
            <a:off x="9596104" y="6569076"/>
            <a:ext cx="1071897" cy="29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6" tIns="41148" rIns="82296" bIns="4114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hangingPunct="0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Slide 10-45</a:t>
            </a:r>
          </a:p>
        </p:txBody>
      </p:sp>
      <p:sp>
        <p:nvSpPr>
          <p:cNvPr id="140292" name="Rectangle 4"/>
          <p:cNvSpPr>
            <a:spLocks/>
          </p:cNvSpPr>
          <p:nvPr/>
        </p:nvSpPr>
        <p:spPr bwMode="auto">
          <a:xfrm>
            <a:off x="2082801" y="138113"/>
            <a:ext cx="57832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2700000" algn="ctr" rotWithShape="0">
                    <a:schemeClr val="bg2">
                      <a:alpha val="7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700" dirty="0">
                <a:latin typeface="Arial" panose="020B0604020202020204" pitchFamily="34" charset="0"/>
              </a:rPr>
              <a:t>Example </a:t>
            </a:r>
            <a:r>
              <a:rPr lang="en-US" altLang="en-US" sz="2700" dirty="0" smtClean="0">
                <a:latin typeface="Arial" panose="020B0604020202020204" pitchFamily="34" charset="0"/>
              </a:rPr>
              <a:t>13:</a:t>
            </a:r>
            <a:endParaRPr lang="en-US" altLang="en-US" sz="27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441139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/>
          </p:cNvSpPr>
          <p:nvPr/>
        </p:nvSpPr>
        <p:spPr bwMode="auto">
          <a:xfrm>
            <a:off x="2082801" y="822325"/>
            <a:ext cx="8264525" cy="294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206375" indent="-206375" defTabSz="8191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9588" indent="-406400" defTabSz="8191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7125" indent="-204788" defTabSz="8191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39863" indent="-204788" defTabSz="8191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51025" indent="-204788" defTabSz="8191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08225" indent="-204788" defTabSz="8191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65425" indent="-204788" defTabSz="8191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22625" indent="-204788" defTabSz="8191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79825" indent="-204788" defTabSz="8191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1075"/>
              </a:spcBef>
            </a:pPr>
            <a:r>
              <a:rPr lang="en-US" altLang="en-US" sz="2200">
                <a:latin typeface="Arial" panose="020B0604020202020204" pitchFamily="34" charset="0"/>
              </a:rPr>
              <a:t>I swing a ball around my head at constant speed in a circle with circumference 3 m. What is the work done on the ball by the 10 N tension force in the string during one revolution of the ball?</a:t>
            </a:r>
          </a:p>
          <a:p>
            <a:pPr lvl="1">
              <a:spcBef>
                <a:spcPts val="1075"/>
              </a:spcBef>
              <a:buFont typeface="Arial" panose="020B0604020202020204" pitchFamily="34" charset="0"/>
              <a:buAutoNum type="alphaUcPeriod"/>
            </a:pPr>
            <a:endParaRPr lang="en-US" altLang="en-US" sz="2200">
              <a:latin typeface="Arial" panose="020B0604020202020204" pitchFamily="34" charset="0"/>
            </a:endParaRPr>
          </a:p>
          <a:p>
            <a:pPr lvl="1">
              <a:spcBef>
                <a:spcPts val="1075"/>
              </a:spcBef>
              <a:buFont typeface="Arial" panose="020B0604020202020204" pitchFamily="34" charset="0"/>
              <a:buAutoNum type="alphaUcPeriod"/>
            </a:pPr>
            <a:endParaRPr lang="en-US" altLang="en-US" sz="2200">
              <a:latin typeface="Arial" panose="020B0604020202020204" pitchFamily="34" charset="0"/>
            </a:endParaRPr>
          </a:p>
          <a:p>
            <a:pPr lvl="1">
              <a:spcBef>
                <a:spcPts val="1075"/>
              </a:spcBef>
              <a:buFont typeface="Arial" panose="020B0604020202020204" pitchFamily="34" charset="0"/>
              <a:buAutoNum type="alphaUcPeriod"/>
            </a:pPr>
            <a:endParaRPr lang="en-US" altLang="en-US" sz="2200">
              <a:latin typeface="Arial" panose="020B0604020202020204" pitchFamily="34" charset="0"/>
            </a:endParaRPr>
          </a:p>
          <a:p>
            <a:pPr lvl="1">
              <a:spcBef>
                <a:spcPts val="1075"/>
              </a:spcBef>
              <a:buFont typeface="Arial" panose="020B0604020202020204" pitchFamily="34" charset="0"/>
              <a:buAutoNum type="alphaUcPeriod" startAt="4"/>
            </a:pPr>
            <a:r>
              <a:rPr lang="en-US" altLang="en-US" sz="2200">
                <a:latin typeface="Arial" panose="020B0604020202020204" pitchFamily="34" charset="0"/>
              </a:rPr>
              <a:t>0 J</a:t>
            </a:r>
          </a:p>
        </p:txBody>
      </p:sp>
      <p:sp>
        <p:nvSpPr>
          <p:cNvPr id="142339" name="Rectangle 3"/>
          <p:cNvSpPr>
            <a:spLocks/>
          </p:cNvSpPr>
          <p:nvPr/>
        </p:nvSpPr>
        <p:spPr bwMode="auto">
          <a:xfrm>
            <a:off x="9596104" y="6569076"/>
            <a:ext cx="1071897" cy="29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6" tIns="41148" rIns="82296" bIns="4114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hangingPunct="0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Slide 10-46</a:t>
            </a:r>
          </a:p>
        </p:txBody>
      </p:sp>
      <p:sp>
        <p:nvSpPr>
          <p:cNvPr id="142340" name="Rectangle 4"/>
          <p:cNvSpPr>
            <a:spLocks/>
          </p:cNvSpPr>
          <p:nvPr/>
        </p:nvSpPr>
        <p:spPr bwMode="auto">
          <a:xfrm>
            <a:off x="2082801" y="138113"/>
            <a:ext cx="60690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2700000" algn="ctr" rotWithShape="0">
                    <a:schemeClr val="bg2">
                      <a:alpha val="7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700">
                <a:latin typeface="Arial" panose="020B0604020202020204" pitchFamily="34" charset="0"/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341223537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2969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If we total up all of these forms of energy, it will not change except for energy going in and out.</a:t>
            </a:r>
          </a:p>
          <a:p>
            <a:r>
              <a:rPr lang="en-US" altLang="en-US"/>
              <a:t>Energy can not be created nor destroyed, it can be transformed from one form to another.</a:t>
            </a:r>
          </a:p>
        </p:txBody>
      </p:sp>
    </p:spTree>
    <p:extLst>
      <p:ext uri="{BB962C8B-B14F-4D97-AF65-F5344CB8AC3E}">
        <p14:creationId xmlns:p14="http://schemas.microsoft.com/office/powerpoint/2010/main" val="1755175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/>
          </p:cNvSpPr>
          <p:nvPr/>
        </p:nvSpPr>
        <p:spPr bwMode="auto">
          <a:xfrm>
            <a:off x="2082801" y="138113"/>
            <a:ext cx="4606925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2700000" algn="ctr" rotWithShape="0">
                    <a:schemeClr val="bg2">
                      <a:alpha val="7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700">
                <a:latin typeface="Arial" panose="020B0604020202020204" pitchFamily="34" charset="0"/>
              </a:rPr>
              <a:t>The Basic Energy Model</a:t>
            </a: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388" y="822326"/>
            <a:ext cx="6983412" cy="515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Rectangle 4"/>
          <p:cNvSpPr>
            <a:spLocks/>
          </p:cNvSpPr>
          <p:nvPr/>
        </p:nvSpPr>
        <p:spPr bwMode="auto">
          <a:xfrm>
            <a:off x="9609440" y="6569076"/>
            <a:ext cx="1058560" cy="29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6" tIns="41148" rIns="82296" bIns="4114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hangingPunct="0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Slide 10-11</a:t>
            </a:r>
          </a:p>
        </p:txBody>
      </p:sp>
    </p:spTree>
    <p:extLst>
      <p:ext uri="{BB962C8B-B14F-4D97-AF65-F5344CB8AC3E}">
        <p14:creationId xmlns:p14="http://schemas.microsoft.com/office/powerpoint/2010/main" val="28862072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Kinetic </a:t>
            </a:r>
            <a:r>
              <a:rPr lang="en-US" altLang="en-US" dirty="0"/>
              <a:t>Energy and Gravitational Potential Energy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Kinetic energy is an energy of motion.  It depends on the mass and the velocity of the object.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Kinetic energy is a scalar, and does not depend on the direction of motion.  Kinetic energy is always positive.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Unit:  1 joule = 1kg m</a:t>
            </a:r>
            <a:r>
              <a:rPr lang="en-US" altLang="en-US" sz="2800" baseline="30000"/>
              <a:t>2</a:t>
            </a:r>
            <a:r>
              <a:rPr lang="en-US" altLang="en-US" sz="2800"/>
              <a:t>/s</a:t>
            </a:r>
            <a:r>
              <a:rPr lang="en-US" altLang="en-US" sz="2800" baseline="30000"/>
              <a:t>2</a:t>
            </a:r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3048000" y="2971800"/>
          <a:ext cx="16764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672840" imgH="393480" progId="Equation.3">
                  <p:embed/>
                </p:oleObj>
              </mc:Choice>
              <mc:Fallback>
                <p:oleObj name="Equation" r:id="rId3" imgW="672840" imgH="393480" progId="Equation.3">
                  <p:embed/>
                  <p:pic>
                    <p:nvPicPr>
                      <p:cNvPr id="307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971800"/>
                        <a:ext cx="1676400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9569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Gravitational </a:t>
            </a:r>
            <a:r>
              <a:rPr lang="en-US" altLang="en-US" dirty="0"/>
              <a:t>Potential Energy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Gravitational Potential energy depends on an object’s position: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This energy is simply called potential energy when there is no ambiguity.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Since it is up to us to define a coordinate system, what we really care for is </a:t>
            </a:r>
            <a:r>
              <a:rPr lang="en-US" altLang="en-US" sz="2800">
                <a:latin typeface="Symbol" panose="05050102010706020507" pitchFamily="18" charset="2"/>
              </a:rPr>
              <a:t>D</a:t>
            </a:r>
            <a:r>
              <a:rPr lang="en-US" altLang="en-US" sz="2800"/>
              <a:t>U, or the change in potential energy for an object.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3124200" y="2819400"/>
          <a:ext cx="182880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647640" imgH="241200" progId="Equation.3">
                  <p:embed/>
                </p:oleObj>
              </mc:Choice>
              <mc:Fallback>
                <p:oleObj name="Equation" r:id="rId3" imgW="647640" imgH="241200" progId="Equation.3">
                  <p:embed/>
                  <p:pic>
                    <p:nvPicPr>
                      <p:cNvPr id="317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19400"/>
                        <a:ext cx="1828800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4342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1871</Words>
  <Application>Microsoft Office PowerPoint</Application>
  <PresentationFormat>Widescreen</PresentationFormat>
  <Paragraphs>298</Paragraphs>
  <Slides>52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3" baseType="lpstr">
      <vt:lpstr>ＭＳ Ｐゴシック</vt:lpstr>
      <vt:lpstr>Arial</vt:lpstr>
      <vt:lpstr>Calibri</vt:lpstr>
      <vt:lpstr>Calibri Light</vt:lpstr>
      <vt:lpstr>Gill Sans</vt:lpstr>
      <vt:lpstr>Lucida Grande</vt:lpstr>
      <vt:lpstr>Symbol</vt:lpstr>
      <vt:lpstr>Times</vt:lpstr>
      <vt:lpstr>Times New Roman</vt:lpstr>
      <vt:lpstr>Office Theme</vt:lpstr>
      <vt:lpstr>Microsoft Equation 3.0</vt:lpstr>
      <vt:lpstr>Chapter 7a</vt:lpstr>
      <vt:lpstr>PowerPoint Presentation</vt:lpstr>
      <vt:lpstr>PowerPoint Presentation</vt:lpstr>
      <vt:lpstr>A Natural Money called energy</vt:lpstr>
      <vt:lpstr>PowerPoint Presentation</vt:lpstr>
      <vt:lpstr>PowerPoint Presentation</vt:lpstr>
      <vt:lpstr>PowerPoint Presentation</vt:lpstr>
      <vt:lpstr>Kinetic Energy and Gravitational Potential Energy</vt:lpstr>
      <vt:lpstr>Gravitational Potential Energy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Restoring Forces and Hooke’s law</vt:lpstr>
      <vt:lpstr>PowerPoint Presentation</vt:lpstr>
      <vt:lpstr>PowerPoint Presentation</vt:lpstr>
      <vt:lpstr>PowerPoint Presentation</vt:lpstr>
      <vt:lpstr>Hooke’s law</vt:lpstr>
      <vt:lpstr>Elastic Potential Energy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Santa Monica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faridian_forouzan</dc:creator>
  <cp:lastModifiedBy>faridian_forouzan</cp:lastModifiedBy>
  <cp:revision>3</cp:revision>
  <dcterms:created xsi:type="dcterms:W3CDTF">2017-10-03T19:21:36Z</dcterms:created>
  <dcterms:modified xsi:type="dcterms:W3CDTF">2017-10-03T19:33:53Z</dcterms:modified>
</cp:coreProperties>
</file>