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7"/>
  </p:notesMasterIdLst>
  <p:handoutMasterIdLst>
    <p:handoutMasterId r:id="rId78"/>
  </p:handoutMasterIdLst>
  <p:sldIdLst>
    <p:sldId id="393" r:id="rId3"/>
    <p:sldId id="394" r:id="rId4"/>
    <p:sldId id="324" r:id="rId5"/>
    <p:sldId id="344" r:id="rId6"/>
    <p:sldId id="345" r:id="rId7"/>
    <p:sldId id="328" r:id="rId8"/>
    <p:sldId id="326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66" r:id="rId18"/>
    <p:sldId id="367" r:id="rId19"/>
    <p:sldId id="368" r:id="rId20"/>
    <p:sldId id="355" r:id="rId21"/>
    <p:sldId id="364" r:id="rId22"/>
    <p:sldId id="329" r:id="rId23"/>
    <p:sldId id="356" r:id="rId24"/>
    <p:sldId id="363" r:id="rId25"/>
    <p:sldId id="357" r:id="rId26"/>
    <p:sldId id="358" r:id="rId27"/>
    <p:sldId id="359" r:id="rId28"/>
    <p:sldId id="360" r:id="rId29"/>
    <p:sldId id="361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411" r:id="rId44"/>
    <p:sldId id="412" r:id="rId45"/>
    <p:sldId id="441" r:id="rId46"/>
    <p:sldId id="442" r:id="rId47"/>
    <p:sldId id="434" r:id="rId48"/>
    <p:sldId id="435" r:id="rId49"/>
    <p:sldId id="436" r:id="rId50"/>
    <p:sldId id="437" r:id="rId51"/>
    <p:sldId id="438" r:id="rId52"/>
    <p:sldId id="439" r:id="rId53"/>
    <p:sldId id="440" r:id="rId54"/>
    <p:sldId id="369" r:id="rId55"/>
    <p:sldId id="413" r:id="rId56"/>
    <p:sldId id="414" r:id="rId57"/>
    <p:sldId id="415" r:id="rId58"/>
    <p:sldId id="416" r:id="rId59"/>
    <p:sldId id="417" r:id="rId60"/>
    <p:sldId id="418" r:id="rId61"/>
    <p:sldId id="419" r:id="rId62"/>
    <p:sldId id="420" r:id="rId63"/>
    <p:sldId id="421" r:id="rId64"/>
    <p:sldId id="422" r:id="rId65"/>
    <p:sldId id="423" r:id="rId66"/>
    <p:sldId id="424" r:id="rId67"/>
    <p:sldId id="425" r:id="rId68"/>
    <p:sldId id="426" r:id="rId69"/>
    <p:sldId id="427" r:id="rId70"/>
    <p:sldId id="428" r:id="rId71"/>
    <p:sldId id="429" r:id="rId72"/>
    <p:sldId id="430" r:id="rId73"/>
    <p:sldId id="431" r:id="rId74"/>
    <p:sldId id="432" r:id="rId75"/>
    <p:sldId id="433" r:id="rId76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000000"/>
    <a:srgbClr val="993300"/>
    <a:srgbClr val="FF6600"/>
    <a:srgbClr val="C5C2FE"/>
    <a:srgbClr val="FF3300"/>
    <a:srgbClr val="CCFFFF"/>
    <a:srgbClr val="FBF5FD"/>
    <a:srgbClr val="FFFFFF"/>
    <a:srgbClr val="F9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 autoAdjust="0"/>
    <p:restoredTop sz="91854" autoAdjust="0"/>
  </p:normalViewPr>
  <p:slideViewPr>
    <p:cSldViewPr snapToGrid="0">
      <p:cViewPr varScale="1">
        <p:scale>
          <a:sx n="66" d="100"/>
          <a:sy n="66" d="100"/>
        </p:scale>
        <p:origin x="126" y="5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microsoft.com/office/2015/10/relationships/revisionInfo" Target="revisionInfo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5.xml"/><Relationship Id="rId2" Type="http://schemas.openxmlformats.org/officeDocument/2006/relationships/slide" Target="slides/slide34.xml"/><Relationship Id="rId1" Type="http://schemas.openxmlformats.org/officeDocument/2006/relationships/slide" Target="slides/slide33.xml"/><Relationship Id="rId6" Type="http://schemas.openxmlformats.org/officeDocument/2006/relationships/slide" Target="slides/slide52.xml"/><Relationship Id="rId5" Type="http://schemas.openxmlformats.org/officeDocument/2006/relationships/slide" Target="slides/slide48.xml"/><Relationship Id="rId4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28462E2-8D6D-4EEB-8EA0-0B98A6F6FB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4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6125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5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840327BC-AC5B-4CD2-85D7-0982AEAE0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74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932EE-C760-4D12-AECE-8D6AA280D605}" type="slidenum">
              <a:rPr lang="en-US"/>
              <a:pPr/>
              <a:t>2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75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F9BFD5-2702-4C50-92A9-9EF2EF13FBBA}" type="slidenum">
              <a:rPr lang="en-US"/>
              <a:pPr/>
              <a:t>11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81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72A91-7EA8-4B08-AB8B-76B143E720B0}" type="slidenum">
              <a:rPr lang="en-US"/>
              <a:pPr/>
              <a:t>12</a:t>
            </a:fld>
            <a:endParaRPr lang="en-US"/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18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667AE-3181-4985-8098-5CBF9CB94C8A}" type="slidenum">
              <a:rPr lang="en-US"/>
              <a:pPr/>
              <a:t>13</a:t>
            </a:fld>
            <a:endParaRPr lang="en-US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7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1BEF0D-11F1-428C-AB06-88D95B62781C}" type="slidenum">
              <a:rPr lang="en-US"/>
              <a:pPr/>
              <a:t>14</a:t>
            </a:fld>
            <a:endParaRPr 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55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39BA4-9456-4E19-8FE0-8EF37A576C96}" type="slidenum">
              <a:rPr lang="en-US"/>
              <a:pPr/>
              <a:t>15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08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29BCC-801C-435F-9115-7DDFC0EF4051}" type="slidenum">
              <a:rPr lang="en-US"/>
              <a:pPr/>
              <a:t>16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03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9E3EDA-06C3-470D-8443-E11BDB7D6CA4}" type="slidenum">
              <a:rPr lang="en-US"/>
              <a:pPr/>
              <a:t>17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31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6FECA-C38D-427E-97DC-0B1BE0281D26}" type="slidenum">
              <a:rPr lang="en-US"/>
              <a:pPr/>
              <a:t>18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08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51713A-231A-4CD6-ACFE-981BF819D549}" type="slidenum">
              <a:rPr lang="en-US"/>
              <a:pPr/>
              <a:t>19</a:t>
            </a:fld>
            <a:endParaRPr lang="en-US"/>
          </a:p>
        </p:txBody>
      </p:sp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3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8D69F-5522-4252-B5E0-2B7AFCF6BF28}" type="slidenum">
              <a:rPr lang="en-US"/>
              <a:pPr/>
              <a:t>20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9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D2C16-8B9B-4ADA-8793-2A4211263B3E}" type="slidenum">
              <a:rPr lang="en-US"/>
              <a:pPr/>
              <a:t>3</a:t>
            </a:fld>
            <a:endParaRPr lang="en-US"/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37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0C179-36B4-4879-99DD-B4C7CBD30C7B}" type="slidenum">
              <a:rPr lang="en-US"/>
              <a:pPr/>
              <a:t>21</a:t>
            </a:fld>
            <a:endParaRPr lang="en-US"/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8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B7F6B-1434-42A7-AEA5-568C8F5613ED}" type="slidenum">
              <a:rPr lang="en-US"/>
              <a:pPr/>
              <a:t>22</a:t>
            </a:fld>
            <a:endParaRPr lang="en-US"/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66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66AE6-5578-4DB7-B80D-C6EAB921D442}" type="slidenum">
              <a:rPr lang="en-US"/>
              <a:pPr/>
              <a:t>23</a:t>
            </a:fld>
            <a:endParaRPr lang="en-US"/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78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BCC10-B781-48D5-9ABD-0505637273B5}" type="slidenum">
              <a:rPr lang="en-US"/>
              <a:pPr/>
              <a:t>24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27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43728-233D-4EBE-AE7B-41AC2A66CDD9}" type="slidenum">
              <a:rPr lang="en-US"/>
              <a:pPr/>
              <a:t>25</a:t>
            </a:fld>
            <a:endParaRPr lang="en-US"/>
          </a:p>
        </p:txBody>
      </p:sp>
      <p:sp>
        <p:nvSpPr>
          <p:cNvPr id="65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55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B6903-EFA4-480A-8665-E3E79454D529}" type="slidenum">
              <a:rPr lang="en-US"/>
              <a:pPr/>
              <a:t>26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56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2D2CC-27AC-435F-B515-3DF8E39AE099}" type="slidenum">
              <a:rPr lang="en-US"/>
              <a:pPr/>
              <a:t>27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96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47A17-7EDA-412A-91D5-79B9BBB62C22}" type="slidenum">
              <a:rPr lang="en-US"/>
              <a:pPr/>
              <a:t>28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40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E15F1-4550-4F8E-9FFB-785A3599C10E}" type="slidenum">
              <a:rPr lang="en-US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093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B8EB6-8900-4D41-9AB1-8B8D2696CAF2}" type="slidenum">
              <a:rPr lang="en-US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2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29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241BF-0758-43B1-ACEC-E6CE29DF1B1E}" type="slidenum">
              <a:rPr lang="en-US"/>
              <a:pPr/>
              <a:t>4</a:t>
            </a:fld>
            <a:endParaRPr lang="en-US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974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3CBE4-7BA1-40E0-AC1A-5B0C1F185183}" type="slidenum">
              <a:rPr lang="en-US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747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AA5563-B4C1-4DFE-AE67-BD22AFDF551E}" type="slidenum">
              <a:rPr lang="en-US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37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7B7EC-E0E6-4EA4-BFD0-B1AD5614969F}" type="slidenum">
              <a:rPr lang="en-US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32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7B7EC-E0E6-4EA4-BFD0-B1AD5614969F}" type="slidenum">
              <a:rPr lang="en-US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610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10046-AB48-47CF-860A-3D1F50FA7077}" type="slidenum">
              <a:rPr lang="en-US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690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10046-AB48-47CF-860A-3D1F50FA7077}" type="slidenum">
              <a:rPr lang="en-US">
                <a:solidFill>
                  <a:srgbClr val="000000"/>
                </a:solidFill>
              </a:rPr>
              <a:pPr/>
              <a:t>36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772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2F157E-FED9-4DDC-BC4A-87BC6F9AA94E}" type="slidenum">
              <a:rPr lang="en-US">
                <a:solidFill>
                  <a:srgbClr val="000000"/>
                </a:solidFill>
              </a:rPr>
              <a:pPr/>
              <a:t>37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632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6BD22-D2C3-4B8D-954D-84E58AC3158F}" type="slidenum">
              <a:rPr lang="en-US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2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6BD22-D2C3-4B8D-954D-84E58AC3158F}" type="slidenum">
              <a:rPr lang="en-US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20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6BD22-D2C3-4B8D-954D-84E58AC3158F}" type="slidenum">
              <a:rPr lang="en-US">
                <a:solidFill>
                  <a:srgbClr val="000000"/>
                </a:solidFill>
              </a:rPr>
              <a:pPr/>
              <a:t>40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16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DA92A5-9FB5-4AB9-8EFF-35790FAC938D}" type="slidenum">
              <a:rPr lang="en-US"/>
              <a:pPr/>
              <a:t>5</a:t>
            </a:fld>
            <a:endParaRPr lang="en-US"/>
          </a:p>
        </p:txBody>
      </p:sp>
      <p:sp>
        <p:nvSpPr>
          <p:cNvPr id="64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365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E3281-C7D6-4CD5-A30F-95BA480D97FD}" type="slidenum">
              <a:rPr lang="en-US">
                <a:solidFill>
                  <a:srgbClr val="000000"/>
                </a:solidFill>
              </a:rPr>
              <a:pPr/>
              <a:t>41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958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148D1-0FBE-4998-91D0-16D29F4ADBEB}" type="slidenum">
              <a:rPr lang="en-US">
                <a:solidFill>
                  <a:srgbClr val="000000"/>
                </a:solidFill>
              </a:rPr>
              <a:pPr/>
              <a:t>42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628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4452F8-611F-4A87-9FAA-87C07A303911}" type="slidenum">
              <a:rPr lang="en-US">
                <a:solidFill>
                  <a:srgbClr val="000000"/>
                </a:solidFill>
              </a:rPr>
              <a:pPr/>
              <a:t>43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406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CF36F-FC53-4175-B954-4E50917C976C}" type="slidenum">
              <a:rPr lang="en-US">
                <a:solidFill>
                  <a:srgbClr val="000000"/>
                </a:solidFill>
              </a:rPr>
              <a:pPr/>
              <a:t>44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9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648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F8705-D70F-4D2F-ACCA-E89998A87BAA}" type="slidenum">
              <a:rPr lang="en-US">
                <a:solidFill>
                  <a:srgbClr val="000000"/>
                </a:solidFill>
              </a:rPr>
              <a:pPr/>
              <a:t>45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Cathy</a:t>
            </a:r>
            <a:r>
              <a:rPr lang="en-US" baseline="0" dirty="0"/>
              <a:t> would be Dale’s left child</a:t>
            </a:r>
          </a:p>
          <a:p>
            <a:r>
              <a:rPr lang="en-US" baseline="0" dirty="0" err="1"/>
              <a:t>Priyank</a:t>
            </a:r>
            <a:r>
              <a:rPr lang="en-US" baseline="0" dirty="0"/>
              <a:t> would be </a:t>
            </a:r>
            <a:r>
              <a:rPr lang="en-US" baseline="0" dirty="0" err="1"/>
              <a:t>Paulene’s</a:t>
            </a:r>
            <a:r>
              <a:rPr lang="en-US" baseline="0" dirty="0"/>
              <a:t> right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171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5C065-61DD-4FDA-82B3-A3E3B74A3FDB}" type="slidenum">
              <a:rPr lang="en-US">
                <a:solidFill>
                  <a:srgbClr val="000000"/>
                </a:solidFill>
              </a:rPr>
              <a:pPr/>
              <a:t>46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288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2F6F-5484-4A9F-90D5-EDD64CBEFFF1}" type="slidenum">
              <a:rPr lang="en-US">
                <a:solidFill>
                  <a:srgbClr val="000000"/>
                </a:solidFill>
              </a:rPr>
              <a:pPr/>
              <a:t>47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889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654DF-063F-4F86-ACAE-D51C53059903}" type="slidenum">
              <a:rPr lang="en-US">
                <a:solidFill>
                  <a:srgbClr val="000000"/>
                </a:solidFill>
              </a:rPr>
              <a:pPr/>
              <a:t>48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621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DF640-6449-409B-98CD-B763772BBF1D}" type="slidenum">
              <a:rPr lang="en-US">
                <a:solidFill>
                  <a:srgbClr val="000000"/>
                </a:solidFill>
              </a:rPr>
              <a:pPr/>
              <a:t>49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411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DF640-6449-409B-98CD-B763772BBF1D}" type="slidenum">
              <a:rPr lang="en-US">
                <a:solidFill>
                  <a:srgbClr val="000000"/>
                </a:solidFill>
              </a:rPr>
              <a:pPr/>
              <a:t>50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24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746CD-8BE1-4336-924C-165C3EF3AD5F}" type="slidenum">
              <a:rPr lang="en-US"/>
              <a:pPr/>
              <a:t>6</a:t>
            </a:fld>
            <a:endParaRPr lang="en-US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251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DF640-6449-409B-98CD-B763772BBF1D}" type="slidenum">
              <a:rPr lang="en-US">
                <a:solidFill>
                  <a:srgbClr val="000000"/>
                </a:solidFill>
              </a:rPr>
              <a:pPr/>
              <a:t>51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481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654DF-063F-4F86-ACAE-D51C53059903}" type="slidenum">
              <a:rPr lang="en-US">
                <a:solidFill>
                  <a:srgbClr val="000000"/>
                </a:solidFill>
              </a:rPr>
              <a:pPr/>
              <a:t>52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671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EB020-9D89-4CB9-A7FA-17BA3CEDB215}" type="slidenum">
              <a:rPr lang="en-US"/>
              <a:pPr/>
              <a:t>53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715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9C210-B3BB-4757-8C1F-638FE16F9C65}" type="slidenum">
              <a:rPr lang="en-US">
                <a:solidFill>
                  <a:srgbClr val="000000"/>
                </a:solidFill>
              </a:rPr>
              <a:pPr/>
              <a:t>54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054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EDDC1-22EE-4ED6-B8C5-F87492DE1EAD}" type="slidenum">
              <a:rPr lang="en-US">
                <a:solidFill>
                  <a:srgbClr val="000000"/>
                </a:solidFill>
              </a:rPr>
              <a:pPr/>
              <a:t>55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980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2CBFD-3065-4799-86C8-17FC68E2877B}" type="slidenum">
              <a:rPr lang="en-US">
                <a:solidFill>
                  <a:srgbClr val="000000"/>
                </a:solidFill>
              </a:rPr>
              <a:pPr/>
              <a:t>56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657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61305-B861-4A1B-8A79-E7F9D3029641}" type="slidenum">
              <a:rPr lang="en-US">
                <a:solidFill>
                  <a:srgbClr val="000000"/>
                </a:solidFill>
              </a:rPr>
              <a:pPr/>
              <a:t>57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746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7CAA7-3076-45A4-9E5B-23DA742F00E6}" type="slidenum">
              <a:rPr lang="en-US">
                <a:solidFill>
                  <a:srgbClr val="000000"/>
                </a:solidFill>
              </a:rPr>
              <a:pPr/>
              <a:t>58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034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7D68D-880F-4EC8-A743-9D6353915A02}" type="slidenum">
              <a:rPr lang="en-US">
                <a:solidFill>
                  <a:srgbClr val="000000"/>
                </a:solidFill>
              </a:rPr>
              <a:pPr/>
              <a:t>59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315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E083DA-5977-4F2F-9EA4-41D6756AED99}" type="slidenum">
              <a:rPr lang="en-US">
                <a:solidFill>
                  <a:srgbClr val="000000"/>
                </a:solidFill>
              </a:rPr>
              <a:pPr/>
              <a:t>60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1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BF7C-4358-414D-B0F2-72F073D25438}" type="slidenum">
              <a:rPr lang="en-US"/>
              <a:pPr/>
              <a:t>7</a:t>
            </a:fld>
            <a:endParaRPr lang="en-US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033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A6E2E1-B647-443E-874F-AC745D830EFB}" type="slidenum">
              <a:rPr lang="en-US">
                <a:solidFill>
                  <a:srgbClr val="000000"/>
                </a:solidFill>
              </a:rPr>
              <a:pPr/>
              <a:t>61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9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4969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80FD11-D5C4-48A2-89E0-14DC022497DF}" type="slidenum">
              <a:rPr lang="en-US">
                <a:solidFill>
                  <a:srgbClr val="000000"/>
                </a:solidFill>
              </a:rPr>
              <a:pPr/>
              <a:t>62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9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177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1142B-D217-42FD-BFCB-6EC91CF8DAD0}" type="slidenum">
              <a:rPr lang="en-US">
                <a:solidFill>
                  <a:srgbClr val="000000"/>
                </a:solidFill>
              </a:rPr>
              <a:pPr/>
              <a:t>63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04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F3D9F-05F5-454E-9BD9-6DCD7FAD032B}" type="slidenum">
              <a:rPr lang="en-US">
                <a:solidFill>
                  <a:srgbClr val="000000"/>
                </a:solidFill>
              </a:rPr>
              <a:pPr/>
              <a:t>64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654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CDB223-48F7-438E-9708-00FB2A6ED159}" type="slidenum">
              <a:rPr lang="en-US">
                <a:solidFill>
                  <a:srgbClr val="000000"/>
                </a:solidFill>
              </a:rPr>
              <a:pPr/>
              <a:t>65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289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54B41A-B945-4C53-BF54-7DEB4A9FD688}" type="slidenum">
              <a:rPr lang="en-US">
                <a:solidFill>
                  <a:srgbClr val="000000"/>
                </a:solidFill>
              </a:rPr>
              <a:pPr/>
              <a:t>66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3765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CE500-1E6D-4ADD-80E5-CACA7E0BEFCA}" type="slidenum">
              <a:rPr lang="en-US">
                <a:solidFill>
                  <a:srgbClr val="000000"/>
                </a:solidFill>
              </a:rPr>
              <a:pPr/>
              <a:t>67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587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12DCB-CF57-4B97-9964-CBD447890407}" type="slidenum">
              <a:rPr lang="en-US">
                <a:solidFill>
                  <a:srgbClr val="000000"/>
                </a:solidFill>
              </a:rPr>
              <a:pPr/>
              <a:t>68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954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0E83F3-8FC4-4CAD-B32B-3E6767A8EA86}" type="slidenum">
              <a:rPr lang="en-US">
                <a:solidFill>
                  <a:srgbClr val="000000"/>
                </a:solidFill>
              </a:rPr>
              <a:pPr/>
              <a:t>69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0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3475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D077AE-EFA1-4571-A29B-3AFE468FBE4D}" type="slidenum">
              <a:rPr lang="en-US">
                <a:solidFill>
                  <a:srgbClr val="000000"/>
                </a:solidFill>
              </a:rPr>
              <a:pPr/>
              <a:t>70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1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3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7444D1-384B-478E-AFF3-A406D927763E}" type="slidenum">
              <a:rPr lang="en-US"/>
              <a:pPr/>
              <a:t>8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6331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045627-A007-441D-918F-2CCFEB3DBFE6}" type="slidenum">
              <a:rPr lang="en-US">
                <a:solidFill>
                  <a:srgbClr val="000000"/>
                </a:solidFill>
              </a:rPr>
              <a:pPr/>
              <a:t>71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1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1666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70527-BF44-4161-A09A-154707CB201E}" type="slidenum">
              <a:rPr lang="en-US">
                <a:solidFill>
                  <a:srgbClr val="000000"/>
                </a:solidFill>
              </a:rPr>
              <a:pPr/>
              <a:t>72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5237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21A39-05AA-4173-A6E5-B209279A848B}" type="slidenum">
              <a:rPr lang="en-US">
                <a:solidFill>
                  <a:srgbClr val="000000"/>
                </a:solidFill>
              </a:rPr>
              <a:pPr/>
              <a:t>73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2841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43CB94-797A-4229-9278-3A386EB434B6}" type="slidenum">
              <a:rPr lang="en-US">
                <a:solidFill>
                  <a:srgbClr val="000000"/>
                </a:solidFill>
              </a:rPr>
              <a:pPr/>
              <a:t>74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84213"/>
            <a:ext cx="4557712" cy="3417887"/>
          </a:xfrm>
          <a:ln/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0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4EFE0A-E34F-4DD9-B403-607DB251A675}" type="slidenum">
              <a:rPr lang="en-US"/>
              <a:pPr/>
              <a:t>9</a:t>
            </a:fld>
            <a:endParaRPr lang="en-US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50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3A9CB-6C82-4B62-8199-6ED6939FD6F9}" type="slidenum">
              <a:rPr lang="en-US"/>
              <a:pPr/>
              <a:t>10</a:t>
            </a:fld>
            <a:endParaRPr lang="en-US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48B66-44CE-44D3-8EFD-79C7027878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F6E39-C4AE-4997-B4EF-0980A07C5C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5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6B354-5DCE-46AD-AA28-EFCB47A536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71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498600" y="-381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30EF4E3-3E34-4652-B194-8C94B29FE1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38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72326-1561-4C9D-9AE1-E04297F3D77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78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71C53-4032-4982-93A9-CFE4A80C14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746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B74EF-AF31-4312-9971-0563B3BBE9B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502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9987B-3AAD-4F27-A880-86FF34E076A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605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1B4B5-9ADE-4BD1-A6D5-8F582E918C4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118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EE479-D7A6-42C8-BF02-7CBE3178AC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1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5FBAF-239B-457F-A413-D3409E016B0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2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A60A2-44D9-428E-87B2-AB775A4494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03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E0789-6B9E-4D75-8429-216F4FC5429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75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67BC4-E0BC-4A0A-B3A1-41CB1072314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579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ADF35-7720-4541-876A-C95FE5DB47B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367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72019-A1E2-4871-85B4-E5B6A4DDF94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5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574800" y="-6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63D8790-5478-42E9-93C1-96DFABE370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7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749A3-E98B-4D07-9FAD-8F49C3B898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9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5CEF3-1165-491E-BEBB-1225B53B84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1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B197E-42B1-48BB-938D-C9A5E99C3E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CD652-CB2D-4662-9DD0-CD3277BDA0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FD63E-6A3D-4C3E-A770-4FC1188B12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23FAB-AC32-4404-A17D-7B637E54B3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4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DD224-FF1F-4D98-98FD-21693DA4DC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6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98600" y="-381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162F536-CF49-4B17-84CC-4049E1F131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74800" y="-6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C014792-C87E-471F-8C55-F58D173B49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24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7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www.internet-remotecontrol.net/images/append1.jpg&amp;imgrefurl=http://www.internet-remotecontrol.net/appendix-1.htm&amp;h=162&amp;w=216&amp;prev=/images?q=computer+chassis&amp;svnum=10&amp;hl=en&amp;lr=&amp;ie=UTF-8&amp;oe=UTF-8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hyperlink" Target="http://www.egtechnology.com/keyboard/keyboard.gif" TargetMode="External"/><Relationship Id="rId4" Type="http://schemas.openxmlformats.org/officeDocument/2006/relationships/image" Target="../media/image12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9B25BE7-B504-4F07-9D67-24AB83D21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1538287"/>
            <a:ext cx="5305425" cy="37814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187FEF5-4353-47A4-B517-24F3F65D9A21}"/>
              </a:ext>
            </a:extLst>
          </p:cNvPr>
          <p:cNvGrpSpPr/>
          <p:nvPr/>
        </p:nvGrpSpPr>
        <p:grpSpPr>
          <a:xfrm>
            <a:off x="3795292" y="3608962"/>
            <a:ext cx="1430200" cy="1002852"/>
            <a:chOff x="-257899" y="1981200"/>
            <a:chExt cx="1430200" cy="1002852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1E67E339-C815-4FAA-B3C1-C4147EE53262}"/>
                </a:ext>
              </a:extLst>
            </p:cNvPr>
            <p:cNvSpPr txBox="1"/>
            <p:nvPr/>
          </p:nvSpPr>
          <p:spPr>
            <a:xfrm>
              <a:off x="-257899" y="2153055"/>
              <a:ext cx="14302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SEARCH</a:t>
              </a:r>
            </a:p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08899C50-D52D-49EF-ADC5-BAF2FB6B21C6}"/>
                </a:ext>
              </a:extLst>
            </p:cNvPr>
            <p:cNvSpPr txBox="1"/>
            <p:nvPr/>
          </p:nvSpPr>
          <p:spPr>
            <a:xfrm rot="10800000">
              <a:off x="275100" y="1981200"/>
              <a:ext cx="3642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^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8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3522-B60D-4D10-8B38-4B27E01C2905}" type="slidenum">
              <a:rPr lang="en-US"/>
              <a:pPr/>
              <a:t>10</a:t>
            </a:fld>
            <a:endParaRPr lang="en-US"/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598019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598023" name="Group 7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598024" name="Rectangle 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5" name="Rectangle 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6" name="Rectangle 1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27" name="Rectangle 1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028" name="Group 12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598029" name="Rectangle 1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0" name="Rectangle 1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1" name="Rectangle 1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2" name="Rectangle 1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033" name="Group 17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598034" name="Rectangle 1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5" name="Rectangle 1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6" name="Rectangle 2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37" name="Rectangle 2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38" name="Line 22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39" name="Line 23"/>
          <p:cNvSpPr>
            <a:spLocks noChangeShapeType="1"/>
          </p:cNvSpPr>
          <p:nvPr/>
        </p:nvSpPr>
        <p:spPr bwMode="auto">
          <a:xfrm>
            <a:off x="7391400" y="2719388"/>
            <a:ext cx="550863" cy="541337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41" name="Text Box 25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598042" name="Text Box 26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598043" name="Text Box 27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598044" name="Line 28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045" name="Group 29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598046" name="Rectangle 3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7" name="Rectangle 3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8" name="Rectangle 3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49" name="Rectangle 3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50" name="Text Box 34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51" name="Text Box 35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8052" name="Group 36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598053" name="Rectangle 3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4" name="Rectangle 3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5" name="Rectangle 3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56" name="Rectangle 4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57" name="Line 41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58" name="Text Box 42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60" name="Text Box 44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62" name="Text Box 46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598066" name="Text Box 50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598067" name="Group 51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598068" name="Rectangle 5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69" name="Rectangle 5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70" name="Rectangle 5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071" name="Rectangle 5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072" name="Text Box 56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74" name="Text Box 58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75" name="Text Box 59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598076" name="Text Box 60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598077" name="Line 61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78" name="Text Box 62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8080" name="Rectangle 6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1" name="Text Box 6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598082" name="AutoShape 6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8083" name="Text Box 6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bool bFnd;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bFnd = Search(14,pRoot);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98084" name="Line 68"/>
          <p:cNvSpPr>
            <a:spLocks noChangeShapeType="1"/>
          </p:cNvSpPr>
          <p:nvPr/>
        </p:nvSpPr>
        <p:spPr bwMode="auto">
          <a:xfrm>
            <a:off x="5078413" y="596265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5" name="Line 69"/>
          <p:cNvSpPr>
            <a:spLocks noChangeShapeType="1"/>
          </p:cNvSpPr>
          <p:nvPr/>
        </p:nvSpPr>
        <p:spPr bwMode="auto">
          <a:xfrm>
            <a:off x="5086350" y="6235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6" name="Line 70"/>
          <p:cNvSpPr>
            <a:spLocks noChangeShapeType="1"/>
          </p:cNvSpPr>
          <p:nvPr/>
        </p:nvSpPr>
        <p:spPr bwMode="auto">
          <a:xfrm>
            <a:off x="12700" y="37496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7" name="Text Box 71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088" name="Line 72"/>
          <p:cNvSpPr>
            <a:spLocks noChangeShapeType="1"/>
          </p:cNvSpPr>
          <p:nvPr/>
        </p:nvSpPr>
        <p:spPr bwMode="auto">
          <a:xfrm>
            <a:off x="190500" y="4318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89" name="Line 73"/>
          <p:cNvSpPr>
            <a:spLocks noChangeShapeType="1"/>
          </p:cNvSpPr>
          <p:nvPr/>
        </p:nvSpPr>
        <p:spPr bwMode="auto">
          <a:xfrm>
            <a:off x="203200" y="4851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0" name="Text Box 74"/>
          <p:cNvSpPr txBox="1">
            <a:spLocks noChangeArrowheads="1"/>
          </p:cNvSpPr>
          <p:nvPr/>
        </p:nvSpPr>
        <p:spPr bwMode="auto">
          <a:xfrm>
            <a:off x="2041525" y="2279650"/>
            <a:ext cx="1520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== 13??</a:t>
            </a:r>
          </a:p>
        </p:txBody>
      </p:sp>
      <p:sp>
        <p:nvSpPr>
          <p:cNvPr id="598091" name="Line 75"/>
          <p:cNvSpPr>
            <a:spLocks noChangeShapeType="1"/>
          </p:cNvSpPr>
          <p:nvPr/>
        </p:nvSpPr>
        <p:spPr bwMode="auto">
          <a:xfrm>
            <a:off x="215900" y="5397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2" name="Text Box 76"/>
          <p:cNvSpPr txBox="1">
            <a:spLocks noChangeArrowheads="1"/>
          </p:cNvSpPr>
          <p:nvPr/>
        </p:nvSpPr>
        <p:spPr bwMode="auto">
          <a:xfrm>
            <a:off x="2057400" y="2286000"/>
            <a:ext cx="13414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&lt; 13??</a:t>
            </a:r>
          </a:p>
        </p:txBody>
      </p:sp>
      <p:sp>
        <p:nvSpPr>
          <p:cNvPr id="598093" name="Line 77"/>
          <p:cNvSpPr>
            <a:spLocks noChangeShapeType="1"/>
          </p:cNvSpPr>
          <p:nvPr/>
        </p:nvSpPr>
        <p:spPr bwMode="auto">
          <a:xfrm>
            <a:off x="228600" y="5969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4" name="Line 78"/>
          <p:cNvSpPr>
            <a:spLocks noChangeShapeType="1"/>
          </p:cNvSpPr>
          <p:nvPr/>
        </p:nvSpPr>
        <p:spPr bwMode="auto">
          <a:xfrm>
            <a:off x="482600" y="6248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5" name="Rectangle 79"/>
          <p:cNvSpPr>
            <a:spLocks noChangeArrowheads="1"/>
          </p:cNvSpPr>
          <p:nvPr/>
        </p:nvSpPr>
        <p:spPr bwMode="auto">
          <a:xfrm>
            <a:off x="412750" y="30480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8096" name="Text Box 80"/>
          <p:cNvSpPr txBox="1">
            <a:spLocks noChangeArrowheads="1"/>
          </p:cNvSpPr>
          <p:nvPr/>
        </p:nvSpPr>
        <p:spPr bwMode="auto">
          <a:xfrm>
            <a:off x="6835775" y="3116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097" name="Line 81"/>
          <p:cNvSpPr>
            <a:spLocks noChangeShapeType="1"/>
          </p:cNvSpPr>
          <p:nvPr/>
        </p:nvSpPr>
        <p:spPr bwMode="auto">
          <a:xfrm>
            <a:off x="50800" y="3213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8" name="Line 82"/>
          <p:cNvSpPr>
            <a:spLocks noChangeShapeType="1"/>
          </p:cNvSpPr>
          <p:nvPr/>
        </p:nvSpPr>
        <p:spPr bwMode="auto">
          <a:xfrm>
            <a:off x="266700" y="3784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099" name="Line 83"/>
          <p:cNvSpPr>
            <a:spLocks noChangeShapeType="1"/>
          </p:cNvSpPr>
          <p:nvPr/>
        </p:nvSpPr>
        <p:spPr bwMode="auto">
          <a:xfrm>
            <a:off x="292100" y="4330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0" name="Text Box 84"/>
          <p:cNvSpPr txBox="1">
            <a:spLocks noChangeArrowheads="1"/>
          </p:cNvSpPr>
          <p:nvPr/>
        </p:nvSpPr>
        <p:spPr bwMode="auto">
          <a:xfrm>
            <a:off x="2057400" y="2286000"/>
            <a:ext cx="1520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== 17??</a:t>
            </a:r>
          </a:p>
        </p:txBody>
      </p:sp>
      <p:sp>
        <p:nvSpPr>
          <p:cNvPr id="598101" name="Line 85"/>
          <p:cNvSpPr>
            <a:spLocks noChangeShapeType="1"/>
          </p:cNvSpPr>
          <p:nvPr/>
        </p:nvSpPr>
        <p:spPr bwMode="auto">
          <a:xfrm>
            <a:off x="279400" y="4864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2" name="Text Box 86"/>
          <p:cNvSpPr txBox="1">
            <a:spLocks noChangeArrowheads="1"/>
          </p:cNvSpPr>
          <p:nvPr/>
        </p:nvSpPr>
        <p:spPr bwMode="auto">
          <a:xfrm>
            <a:off x="2057400" y="2286000"/>
            <a:ext cx="13414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&lt; 17??</a:t>
            </a:r>
          </a:p>
        </p:txBody>
      </p:sp>
      <p:sp>
        <p:nvSpPr>
          <p:cNvPr id="598103" name="Line 87"/>
          <p:cNvSpPr>
            <a:spLocks noChangeShapeType="1"/>
          </p:cNvSpPr>
          <p:nvPr/>
        </p:nvSpPr>
        <p:spPr bwMode="auto">
          <a:xfrm>
            <a:off x="558800" y="5143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4" name="Rectangle 88"/>
          <p:cNvSpPr>
            <a:spLocks noChangeArrowheads="1"/>
          </p:cNvSpPr>
          <p:nvPr/>
        </p:nvSpPr>
        <p:spPr bwMode="auto">
          <a:xfrm>
            <a:off x="533400" y="28194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8106" name="Line 90"/>
          <p:cNvSpPr>
            <a:spLocks noChangeShapeType="1"/>
          </p:cNvSpPr>
          <p:nvPr/>
        </p:nvSpPr>
        <p:spPr bwMode="auto">
          <a:xfrm>
            <a:off x="152400" y="2997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7" name="Line 91"/>
          <p:cNvSpPr>
            <a:spLocks noChangeShapeType="1"/>
          </p:cNvSpPr>
          <p:nvPr/>
        </p:nvSpPr>
        <p:spPr bwMode="auto">
          <a:xfrm>
            <a:off x="406400" y="3543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8" name="Line 92"/>
          <p:cNvSpPr>
            <a:spLocks noChangeShapeType="1"/>
          </p:cNvSpPr>
          <p:nvPr/>
        </p:nvSpPr>
        <p:spPr bwMode="auto">
          <a:xfrm>
            <a:off x="419100" y="4089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09" name="Text Box 93"/>
          <p:cNvSpPr txBox="1">
            <a:spLocks noChangeArrowheads="1"/>
          </p:cNvSpPr>
          <p:nvPr/>
        </p:nvSpPr>
        <p:spPr bwMode="auto">
          <a:xfrm>
            <a:off x="2057400" y="2286000"/>
            <a:ext cx="15208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FF3300"/>
                </a:solidFill>
              </a:rPr>
              <a:t>14 == 14??</a:t>
            </a:r>
          </a:p>
        </p:txBody>
      </p:sp>
      <p:sp>
        <p:nvSpPr>
          <p:cNvPr id="598110" name="Line 94"/>
          <p:cNvSpPr>
            <a:spLocks noChangeShapeType="1"/>
          </p:cNvSpPr>
          <p:nvPr/>
        </p:nvSpPr>
        <p:spPr bwMode="auto">
          <a:xfrm>
            <a:off x="698500" y="4381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8118" name="Line 102"/>
          <p:cNvSpPr>
            <a:spLocks noChangeShapeType="1"/>
          </p:cNvSpPr>
          <p:nvPr/>
        </p:nvSpPr>
        <p:spPr bwMode="auto">
          <a:xfrm>
            <a:off x="7378700" y="2705100"/>
            <a:ext cx="541338" cy="53181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114" name="Group 98"/>
          <p:cNvGrpSpPr>
            <a:grpSpLocks/>
          </p:cNvGrpSpPr>
          <p:nvPr/>
        </p:nvGrpSpPr>
        <p:grpSpPr bwMode="auto">
          <a:xfrm>
            <a:off x="5257800" y="1439863"/>
            <a:ext cx="3417888" cy="3476625"/>
            <a:chOff x="3312" y="907"/>
            <a:chExt cx="2153" cy="2190"/>
          </a:xfrm>
        </p:grpSpPr>
        <p:sp>
          <p:nvSpPr>
            <p:cNvPr id="598111" name="Rectangle 95"/>
            <p:cNvSpPr>
              <a:spLocks noChangeArrowheads="1"/>
            </p:cNvSpPr>
            <p:nvPr/>
          </p:nvSpPr>
          <p:spPr bwMode="auto">
            <a:xfrm>
              <a:off x="3312" y="912"/>
              <a:ext cx="979" cy="2185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112" name="Rectangle 96"/>
            <p:cNvSpPr>
              <a:spLocks noChangeArrowheads="1"/>
            </p:cNvSpPr>
            <p:nvPr/>
          </p:nvSpPr>
          <p:spPr bwMode="auto">
            <a:xfrm>
              <a:off x="4285" y="907"/>
              <a:ext cx="1180" cy="1142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8105" name="Text Box 89"/>
          <p:cNvSpPr txBox="1">
            <a:spLocks noChangeArrowheads="1"/>
          </p:cNvSpPr>
          <p:nvPr/>
        </p:nvSpPr>
        <p:spPr bwMode="auto">
          <a:xfrm>
            <a:off x="6311900" y="41783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8119" name="Line 103"/>
          <p:cNvSpPr>
            <a:spLocks noChangeShapeType="1"/>
          </p:cNvSpPr>
          <p:nvPr/>
        </p:nvSpPr>
        <p:spPr bwMode="auto">
          <a:xfrm flipH="1">
            <a:off x="7416800" y="3784600"/>
            <a:ext cx="295275" cy="4794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8117" name="Group 101"/>
          <p:cNvGrpSpPr>
            <a:grpSpLocks/>
          </p:cNvGrpSpPr>
          <p:nvPr/>
        </p:nvGrpSpPr>
        <p:grpSpPr bwMode="auto">
          <a:xfrm>
            <a:off x="6629400" y="2971800"/>
            <a:ext cx="2441575" cy="1981200"/>
            <a:chOff x="4176" y="1872"/>
            <a:chExt cx="1538" cy="1248"/>
          </a:xfrm>
        </p:grpSpPr>
        <p:sp>
          <p:nvSpPr>
            <p:cNvPr id="598115" name="Rectangle 99"/>
            <p:cNvSpPr>
              <a:spLocks noChangeArrowheads="1"/>
            </p:cNvSpPr>
            <p:nvPr/>
          </p:nvSpPr>
          <p:spPr bwMode="auto">
            <a:xfrm>
              <a:off x="4176" y="1872"/>
              <a:ext cx="1384" cy="808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116" name="Rectangle 100"/>
            <p:cNvSpPr>
              <a:spLocks noChangeArrowheads="1"/>
            </p:cNvSpPr>
            <p:nvPr/>
          </p:nvSpPr>
          <p:spPr bwMode="auto">
            <a:xfrm>
              <a:off x="4998" y="2679"/>
              <a:ext cx="716" cy="441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8122" name="Group 106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598120" name="Text Box 104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8121" name="Line 105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980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980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9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9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598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598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59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59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59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84" grpId="0" animBg="1"/>
      <p:bldP spid="598084" grpId="1" animBg="1"/>
      <p:bldP spid="598085" grpId="0" animBg="1"/>
      <p:bldP spid="598086" grpId="0" animBg="1"/>
      <p:bldP spid="598086" grpId="1" animBg="1"/>
      <p:bldP spid="598087" grpId="0"/>
      <p:bldP spid="598088" grpId="0" animBg="1"/>
      <p:bldP spid="598088" grpId="1" animBg="1"/>
      <p:bldP spid="598089" grpId="0" animBg="1"/>
      <p:bldP spid="598089" grpId="1" animBg="1"/>
      <p:bldP spid="598090" grpId="0"/>
      <p:bldP spid="598090" grpId="1"/>
      <p:bldP spid="598091" grpId="0" animBg="1"/>
      <p:bldP spid="598091" grpId="1" animBg="1"/>
      <p:bldP spid="598092" grpId="0"/>
      <p:bldP spid="598092" grpId="1"/>
      <p:bldP spid="598093" grpId="0" animBg="1"/>
      <p:bldP spid="598093" grpId="1" animBg="1"/>
      <p:bldP spid="598094" grpId="0" animBg="1"/>
      <p:bldP spid="598095" grpId="0" animBg="1"/>
      <p:bldP spid="598096" grpId="0"/>
      <p:bldP spid="598097" grpId="0" animBg="1"/>
      <p:bldP spid="598097" grpId="1" animBg="1"/>
      <p:bldP spid="598098" grpId="0" animBg="1"/>
      <p:bldP spid="598098" grpId="1" animBg="1"/>
      <p:bldP spid="598099" grpId="0" animBg="1"/>
      <p:bldP spid="598099" grpId="1" animBg="1"/>
      <p:bldP spid="598100" grpId="0"/>
      <p:bldP spid="598100" grpId="1"/>
      <p:bldP spid="598101" grpId="0" animBg="1"/>
      <p:bldP spid="598101" grpId="1" animBg="1"/>
      <p:bldP spid="598102" grpId="0"/>
      <p:bldP spid="598102" grpId="1"/>
      <p:bldP spid="598103" grpId="0" animBg="1"/>
      <p:bldP spid="598104" grpId="0" animBg="1"/>
      <p:bldP spid="598106" grpId="0" animBg="1"/>
      <p:bldP spid="598106" grpId="1" animBg="1"/>
      <p:bldP spid="598107" grpId="0" animBg="1"/>
      <p:bldP spid="598107" grpId="1" animBg="1"/>
      <p:bldP spid="598108" grpId="0" animBg="1"/>
      <p:bldP spid="598108" grpId="1" animBg="1"/>
      <p:bldP spid="598109" grpId="0"/>
      <p:bldP spid="598109" grpId="1"/>
      <p:bldP spid="598110" grpId="0" animBg="1"/>
      <p:bldP spid="598110" grpId="1" animBg="1"/>
      <p:bldP spid="598118" grpId="0" animBg="1"/>
      <p:bldP spid="598105" grpId="0"/>
      <p:bldP spid="5981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B62D-DA55-4390-9012-5869D8813C86}" type="slidenum">
              <a:rPr lang="en-US"/>
              <a:pPr/>
              <a:t>11</a:t>
            </a:fld>
            <a:endParaRPr lang="en-US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599045" name="Group 5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599046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7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8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49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50" name="Group 10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599051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2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3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4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055" name="Group 15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599056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7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8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59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60" name="Line 20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1" name="Line 21"/>
          <p:cNvSpPr>
            <a:spLocks noChangeShapeType="1"/>
          </p:cNvSpPr>
          <p:nvPr/>
        </p:nvSpPr>
        <p:spPr bwMode="auto">
          <a:xfrm>
            <a:off x="7400925" y="27289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62" name="Text Box 22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599063" name="Text Box 23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599064" name="Text Box 24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599065" name="Line 25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9066" name="Group 26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599067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68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69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0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71" name="Text Box 31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72" name="Text Box 32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9073" name="Group 33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599074" name="Rectangle 3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5" name="Rectangle 3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6" name="Rectangle 3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77" name="Rectangle 3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78" name="Line 38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79" name="Text Box 39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0" name="Text Box 40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1" name="Text Box 41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599082" name="Text Box 42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599083" name="Group 43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599084" name="Rectangle 4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5" name="Rectangle 4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6" name="Rectangle 4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087" name="Rectangle 4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9088" name="Text Box 48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89" name="Text Box 49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90" name="Text Box 50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599091" name="Text Box 51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599092" name="Line 52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93" name="Text Box 53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9094" name="Rectangle 5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095" name="Text Box 5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599096" name="AutoShape 5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9097" name="Text Box 5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{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bool bFnd;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bFnd = Search(14,pRoot);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99099" name="Line 59"/>
          <p:cNvSpPr>
            <a:spLocks noChangeShapeType="1"/>
          </p:cNvSpPr>
          <p:nvPr/>
        </p:nvSpPr>
        <p:spPr bwMode="auto">
          <a:xfrm>
            <a:off x="5086350" y="62357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9101" name="Text Box 61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9109" name="Rectangle 69"/>
          <p:cNvSpPr>
            <a:spLocks noChangeArrowheads="1"/>
          </p:cNvSpPr>
          <p:nvPr/>
        </p:nvSpPr>
        <p:spPr bwMode="auto">
          <a:xfrm>
            <a:off x="412750" y="3048000"/>
            <a:ext cx="4692650" cy="311626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9110" name="Text Box 70"/>
          <p:cNvSpPr txBox="1">
            <a:spLocks noChangeArrowheads="1"/>
          </p:cNvSpPr>
          <p:nvPr/>
        </p:nvSpPr>
        <p:spPr bwMode="auto">
          <a:xfrm>
            <a:off x="6835775" y="3116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599117" name="Line 77"/>
          <p:cNvSpPr>
            <a:spLocks noChangeShapeType="1"/>
          </p:cNvSpPr>
          <p:nvPr/>
        </p:nvSpPr>
        <p:spPr bwMode="auto">
          <a:xfrm>
            <a:off x="558800" y="5143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9128" name="Group 88"/>
          <p:cNvGrpSpPr>
            <a:grpSpLocks/>
          </p:cNvGrpSpPr>
          <p:nvPr/>
        </p:nvGrpSpPr>
        <p:grpSpPr bwMode="auto">
          <a:xfrm>
            <a:off x="2027238" y="4940300"/>
            <a:ext cx="2492375" cy="396875"/>
            <a:chOff x="1853" y="3112"/>
            <a:chExt cx="944" cy="250"/>
          </a:xfrm>
        </p:grpSpPr>
        <p:sp>
          <p:nvSpPr>
            <p:cNvPr id="599126" name="Rectangle 86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127" name="Text Box 87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    true</a:t>
              </a:r>
            </a:p>
          </p:txBody>
        </p:sp>
      </p:grpSp>
      <p:grpSp>
        <p:nvGrpSpPr>
          <p:cNvPr id="599129" name="Group 89"/>
          <p:cNvGrpSpPr>
            <a:grpSpLocks/>
          </p:cNvGrpSpPr>
          <p:nvPr/>
        </p:nvGrpSpPr>
        <p:grpSpPr bwMode="auto">
          <a:xfrm>
            <a:off x="5257800" y="1439863"/>
            <a:ext cx="3417888" cy="3476625"/>
            <a:chOff x="3312" y="907"/>
            <a:chExt cx="2153" cy="2190"/>
          </a:xfrm>
        </p:grpSpPr>
        <p:sp>
          <p:nvSpPr>
            <p:cNvPr id="599130" name="Rectangle 90"/>
            <p:cNvSpPr>
              <a:spLocks noChangeArrowheads="1"/>
            </p:cNvSpPr>
            <p:nvPr/>
          </p:nvSpPr>
          <p:spPr bwMode="auto">
            <a:xfrm>
              <a:off x="3312" y="912"/>
              <a:ext cx="979" cy="2185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131" name="Rectangle 91"/>
            <p:cNvSpPr>
              <a:spLocks noChangeArrowheads="1"/>
            </p:cNvSpPr>
            <p:nvPr/>
          </p:nvSpPr>
          <p:spPr bwMode="auto">
            <a:xfrm>
              <a:off x="4285" y="907"/>
              <a:ext cx="1180" cy="1142"/>
            </a:xfrm>
            <a:prstGeom prst="rect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132" name="Group 92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599133" name="Text Box 93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9134" name="Line 94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9138" name="Group 98"/>
          <p:cNvGrpSpPr>
            <a:grpSpLocks/>
          </p:cNvGrpSpPr>
          <p:nvPr/>
        </p:nvGrpSpPr>
        <p:grpSpPr bwMode="auto">
          <a:xfrm>
            <a:off x="7796213" y="2590800"/>
            <a:ext cx="890587" cy="484188"/>
            <a:chOff x="4866" y="1647"/>
            <a:chExt cx="561" cy="305"/>
          </a:xfrm>
        </p:grpSpPr>
        <p:sp>
          <p:nvSpPr>
            <p:cNvPr id="599139" name="Text Box 99"/>
            <p:cNvSpPr txBox="1">
              <a:spLocks noChangeArrowheads="1"/>
            </p:cNvSpPr>
            <p:nvPr/>
          </p:nvSpPr>
          <p:spPr bwMode="auto">
            <a:xfrm>
              <a:off x="4988" y="1647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599140" name="Line 100"/>
            <p:cNvSpPr>
              <a:spLocks noChangeShapeType="1"/>
            </p:cNvSpPr>
            <p:nvPr/>
          </p:nvSpPr>
          <p:spPr bwMode="auto">
            <a:xfrm flipH="1" flipV="1">
              <a:off x="4866" y="1759"/>
              <a:ext cx="174" cy="1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9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5EA9-F5F7-4D75-8248-76D592A286B4}" type="slidenum">
              <a:rPr lang="en-US"/>
              <a:pPr/>
              <a:t>12</a:t>
            </a:fld>
            <a:endParaRPr lang="en-US"/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BST Search</a:t>
            </a:r>
          </a:p>
        </p:txBody>
      </p:sp>
      <p:sp>
        <p:nvSpPr>
          <p:cNvPr id="600067" name="Text Box 3"/>
          <p:cNvSpPr txBox="1">
            <a:spLocks noChangeArrowheads="1"/>
          </p:cNvSpPr>
          <p:nvPr/>
        </p:nvSpPr>
        <p:spPr bwMode="auto">
          <a:xfrm>
            <a:off x="584200" y="828675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search for </a:t>
            </a:r>
            <a:r>
              <a:rPr lang="en-US">
                <a:solidFill>
                  <a:srgbClr val="6600CC"/>
                </a:solidFill>
              </a:rPr>
              <a:t>14</a:t>
            </a:r>
            <a:r>
              <a:rPr lang="en-US"/>
              <a:t>.  </a:t>
            </a:r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336550" y="35893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ptr-&gt;left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</a:rPr>
              <a:t>ptr-&gt;right</a:t>
            </a:r>
            <a:r>
              <a:rPr lang="en-US" sz="1800" b="1">
                <a:latin typeface="Courier New" pitchFamily="49" charset="0"/>
              </a:rPr>
              <a:t>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600069" name="Group 5"/>
          <p:cNvGrpSpPr>
            <a:grpSpLocks/>
          </p:cNvGrpSpPr>
          <p:nvPr/>
        </p:nvGrpSpPr>
        <p:grpSpPr bwMode="auto">
          <a:xfrm>
            <a:off x="5867400" y="3262313"/>
            <a:ext cx="792163" cy="592137"/>
            <a:chOff x="3511" y="3072"/>
            <a:chExt cx="729" cy="624"/>
          </a:xfrm>
        </p:grpSpPr>
        <p:sp>
          <p:nvSpPr>
            <p:cNvPr id="600070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1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2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3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074" name="Group 10"/>
          <p:cNvGrpSpPr>
            <a:grpSpLocks/>
          </p:cNvGrpSpPr>
          <p:nvPr/>
        </p:nvGrpSpPr>
        <p:grpSpPr bwMode="auto">
          <a:xfrm>
            <a:off x="6816725" y="2255838"/>
            <a:ext cx="792163" cy="592137"/>
            <a:chOff x="3511" y="3072"/>
            <a:chExt cx="729" cy="624"/>
          </a:xfrm>
        </p:grpSpPr>
        <p:sp>
          <p:nvSpPr>
            <p:cNvPr id="600075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6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7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78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079" name="Group 15"/>
          <p:cNvGrpSpPr>
            <a:grpSpLocks/>
          </p:cNvGrpSpPr>
          <p:nvPr/>
        </p:nvGrpSpPr>
        <p:grpSpPr bwMode="auto">
          <a:xfrm>
            <a:off x="7589838" y="3262313"/>
            <a:ext cx="790575" cy="592137"/>
            <a:chOff x="3511" y="3072"/>
            <a:chExt cx="729" cy="624"/>
          </a:xfrm>
        </p:grpSpPr>
        <p:sp>
          <p:nvSpPr>
            <p:cNvPr id="600080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1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2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83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084" name="Line 20"/>
          <p:cNvSpPr>
            <a:spLocks noChangeShapeType="1"/>
          </p:cNvSpPr>
          <p:nvPr/>
        </p:nvSpPr>
        <p:spPr bwMode="auto">
          <a:xfrm flipH="1">
            <a:off x="6342063" y="27305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5" name="Line 21"/>
          <p:cNvSpPr>
            <a:spLocks noChangeShapeType="1"/>
          </p:cNvSpPr>
          <p:nvPr/>
        </p:nvSpPr>
        <p:spPr bwMode="auto">
          <a:xfrm>
            <a:off x="7400925" y="27289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86" name="Text Box 22"/>
          <p:cNvSpPr txBox="1">
            <a:spLocks noChangeArrowheads="1"/>
          </p:cNvSpPr>
          <p:nvPr/>
        </p:nvSpPr>
        <p:spPr bwMode="auto">
          <a:xfrm>
            <a:off x="7040563" y="22748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13</a:t>
            </a:r>
          </a:p>
        </p:txBody>
      </p:sp>
      <p:sp>
        <p:nvSpPr>
          <p:cNvPr id="600087" name="Text Box 23"/>
          <p:cNvSpPr txBox="1">
            <a:spLocks noChangeArrowheads="1"/>
          </p:cNvSpPr>
          <p:nvPr/>
        </p:nvSpPr>
        <p:spPr bwMode="auto">
          <a:xfrm>
            <a:off x="6016625" y="3278188"/>
            <a:ext cx="460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7</a:t>
            </a:r>
          </a:p>
        </p:txBody>
      </p:sp>
      <p:sp>
        <p:nvSpPr>
          <p:cNvPr id="600088" name="Text Box 24"/>
          <p:cNvSpPr txBox="1">
            <a:spLocks noChangeArrowheads="1"/>
          </p:cNvSpPr>
          <p:nvPr/>
        </p:nvSpPr>
        <p:spPr bwMode="auto">
          <a:xfrm>
            <a:off x="7529513" y="3275013"/>
            <a:ext cx="70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17</a:t>
            </a:r>
          </a:p>
        </p:txBody>
      </p:sp>
      <p:sp>
        <p:nvSpPr>
          <p:cNvPr id="600089" name="Line 25"/>
          <p:cNvSpPr>
            <a:spLocks noChangeShapeType="1"/>
          </p:cNvSpPr>
          <p:nvPr/>
        </p:nvSpPr>
        <p:spPr bwMode="auto">
          <a:xfrm flipH="1">
            <a:off x="5889625" y="37496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090" name="Group 26"/>
          <p:cNvGrpSpPr>
            <a:grpSpLocks/>
          </p:cNvGrpSpPr>
          <p:nvPr/>
        </p:nvGrpSpPr>
        <p:grpSpPr bwMode="auto">
          <a:xfrm>
            <a:off x="5267325" y="4254500"/>
            <a:ext cx="792163" cy="592138"/>
            <a:chOff x="3511" y="3072"/>
            <a:chExt cx="729" cy="624"/>
          </a:xfrm>
        </p:grpSpPr>
        <p:sp>
          <p:nvSpPr>
            <p:cNvPr id="600091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2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3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4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095" name="Text Box 31"/>
          <p:cNvSpPr txBox="1">
            <a:spLocks noChangeArrowheads="1"/>
          </p:cNvSpPr>
          <p:nvPr/>
        </p:nvSpPr>
        <p:spPr bwMode="auto">
          <a:xfrm>
            <a:off x="5221288" y="46085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096" name="Text Box 32"/>
          <p:cNvSpPr txBox="1">
            <a:spLocks noChangeArrowheads="1"/>
          </p:cNvSpPr>
          <p:nvPr/>
        </p:nvSpPr>
        <p:spPr bwMode="auto">
          <a:xfrm>
            <a:off x="5597525" y="46228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00097" name="Group 33"/>
          <p:cNvGrpSpPr>
            <a:grpSpLocks/>
          </p:cNvGrpSpPr>
          <p:nvPr/>
        </p:nvGrpSpPr>
        <p:grpSpPr bwMode="auto">
          <a:xfrm>
            <a:off x="8113713" y="4295775"/>
            <a:ext cx="790575" cy="592138"/>
            <a:chOff x="3511" y="3072"/>
            <a:chExt cx="729" cy="624"/>
          </a:xfrm>
        </p:grpSpPr>
        <p:sp>
          <p:nvSpPr>
            <p:cNvPr id="600098" name="Rectangle 3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099" name="Rectangle 3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0" name="Rectangle 3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1" name="Rectangle 3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102" name="Line 38"/>
          <p:cNvSpPr>
            <a:spLocks noChangeShapeType="1"/>
          </p:cNvSpPr>
          <p:nvPr/>
        </p:nvSpPr>
        <p:spPr bwMode="auto">
          <a:xfrm flipH="1">
            <a:off x="7423150" y="3786188"/>
            <a:ext cx="295275" cy="4794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03" name="Text Box 39"/>
          <p:cNvSpPr txBox="1">
            <a:spLocks noChangeArrowheads="1"/>
          </p:cNvSpPr>
          <p:nvPr/>
        </p:nvSpPr>
        <p:spPr bwMode="auto">
          <a:xfrm>
            <a:off x="8088313" y="46831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04" name="Text Box 40"/>
          <p:cNvSpPr txBox="1">
            <a:spLocks noChangeArrowheads="1"/>
          </p:cNvSpPr>
          <p:nvPr/>
        </p:nvSpPr>
        <p:spPr bwMode="auto">
          <a:xfrm>
            <a:off x="8434388" y="46672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05" name="Text Box 41"/>
          <p:cNvSpPr txBox="1">
            <a:spLocks noChangeArrowheads="1"/>
          </p:cNvSpPr>
          <p:nvPr/>
        </p:nvSpPr>
        <p:spPr bwMode="auto">
          <a:xfrm>
            <a:off x="5486400" y="42799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3</a:t>
            </a:r>
          </a:p>
        </p:txBody>
      </p:sp>
      <p:sp>
        <p:nvSpPr>
          <p:cNvPr id="600106" name="Text Box 42"/>
          <p:cNvSpPr txBox="1">
            <a:spLocks noChangeArrowheads="1"/>
          </p:cNvSpPr>
          <p:nvPr/>
        </p:nvSpPr>
        <p:spPr bwMode="auto">
          <a:xfrm>
            <a:off x="815975" y="3141663"/>
            <a:ext cx="33512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>
              <a:latin typeface="Courier New" pitchFamily="49" charset="0"/>
            </a:endParaRPr>
          </a:p>
        </p:txBody>
      </p:sp>
      <p:grpSp>
        <p:nvGrpSpPr>
          <p:cNvPr id="600107" name="Group 43"/>
          <p:cNvGrpSpPr>
            <a:grpSpLocks/>
          </p:cNvGrpSpPr>
          <p:nvPr/>
        </p:nvGrpSpPr>
        <p:grpSpPr bwMode="auto">
          <a:xfrm>
            <a:off x="7061200" y="4294188"/>
            <a:ext cx="790575" cy="592137"/>
            <a:chOff x="3511" y="3072"/>
            <a:chExt cx="729" cy="624"/>
          </a:xfrm>
        </p:grpSpPr>
        <p:sp>
          <p:nvSpPr>
            <p:cNvPr id="600108" name="Rectangle 4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09" name="Rectangle 4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0" name="Rectangle 4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11" name="Rectangle 4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0112" name="Text Box 48"/>
          <p:cNvSpPr txBox="1">
            <a:spLocks noChangeArrowheads="1"/>
          </p:cNvSpPr>
          <p:nvPr/>
        </p:nvSpPr>
        <p:spPr bwMode="auto">
          <a:xfrm>
            <a:off x="7023100" y="46561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3" name="Text Box 49"/>
          <p:cNvSpPr txBox="1">
            <a:spLocks noChangeArrowheads="1"/>
          </p:cNvSpPr>
          <p:nvPr/>
        </p:nvSpPr>
        <p:spPr bwMode="auto">
          <a:xfrm>
            <a:off x="7381875" y="46656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4" name="Text Box 50"/>
          <p:cNvSpPr txBox="1">
            <a:spLocks noChangeArrowheads="1"/>
          </p:cNvSpPr>
          <p:nvPr/>
        </p:nvSpPr>
        <p:spPr bwMode="auto">
          <a:xfrm>
            <a:off x="7010400" y="4306888"/>
            <a:ext cx="700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14</a:t>
            </a:r>
          </a:p>
        </p:txBody>
      </p:sp>
      <p:sp>
        <p:nvSpPr>
          <p:cNvPr id="600115" name="Text Box 51"/>
          <p:cNvSpPr txBox="1">
            <a:spLocks noChangeArrowheads="1"/>
          </p:cNvSpPr>
          <p:nvPr/>
        </p:nvSpPr>
        <p:spPr bwMode="auto">
          <a:xfrm>
            <a:off x="8037513" y="4305300"/>
            <a:ext cx="7000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19</a:t>
            </a:r>
          </a:p>
        </p:txBody>
      </p:sp>
      <p:sp>
        <p:nvSpPr>
          <p:cNvPr id="600116" name="Line 52"/>
          <p:cNvSpPr>
            <a:spLocks noChangeShapeType="1"/>
          </p:cNvSpPr>
          <p:nvPr/>
        </p:nvSpPr>
        <p:spPr bwMode="auto">
          <a:xfrm>
            <a:off x="8188325" y="3760788"/>
            <a:ext cx="250825" cy="5191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17" name="Text Box 53"/>
          <p:cNvSpPr txBox="1">
            <a:spLocks noChangeArrowheads="1"/>
          </p:cNvSpPr>
          <p:nvPr/>
        </p:nvSpPr>
        <p:spPr bwMode="auto">
          <a:xfrm>
            <a:off x="6184900" y="36322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0118" name="Rectangle 54"/>
          <p:cNvSpPr>
            <a:spLocks noChangeArrowheads="1"/>
          </p:cNvSpPr>
          <p:nvPr/>
        </p:nvSpPr>
        <p:spPr bwMode="auto">
          <a:xfrm>
            <a:off x="6281738" y="1717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119" name="Text Box 55"/>
          <p:cNvSpPr txBox="1">
            <a:spLocks noChangeArrowheads="1"/>
          </p:cNvSpPr>
          <p:nvPr/>
        </p:nvSpPr>
        <p:spPr bwMode="auto">
          <a:xfrm>
            <a:off x="5456238" y="1600200"/>
            <a:ext cx="868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pRoot</a:t>
            </a:r>
          </a:p>
        </p:txBody>
      </p:sp>
      <p:cxnSp>
        <p:nvCxnSpPr>
          <p:cNvPr id="600120" name="AutoShape 56"/>
          <p:cNvCxnSpPr>
            <a:cxnSpLocks noChangeShapeType="1"/>
          </p:cNvCxnSpPr>
          <p:nvPr/>
        </p:nvCxnSpPr>
        <p:spPr bwMode="auto">
          <a:xfrm>
            <a:off x="6858000" y="1844675"/>
            <a:ext cx="311150" cy="430213"/>
          </a:xfrm>
          <a:prstGeom prst="curvedConnector2">
            <a:avLst/>
          </a:prstGeom>
          <a:noFill/>
          <a:ln w="3175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0121" name="Text Box 57"/>
          <p:cNvSpPr txBox="1">
            <a:spLocks noChangeArrowheads="1"/>
          </p:cNvSpPr>
          <p:nvPr/>
        </p:nvSpPr>
        <p:spPr bwMode="auto">
          <a:xfrm>
            <a:off x="5200650" y="5105400"/>
            <a:ext cx="3841750" cy="1606550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main(void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sz="1800" b="1" dirty="0">
                <a:latin typeface="Courier New" pitchFamily="49" charset="0"/>
              </a:rPr>
              <a:t>{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bFnd</a:t>
            </a:r>
            <a:r>
              <a:rPr lang="en-US" sz="1800" b="1" dirty="0">
                <a:latin typeface="Courier New" pitchFamily="49" charset="0"/>
              </a:rPr>
              <a:t>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bFnd</a:t>
            </a:r>
            <a:r>
              <a:rPr lang="en-US" sz="1800" b="1" dirty="0">
                <a:latin typeface="Courier New" pitchFamily="49" charset="0"/>
              </a:rPr>
              <a:t> = Search(14,pRoot);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600124" name="Text Box 60"/>
          <p:cNvSpPr txBox="1">
            <a:spLocks noChangeArrowheads="1"/>
          </p:cNvSpPr>
          <p:nvPr/>
        </p:nvSpPr>
        <p:spPr bwMode="auto">
          <a:xfrm>
            <a:off x="6037263" y="2159000"/>
            <a:ext cx="8223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ptr-&gt;</a:t>
            </a:r>
          </a:p>
        </p:txBody>
      </p:sp>
      <p:sp>
        <p:nvSpPr>
          <p:cNvPr id="600127" name="Line 63"/>
          <p:cNvSpPr>
            <a:spLocks noChangeShapeType="1"/>
          </p:cNvSpPr>
          <p:nvPr/>
        </p:nvSpPr>
        <p:spPr bwMode="auto">
          <a:xfrm>
            <a:off x="508000" y="6235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129" name="Group 65"/>
          <p:cNvGrpSpPr>
            <a:grpSpLocks/>
          </p:cNvGrpSpPr>
          <p:nvPr/>
        </p:nvGrpSpPr>
        <p:grpSpPr bwMode="auto">
          <a:xfrm>
            <a:off x="1905000" y="6016625"/>
            <a:ext cx="2611438" cy="396875"/>
            <a:chOff x="1853" y="3112"/>
            <a:chExt cx="944" cy="250"/>
          </a:xfrm>
        </p:grpSpPr>
        <p:sp>
          <p:nvSpPr>
            <p:cNvPr id="600130" name="Rectangle 66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1" name="Text Box 67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    true</a:t>
              </a:r>
            </a:p>
          </p:txBody>
        </p:sp>
      </p:grpSp>
      <p:sp>
        <p:nvSpPr>
          <p:cNvPr id="600132" name="Line 68"/>
          <p:cNvSpPr>
            <a:spLocks noChangeShapeType="1"/>
          </p:cNvSpPr>
          <p:nvPr/>
        </p:nvSpPr>
        <p:spPr bwMode="auto">
          <a:xfrm>
            <a:off x="5086350" y="6235700"/>
            <a:ext cx="457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0133" name="Group 69"/>
          <p:cNvGrpSpPr>
            <a:grpSpLocks/>
          </p:cNvGrpSpPr>
          <p:nvPr/>
        </p:nvGrpSpPr>
        <p:grpSpPr bwMode="auto">
          <a:xfrm>
            <a:off x="6494463" y="6019800"/>
            <a:ext cx="2187575" cy="396875"/>
            <a:chOff x="1853" y="3112"/>
            <a:chExt cx="944" cy="250"/>
          </a:xfrm>
        </p:grpSpPr>
        <p:sp>
          <p:nvSpPr>
            <p:cNvPr id="600134" name="Rectangle 70"/>
            <p:cNvSpPr>
              <a:spLocks noChangeArrowheads="1"/>
            </p:cNvSpPr>
            <p:nvPr/>
          </p:nvSpPr>
          <p:spPr bwMode="auto">
            <a:xfrm>
              <a:off x="1853" y="3155"/>
              <a:ext cx="944" cy="176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135" name="Text Box 71"/>
            <p:cNvSpPr txBox="1">
              <a:spLocks noChangeArrowheads="1"/>
            </p:cNvSpPr>
            <p:nvPr/>
          </p:nvSpPr>
          <p:spPr bwMode="auto">
            <a:xfrm>
              <a:off x="2097" y="3112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/>
                <a:t> true</a:t>
              </a:r>
            </a:p>
          </p:txBody>
        </p:sp>
      </p:grpSp>
      <p:grpSp>
        <p:nvGrpSpPr>
          <p:cNvPr id="600136" name="Group 72"/>
          <p:cNvGrpSpPr>
            <a:grpSpLocks/>
          </p:cNvGrpSpPr>
          <p:nvPr/>
        </p:nvGrpSpPr>
        <p:grpSpPr bwMode="auto">
          <a:xfrm>
            <a:off x="6718300" y="3683000"/>
            <a:ext cx="768350" cy="487363"/>
            <a:chOff x="5400" y="294"/>
            <a:chExt cx="484" cy="307"/>
          </a:xfrm>
        </p:grpSpPr>
        <p:sp>
          <p:nvSpPr>
            <p:cNvPr id="600137" name="Text Box 73"/>
            <p:cNvSpPr txBox="1">
              <a:spLocks noChangeArrowheads="1"/>
            </p:cNvSpPr>
            <p:nvPr/>
          </p:nvSpPr>
          <p:spPr bwMode="auto">
            <a:xfrm>
              <a:off x="5400" y="294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38" name="Line 74"/>
            <p:cNvSpPr>
              <a:spLocks noChangeShapeType="1"/>
            </p:cNvSpPr>
            <p:nvPr/>
          </p:nvSpPr>
          <p:spPr bwMode="auto">
            <a:xfrm flipV="1">
              <a:off x="5743" y="400"/>
              <a:ext cx="141" cy="2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142" name="Group 78"/>
          <p:cNvGrpSpPr>
            <a:grpSpLocks/>
          </p:cNvGrpSpPr>
          <p:nvPr/>
        </p:nvGrpSpPr>
        <p:grpSpPr bwMode="auto">
          <a:xfrm>
            <a:off x="7796213" y="2590800"/>
            <a:ext cx="890587" cy="484188"/>
            <a:chOff x="4866" y="1647"/>
            <a:chExt cx="561" cy="305"/>
          </a:xfrm>
        </p:grpSpPr>
        <p:sp>
          <p:nvSpPr>
            <p:cNvPr id="600140" name="Text Box 76"/>
            <p:cNvSpPr txBox="1">
              <a:spLocks noChangeArrowheads="1"/>
            </p:cNvSpPr>
            <p:nvPr/>
          </p:nvSpPr>
          <p:spPr bwMode="auto">
            <a:xfrm>
              <a:off x="4988" y="1647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41" name="Line 77"/>
            <p:cNvSpPr>
              <a:spLocks noChangeShapeType="1"/>
            </p:cNvSpPr>
            <p:nvPr/>
          </p:nvSpPr>
          <p:spPr bwMode="auto">
            <a:xfrm flipH="1" flipV="1">
              <a:off x="4866" y="1759"/>
              <a:ext cx="174" cy="1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0146" name="Group 82"/>
          <p:cNvGrpSpPr>
            <a:grpSpLocks/>
          </p:cNvGrpSpPr>
          <p:nvPr/>
        </p:nvGrpSpPr>
        <p:grpSpPr bwMode="auto">
          <a:xfrm>
            <a:off x="7397750" y="1627188"/>
            <a:ext cx="755650" cy="533400"/>
            <a:chOff x="4660" y="1025"/>
            <a:chExt cx="476" cy="336"/>
          </a:xfrm>
        </p:grpSpPr>
        <p:sp>
          <p:nvSpPr>
            <p:cNvPr id="600144" name="Text Box 80"/>
            <p:cNvSpPr txBox="1">
              <a:spLocks noChangeArrowheads="1"/>
            </p:cNvSpPr>
            <p:nvPr/>
          </p:nvSpPr>
          <p:spPr bwMode="auto">
            <a:xfrm>
              <a:off x="4697" y="1056"/>
              <a:ext cx="4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6600CC"/>
                  </a:solidFill>
                </a:rPr>
                <a:t>true</a:t>
              </a:r>
            </a:p>
          </p:txBody>
        </p:sp>
        <p:sp>
          <p:nvSpPr>
            <p:cNvPr id="600145" name="Line 81"/>
            <p:cNvSpPr>
              <a:spLocks noChangeShapeType="1"/>
            </p:cNvSpPr>
            <p:nvPr/>
          </p:nvSpPr>
          <p:spPr bwMode="auto">
            <a:xfrm flipH="1" flipV="1">
              <a:off x="4660" y="1025"/>
              <a:ext cx="41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600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00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1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53D5A-4EAB-4EC8-AADB-844418FAA16B}" type="slidenum">
              <a:rPr lang="en-US"/>
              <a:pPr/>
              <a:t>13</a:t>
            </a:fld>
            <a:endParaRPr lang="en-US"/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 of BST Search</a:t>
            </a:r>
          </a:p>
        </p:txBody>
      </p:sp>
      <p:sp>
        <p:nvSpPr>
          <p:cNvPr id="601093" name="Text Box 5"/>
          <p:cNvSpPr txBox="1">
            <a:spLocks noChangeArrowheads="1"/>
          </p:cNvSpPr>
          <p:nvPr/>
        </p:nvSpPr>
        <p:spPr bwMode="auto">
          <a:xfrm>
            <a:off x="320815" y="974404"/>
            <a:ext cx="426577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In the average BST with </a:t>
            </a:r>
            <a:r>
              <a:rPr lang="en-US" sz="2000" dirty="0">
                <a:solidFill>
                  <a:srgbClr val="FF3300"/>
                </a:solidFill>
              </a:rPr>
              <a:t>N values</a:t>
            </a:r>
            <a:r>
              <a:rPr lang="en-US" sz="2000" dirty="0"/>
              <a:t>, how many steps are required to find our value?</a:t>
            </a:r>
          </a:p>
        </p:txBody>
      </p:sp>
      <p:sp>
        <p:nvSpPr>
          <p:cNvPr id="601094" name="Text Box 6"/>
          <p:cNvSpPr txBox="1">
            <a:spLocks noChangeArrowheads="1"/>
          </p:cNvSpPr>
          <p:nvPr/>
        </p:nvSpPr>
        <p:spPr bwMode="auto">
          <a:xfrm>
            <a:off x="167700" y="3114107"/>
            <a:ext cx="4572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In the worst case BST with </a:t>
            </a:r>
            <a:br>
              <a:rPr lang="en-US" sz="2000" dirty="0"/>
            </a:br>
            <a:r>
              <a:rPr lang="en-US" sz="2000" dirty="0">
                <a:solidFill>
                  <a:srgbClr val="FF3300"/>
                </a:solidFill>
              </a:rPr>
              <a:t>N values</a:t>
            </a:r>
            <a:r>
              <a:rPr lang="en-US" sz="2000" dirty="0"/>
              <a:t>, how many steps are required find our value?</a:t>
            </a:r>
          </a:p>
        </p:txBody>
      </p:sp>
      <p:sp>
        <p:nvSpPr>
          <p:cNvPr id="601095" name="Text Box 7"/>
          <p:cNvSpPr txBox="1">
            <a:spLocks noChangeArrowheads="1"/>
          </p:cNvSpPr>
          <p:nvPr/>
        </p:nvSpPr>
        <p:spPr bwMode="auto">
          <a:xfrm>
            <a:off x="255252" y="5173925"/>
            <a:ext cx="56121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Question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If there are 4 billion nodes in a BST, how many steps will it take to perform a search?</a:t>
            </a:r>
          </a:p>
        </p:txBody>
      </p:sp>
      <p:sp>
        <p:nvSpPr>
          <p:cNvPr id="601096" name="Text Box 8"/>
          <p:cNvSpPr txBox="1">
            <a:spLocks noChangeArrowheads="1"/>
          </p:cNvSpPr>
          <p:nvPr/>
        </p:nvSpPr>
        <p:spPr bwMode="auto">
          <a:xfrm>
            <a:off x="6180137" y="5681756"/>
            <a:ext cx="27142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WOW! </a:t>
            </a:r>
            <a:r>
              <a:rPr lang="en-US" dirty="0">
                <a:solidFill>
                  <a:srgbClr val="006666"/>
                </a:solidFill>
              </a:rPr>
              <a:t/>
            </a:r>
            <a:br>
              <a:rPr lang="en-US" dirty="0">
                <a:solidFill>
                  <a:srgbClr val="006666"/>
                </a:solidFill>
              </a:rPr>
            </a:br>
            <a:r>
              <a:rPr lang="en-US" dirty="0">
                <a:solidFill>
                  <a:srgbClr val="006666"/>
                </a:solidFill>
              </a:rPr>
              <a:t>Now that’s </a:t>
            </a:r>
            <a:r>
              <a:rPr lang="en-US" dirty="0">
                <a:solidFill>
                  <a:srgbClr val="6600CC"/>
                </a:solidFill>
              </a:rPr>
              <a:t>PIMP</a:t>
            </a:r>
            <a:r>
              <a:rPr lang="en-US" dirty="0">
                <a:solidFill>
                  <a:srgbClr val="006666"/>
                </a:solidFill>
              </a:rPr>
              <a:t>!</a:t>
            </a:r>
          </a:p>
        </p:txBody>
      </p:sp>
      <p:pic>
        <p:nvPicPr>
          <p:cNvPr id="560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07956"/>
            <a:ext cx="42672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875258" y="1066800"/>
            <a:ext cx="3192542" cy="2835275"/>
            <a:chOff x="5914003" y="1066800"/>
            <a:chExt cx="3192542" cy="2835275"/>
          </a:xfrm>
          <a:solidFill>
            <a:schemeClr val="bg1">
              <a:alpha val="89804"/>
            </a:schemeClr>
          </a:solidFill>
        </p:grpSpPr>
        <p:sp>
          <p:nvSpPr>
            <p:cNvPr id="4" name="Rectangle 3"/>
            <p:cNvSpPr/>
            <p:nvPr/>
          </p:nvSpPr>
          <p:spPr bwMode="auto">
            <a:xfrm>
              <a:off x="7010399" y="1066800"/>
              <a:ext cx="2096146" cy="2835275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914003" y="1096878"/>
              <a:ext cx="1096398" cy="1049025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9" name="Rectangle 18"/>
          <p:cNvSpPr/>
          <p:nvPr/>
        </p:nvSpPr>
        <p:spPr bwMode="auto">
          <a:xfrm>
            <a:off x="4640580" y="1854041"/>
            <a:ext cx="1159669" cy="1830529"/>
          </a:xfrm>
          <a:prstGeom prst="rect">
            <a:avLst/>
          </a:prstGeom>
          <a:solidFill>
            <a:schemeClr val="bg1">
              <a:alpha val="89804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909507" y="2122464"/>
            <a:ext cx="1096398" cy="1364188"/>
            <a:chOff x="5914003" y="1066800"/>
            <a:chExt cx="3192542" cy="2835275"/>
          </a:xfrm>
          <a:solidFill>
            <a:schemeClr val="bg1">
              <a:alpha val="89804"/>
            </a:schemeClr>
          </a:solidFill>
        </p:grpSpPr>
        <p:sp>
          <p:nvSpPr>
            <p:cNvPr id="28" name="Rectangle 27"/>
            <p:cNvSpPr/>
            <p:nvPr/>
          </p:nvSpPr>
          <p:spPr bwMode="auto">
            <a:xfrm>
              <a:off x="7010399" y="1066800"/>
              <a:ext cx="2096146" cy="2835275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914003" y="1096878"/>
              <a:ext cx="1096397" cy="1284400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5800249" y="1908810"/>
            <a:ext cx="372268" cy="403860"/>
          </a:xfrm>
          <a:prstGeom prst="rect">
            <a:avLst/>
          </a:prstGeom>
          <a:solidFill>
            <a:schemeClr val="bg1">
              <a:alpha val="89804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5867400" y="1507956"/>
            <a:ext cx="625475" cy="24464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5968140" y="2087019"/>
            <a:ext cx="294467" cy="122322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/>
          <p:nvPr/>
        </p:nvGrpSpPr>
        <p:grpSpPr>
          <a:xfrm>
            <a:off x="5638799" y="2532243"/>
            <a:ext cx="664838" cy="857246"/>
            <a:chOff x="8199935" y="1055070"/>
            <a:chExt cx="1935906" cy="1781666"/>
          </a:xfrm>
          <a:solidFill>
            <a:schemeClr val="bg1">
              <a:alpha val="89804"/>
            </a:schemeClr>
          </a:solidFill>
        </p:grpSpPr>
        <p:sp>
          <p:nvSpPr>
            <p:cNvPr id="34" name="Rectangle 33"/>
            <p:cNvSpPr/>
            <p:nvPr/>
          </p:nvSpPr>
          <p:spPr bwMode="auto">
            <a:xfrm>
              <a:off x="8199935" y="1066800"/>
              <a:ext cx="906606" cy="176993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9039443" y="1055070"/>
              <a:ext cx="1096398" cy="1284400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21" name="Straight Arrow Connector 20"/>
          <p:cNvCxnSpPr/>
          <p:nvPr/>
        </p:nvCxnSpPr>
        <p:spPr bwMode="auto">
          <a:xfrm flipH="1">
            <a:off x="5867401" y="2438400"/>
            <a:ext cx="165502" cy="304800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6138803" y="2824644"/>
            <a:ext cx="147234" cy="293694"/>
          </a:xfrm>
          <a:prstGeom prst="straightConnector1">
            <a:avLst/>
          </a:prstGeom>
          <a:solidFill>
            <a:srgbClr val="F7FFF7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213600" y="1414046"/>
            <a:ext cx="169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50% eliminated!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1424" y="1489668"/>
            <a:ext cx="122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50% eliminated!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99320" y="2245499"/>
            <a:ext cx="122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50% eliminated!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75496" y="2789390"/>
            <a:ext cx="1228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50% eliminated!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9727" y="2387110"/>
            <a:ext cx="409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Right! </a:t>
            </a:r>
            <a:r>
              <a:rPr lang="en-US" dirty="0">
                <a:solidFill>
                  <a:srgbClr val="FF3300"/>
                </a:solidFill>
              </a:rPr>
              <a:t>log</a:t>
            </a:r>
            <a:r>
              <a:rPr lang="en-US" baseline="-25000" dirty="0">
                <a:solidFill>
                  <a:srgbClr val="FF3300"/>
                </a:solidFill>
              </a:rPr>
              <a:t>2</a:t>
            </a:r>
            <a:r>
              <a:rPr lang="en-US" dirty="0">
                <a:solidFill>
                  <a:srgbClr val="FF3300"/>
                </a:solidFill>
              </a:rPr>
              <a:t>(N) steps</a:t>
            </a:r>
          </a:p>
        </p:txBody>
      </p:sp>
      <p:pic>
        <p:nvPicPr>
          <p:cNvPr id="5601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81" y="3684570"/>
            <a:ext cx="2552002" cy="166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52132" y="4498244"/>
            <a:ext cx="409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Right! </a:t>
            </a:r>
            <a:r>
              <a:rPr lang="en-US" dirty="0">
                <a:solidFill>
                  <a:srgbClr val="FF3300"/>
                </a:solidFill>
              </a:rPr>
              <a:t>N steps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08063" y="6183634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3300"/>
                </a:solidFill>
              </a:rPr>
              <a:t>Just 32!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3" grpId="0"/>
      <p:bldP spid="601094" grpId="0"/>
      <p:bldP spid="601095" grpId="0"/>
      <p:bldP spid="601096" grpId="0"/>
      <p:bldP spid="19" grpId="0" animBg="1"/>
      <p:bldP spid="26" grpId="0" animBg="1"/>
      <p:bldP spid="12" grpId="0"/>
      <p:bldP spid="12" grpId="1"/>
      <p:bldP spid="37" grpId="0"/>
      <p:bldP spid="37" grpId="1"/>
      <p:bldP spid="38" grpId="0"/>
      <p:bldP spid="38" grpId="1"/>
      <p:bldP spid="39" grpId="0"/>
      <p:bldP spid="39" grpId="1"/>
      <p:bldP spid="13" grpId="0"/>
      <p:bldP spid="4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D5E4-326D-4E16-870B-FA23FEBE630F}" type="slidenum">
              <a:rPr lang="en-US"/>
              <a:pPr/>
              <a:t>14</a:t>
            </a:fld>
            <a:endParaRPr lang="en-US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152400"/>
            <a:ext cx="8953500" cy="1143000"/>
          </a:xfrm>
        </p:spPr>
        <p:txBody>
          <a:bodyPr/>
          <a:lstStyle/>
          <a:p>
            <a:r>
              <a:rPr lang="en-US" sz="4000">
                <a:ea typeface="MS Mincho" pitchFamily="49" charset="-128"/>
              </a:rPr>
              <a:t>Inserting A New Value Into A BST</a:t>
            </a:r>
            <a:r>
              <a:rPr lang="en-US" sz="4000"/>
              <a:t> </a:t>
            </a:r>
          </a:p>
        </p:txBody>
      </p:sp>
      <p:pic>
        <p:nvPicPr>
          <p:cNvPr id="6031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2514600"/>
            <a:ext cx="3976687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593725" y="1036638"/>
            <a:ext cx="7940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To </a:t>
            </a:r>
            <a:r>
              <a:rPr lang="en-US">
                <a:solidFill>
                  <a:srgbClr val="6600CC"/>
                </a:solidFill>
              </a:rPr>
              <a:t>insert a new node</a:t>
            </a:r>
            <a:r>
              <a:rPr lang="en-US"/>
              <a:t> in our BST, we must place the new node so that the resulting tree is </a:t>
            </a:r>
            <a:r>
              <a:rPr lang="en-US">
                <a:solidFill>
                  <a:srgbClr val="6600CC"/>
                </a:solidFill>
              </a:rPr>
              <a:t>still a valid BST</a:t>
            </a:r>
            <a:r>
              <a:rPr lang="en-US"/>
              <a:t>!</a:t>
            </a:r>
          </a:p>
        </p:txBody>
      </p:sp>
      <p:sp>
        <p:nvSpPr>
          <p:cNvPr id="603143" name="Text Box 7"/>
          <p:cNvSpPr txBox="1">
            <a:spLocks noChangeArrowheads="1"/>
          </p:cNvSpPr>
          <p:nvPr/>
        </p:nvSpPr>
        <p:spPr bwMode="auto">
          <a:xfrm>
            <a:off x="381000" y="2408238"/>
            <a:ext cx="4432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Where would the following new values go?</a:t>
            </a:r>
          </a:p>
        </p:txBody>
      </p:sp>
      <p:sp>
        <p:nvSpPr>
          <p:cNvPr id="603144" name="Text Box 8"/>
          <p:cNvSpPr txBox="1">
            <a:spLocks noChangeArrowheads="1"/>
          </p:cNvSpPr>
          <p:nvPr/>
        </p:nvSpPr>
        <p:spPr bwMode="auto">
          <a:xfrm>
            <a:off x="746125" y="3322638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Carly</a:t>
            </a:r>
          </a:p>
        </p:txBody>
      </p:sp>
      <p:grpSp>
        <p:nvGrpSpPr>
          <p:cNvPr id="603147" name="Group 11"/>
          <p:cNvGrpSpPr>
            <a:grpSpLocks/>
          </p:cNvGrpSpPr>
          <p:nvPr/>
        </p:nvGrpSpPr>
        <p:grpSpPr bwMode="auto">
          <a:xfrm>
            <a:off x="4813300" y="5083175"/>
            <a:ext cx="869950" cy="782638"/>
            <a:chOff x="3032" y="3202"/>
            <a:chExt cx="548" cy="493"/>
          </a:xfrm>
        </p:grpSpPr>
        <p:sp>
          <p:nvSpPr>
            <p:cNvPr id="603145" name="Text Box 9"/>
            <p:cNvSpPr txBox="1">
              <a:spLocks noChangeArrowheads="1"/>
            </p:cNvSpPr>
            <p:nvPr/>
          </p:nvSpPr>
          <p:spPr bwMode="auto">
            <a:xfrm>
              <a:off x="3032" y="3408"/>
              <a:ext cx="52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Carly</a:t>
              </a:r>
            </a:p>
          </p:txBody>
        </p:sp>
        <p:sp>
          <p:nvSpPr>
            <p:cNvPr id="603146" name="Line 10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48" name="Text Box 12"/>
          <p:cNvSpPr txBox="1">
            <a:spLocks noChangeArrowheads="1"/>
          </p:cNvSpPr>
          <p:nvPr/>
        </p:nvSpPr>
        <p:spPr bwMode="auto">
          <a:xfrm>
            <a:off x="749300" y="3721100"/>
            <a:ext cx="69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Ken</a:t>
            </a:r>
          </a:p>
        </p:txBody>
      </p:sp>
      <p:grpSp>
        <p:nvGrpSpPr>
          <p:cNvPr id="603149" name="Group 13"/>
          <p:cNvGrpSpPr>
            <a:grpSpLocks/>
          </p:cNvGrpSpPr>
          <p:nvPr/>
        </p:nvGrpSpPr>
        <p:grpSpPr bwMode="auto">
          <a:xfrm flipH="1">
            <a:off x="6559550" y="4356100"/>
            <a:ext cx="831850" cy="782638"/>
            <a:chOff x="3056" y="3202"/>
            <a:chExt cx="524" cy="493"/>
          </a:xfrm>
        </p:grpSpPr>
        <p:sp>
          <p:nvSpPr>
            <p:cNvPr id="603150" name="Text Box 14"/>
            <p:cNvSpPr txBox="1">
              <a:spLocks noChangeArrowheads="1"/>
            </p:cNvSpPr>
            <p:nvPr/>
          </p:nvSpPr>
          <p:spPr bwMode="auto">
            <a:xfrm>
              <a:off x="3056" y="3408"/>
              <a:ext cx="51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  Ken</a:t>
              </a:r>
            </a:p>
          </p:txBody>
        </p:sp>
        <p:sp>
          <p:nvSpPr>
            <p:cNvPr id="603151" name="Line 15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2" name="Text Box 16"/>
          <p:cNvSpPr txBox="1">
            <a:spLocks noChangeArrowheads="1"/>
          </p:cNvSpPr>
          <p:nvPr/>
        </p:nvSpPr>
        <p:spPr bwMode="auto">
          <a:xfrm>
            <a:off x="711200" y="4089400"/>
            <a:ext cx="90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Alice</a:t>
            </a:r>
          </a:p>
        </p:txBody>
      </p:sp>
      <p:grpSp>
        <p:nvGrpSpPr>
          <p:cNvPr id="603153" name="Group 17"/>
          <p:cNvGrpSpPr>
            <a:grpSpLocks/>
          </p:cNvGrpSpPr>
          <p:nvPr/>
        </p:nvGrpSpPr>
        <p:grpSpPr bwMode="auto">
          <a:xfrm>
            <a:off x="3454400" y="5080000"/>
            <a:ext cx="869950" cy="782638"/>
            <a:chOff x="3032" y="3202"/>
            <a:chExt cx="548" cy="493"/>
          </a:xfrm>
        </p:grpSpPr>
        <p:sp>
          <p:nvSpPr>
            <p:cNvPr id="603154" name="Text Box 18"/>
            <p:cNvSpPr txBox="1">
              <a:spLocks noChangeArrowheads="1"/>
            </p:cNvSpPr>
            <p:nvPr/>
          </p:nvSpPr>
          <p:spPr bwMode="auto">
            <a:xfrm>
              <a:off x="3032" y="3408"/>
              <a:ext cx="515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rgbClr val="6600CC"/>
                  </a:solidFill>
                  <a:latin typeface="Times New Roman" pitchFamily="18" charset="0"/>
                </a:rPr>
                <a:t>Alice</a:t>
              </a:r>
            </a:p>
          </p:txBody>
        </p:sp>
        <p:sp>
          <p:nvSpPr>
            <p:cNvPr id="603155" name="Line 19"/>
            <p:cNvSpPr>
              <a:spLocks noChangeShapeType="1"/>
            </p:cNvSpPr>
            <p:nvPr/>
          </p:nvSpPr>
          <p:spPr bwMode="auto">
            <a:xfrm flipH="1">
              <a:off x="3331" y="3202"/>
              <a:ext cx="249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3156" name="Rectangle 20"/>
          <p:cNvSpPr>
            <a:spLocks noChangeArrowheads="1"/>
          </p:cNvSpPr>
          <p:nvPr/>
        </p:nvSpPr>
        <p:spPr bwMode="auto">
          <a:xfrm>
            <a:off x="3048000" y="5094288"/>
            <a:ext cx="2716213" cy="14081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57" name="Rectangle 21"/>
          <p:cNvSpPr>
            <a:spLocks noChangeArrowheads="1"/>
          </p:cNvSpPr>
          <p:nvPr/>
        </p:nvSpPr>
        <p:spPr bwMode="auto">
          <a:xfrm>
            <a:off x="6446838" y="4371975"/>
            <a:ext cx="2371725" cy="8905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0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0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4" grpId="0"/>
      <p:bldP spid="603148" grpId="0"/>
      <p:bldP spid="603152" grpId="0"/>
      <p:bldP spid="603156" grpId="0" animBg="1"/>
      <p:bldP spid="6031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CE2EC-9924-4E0F-B40A-51C46727C723}" type="slidenum">
              <a:rPr lang="en-US"/>
              <a:pPr/>
              <a:t>15</a:t>
            </a:fld>
            <a:endParaRPr lang="en-US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152400"/>
            <a:ext cx="8953500" cy="1143000"/>
          </a:xfrm>
        </p:spPr>
        <p:txBody>
          <a:bodyPr/>
          <a:lstStyle/>
          <a:p>
            <a:r>
              <a:rPr lang="en-US" sz="4000">
                <a:ea typeface="MS Mincho" pitchFamily="49" charset="-128"/>
              </a:rPr>
              <a:t>Inserting A New Value Into A BST</a:t>
            </a:r>
            <a:r>
              <a:rPr lang="en-US" sz="4000"/>
              <a:t> </a:t>
            </a:r>
          </a:p>
        </p:txBody>
      </p:sp>
      <p:sp>
        <p:nvSpPr>
          <p:cNvPr id="604179" name="Rectangle 19"/>
          <p:cNvSpPr>
            <a:spLocks noChangeArrowheads="1"/>
          </p:cNvSpPr>
          <p:nvPr/>
        </p:nvSpPr>
        <p:spPr bwMode="auto">
          <a:xfrm>
            <a:off x="6446838" y="4371975"/>
            <a:ext cx="2371725" cy="8905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0" name="Rectangle 20"/>
          <p:cNvSpPr>
            <a:spLocks noChangeArrowheads="1"/>
          </p:cNvSpPr>
          <p:nvPr/>
        </p:nvSpPr>
        <p:spPr bwMode="auto">
          <a:xfrm>
            <a:off x="152400" y="1349375"/>
            <a:ext cx="9009063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If the tree is empty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</a:t>
            </a:r>
            <a:r>
              <a:rPr lang="en-US">
                <a:solidFill>
                  <a:srgbClr val="990000"/>
                </a:solidFill>
              </a:rPr>
              <a:t>Allocate a new node and put V into it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   Point the </a:t>
            </a:r>
            <a:r>
              <a:rPr lang="en-US">
                <a:solidFill>
                  <a:srgbClr val="6600CC"/>
                </a:solidFill>
              </a:rPr>
              <a:t>root pointer</a:t>
            </a:r>
            <a:r>
              <a:rPr lang="en-US">
                <a:solidFill>
                  <a:srgbClr val="990000"/>
                </a:solidFill>
              </a:rPr>
              <a:t> to our new node. DONE! </a:t>
            </a:r>
          </a:p>
          <a:p>
            <a:pPr algn="l"/>
            <a:endParaRPr lang="en-US" sz="1000">
              <a:solidFill>
                <a:srgbClr val="990000"/>
              </a:solidFill>
            </a:endParaRPr>
          </a:p>
        </p:txBody>
      </p:sp>
      <p:sp>
        <p:nvSpPr>
          <p:cNvPr id="604181" name="Rectangle 21"/>
          <p:cNvSpPr>
            <a:spLocks noChangeArrowheads="1"/>
          </p:cNvSpPr>
          <p:nvPr/>
        </p:nvSpPr>
        <p:spPr bwMode="auto">
          <a:xfrm>
            <a:off x="152400" y="838200"/>
            <a:ext cx="698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Input</a:t>
            </a:r>
            <a:r>
              <a:rPr lang="en-US">
                <a:solidFill>
                  <a:schemeClr val="tx1"/>
                </a:solidFill>
              </a:rPr>
              <a:t>: A </a:t>
            </a:r>
            <a:r>
              <a:rPr lang="en-US">
                <a:solidFill>
                  <a:srgbClr val="000000"/>
                </a:solidFill>
              </a:rPr>
              <a:t>value V</a:t>
            </a:r>
            <a:r>
              <a:rPr lang="en-US">
                <a:solidFill>
                  <a:srgbClr val="006666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to insert</a:t>
            </a:r>
          </a:p>
        </p:txBody>
      </p:sp>
      <p:sp>
        <p:nvSpPr>
          <p:cNvPr id="604182" name="Rectangle 22"/>
          <p:cNvSpPr>
            <a:spLocks noChangeArrowheads="1"/>
          </p:cNvSpPr>
          <p:nvPr/>
        </p:nvSpPr>
        <p:spPr bwMode="auto">
          <a:xfrm>
            <a:off x="152400" y="2387600"/>
            <a:ext cx="9009063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000">
              <a:solidFill>
                <a:srgbClr val="990000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While we’re not done…</a:t>
            </a:r>
            <a:endParaRPr lang="en-US">
              <a:solidFill>
                <a:srgbClr val="990000"/>
              </a:solidFill>
            </a:endParaRPr>
          </a:p>
        </p:txBody>
      </p:sp>
      <p:sp>
        <p:nvSpPr>
          <p:cNvPr id="604183" name="Rectangle 23"/>
          <p:cNvSpPr>
            <a:spLocks noChangeArrowheads="1"/>
          </p:cNvSpPr>
          <p:nvPr/>
        </p:nvSpPr>
        <p:spPr bwMode="auto">
          <a:xfrm>
            <a:off x="482600" y="5257800"/>
            <a:ext cx="900906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If V is </a:t>
            </a:r>
            <a:r>
              <a:rPr lang="en-US" dirty="0">
                <a:solidFill>
                  <a:srgbClr val="6600CC"/>
                </a:solidFill>
              </a:rPr>
              <a:t>greater</a:t>
            </a:r>
            <a:r>
              <a:rPr lang="en-US" dirty="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2000" dirty="0">
                <a:solidFill>
                  <a:srgbClr val="006666"/>
                </a:solidFill>
              </a:rPr>
              <a:t>     </a:t>
            </a:r>
            <a:r>
              <a:rPr lang="en-US" sz="2000" dirty="0">
                <a:solidFill>
                  <a:srgbClr val="990000"/>
                </a:solidFill>
              </a:rPr>
              <a:t>If there is a right child, then </a:t>
            </a:r>
            <a:r>
              <a:rPr lang="en-US" sz="2000" dirty="0">
                <a:solidFill>
                  <a:srgbClr val="6600CC"/>
                </a:solidFill>
              </a:rPr>
              <a:t>go right</a:t>
            </a:r>
          </a:p>
          <a:p>
            <a:pPr algn="l"/>
            <a:r>
              <a:rPr lang="en-US" sz="2000" dirty="0"/>
              <a:t>     </a:t>
            </a:r>
            <a:r>
              <a:rPr lang="en-US" sz="2000" dirty="0">
                <a:solidFill>
                  <a:srgbClr val="990000"/>
                </a:solidFill>
              </a:rPr>
              <a:t>ELSE allocate a new node and put V into it,</a:t>
            </a:r>
          </a:p>
          <a:p>
            <a:pPr algn="l"/>
            <a:r>
              <a:rPr lang="en-US" sz="2000" dirty="0">
                <a:solidFill>
                  <a:srgbClr val="990000"/>
                </a:solidFill>
              </a:rPr>
              <a:t>              set current node’s </a:t>
            </a:r>
            <a:r>
              <a:rPr lang="en-US" sz="2000" dirty="0">
                <a:solidFill>
                  <a:srgbClr val="6600CC"/>
                </a:solidFill>
              </a:rPr>
              <a:t>right </a:t>
            </a:r>
            <a:r>
              <a:rPr lang="en-US" sz="2000" dirty="0">
                <a:solidFill>
                  <a:srgbClr val="990000"/>
                </a:solidFill>
              </a:rPr>
              <a:t>pointer to new node. DONE!</a:t>
            </a:r>
          </a:p>
        </p:txBody>
      </p:sp>
      <p:sp>
        <p:nvSpPr>
          <p:cNvPr id="604186" name="Rectangle 26"/>
          <p:cNvSpPr>
            <a:spLocks noChangeArrowheads="1"/>
          </p:cNvSpPr>
          <p:nvPr/>
        </p:nvSpPr>
        <p:spPr bwMode="auto">
          <a:xfrm>
            <a:off x="304800" y="3352800"/>
            <a:ext cx="9009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  If V is </a:t>
            </a:r>
            <a:r>
              <a:rPr lang="en-US" dirty="0">
                <a:solidFill>
                  <a:srgbClr val="6600CC"/>
                </a:solidFill>
              </a:rPr>
              <a:t>equal</a:t>
            </a:r>
            <a:r>
              <a:rPr lang="en-US" dirty="0">
                <a:solidFill>
                  <a:srgbClr val="006666"/>
                </a:solidFill>
              </a:rPr>
              <a:t> to current node’s value, DONE! </a:t>
            </a:r>
            <a:r>
              <a:rPr lang="en-US" sz="1800" dirty="0">
                <a:solidFill>
                  <a:srgbClr val="006666"/>
                </a:solidFill>
              </a:rPr>
              <a:t>(nothing to do...)</a:t>
            </a:r>
          </a:p>
        </p:txBody>
      </p:sp>
      <p:sp>
        <p:nvSpPr>
          <p:cNvPr id="604187" name="Rectangle 27"/>
          <p:cNvSpPr>
            <a:spLocks noChangeArrowheads="1"/>
          </p:cNvSpPr>
          <p:nvPr/>
        </p:nvSpPr>
        <p:spPr bwMode="auto">
          <a:xfrm>
            <a:off x="482600" y="3810000"/>
            <a:ext cx="900906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6666"/>
                </a:solidFill>
              </a:rPr>
              <a:t>If V is </a:t>
            </a:r>
            <a:r>
              <a:rPr lang="en-US" dirty="0">
                <a:solidFill>
                  <a:srgbClr val="6600CC"/>
                </a:solidFill>
              </a:rPr>
              <a:t>less</a:t>
            </a:r>
            <a:r>
              <a:rPr lang="en-US" dirty="0">
                <a:solidFill>
                  <a:srgbClr val="006666"/>
                </a:solidFill>
              </a:rPr>
              <a:t> than current node’s value</a:t>
            </a:r>
          </a:p>
          <a:p>
            <a:pPr algn="l"/>
            <a:r>
              <a:rPr lang="en-US" sz="2000" dirty="0">
                <a:solidFill>
                  <a:srgbClr val="006666"/>
                </a:solidFill>
              </a:rPr>
              <a:t>     </a:t>
            </a:r>
            <a:r>
              <a:rPr lang="en-US" sz="2000" dirty="0">
                <a:solidFill>
                  <a:srgbClr val="990000"/>
                </a:solidFill>
              </a:rPr>
              <a:t>If there is a left child, then </a:t>
            </a:r>
            <a:r>
              <a:rPr lang="en-US" sz="2000" dirty="0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 sz="2000" dirty="0">
                <a:solidFill>
                  <a:srgbClr val="990000"/>
                </a:solidFill>
              </a:rPr>
              <a:t>     ELSE allocate a new node and put V into it, and</a:t>
            </a:r>
          </a:p>
          <a:p>
            <a:pPr algn="l"/>
            <a:r>
              <a:rPr lang="en-US" sz="2000" dirty="0">
                <a:solidFill>
                  <a:srgbClr val="990000"/>
                </a:solidFill>
              </a:rPr>
              <a:t>              set current node’s </a:t>
            </a:r>
            <a:r>
              <a:rPr lang="en-US" sz="2000" dirty="0">
                <a:solidFill>
                  <a:srgbClr val="6600CC"/>
                </a:solidFill>
              </a:rPr>
              <a:t>left</a:t>
            </a:r>
            <a:r>
              <a:rPr lang="en-US" sz="2000" dirty="0">
                <a:solidFill>
                  <a:srgbClr val="990000"/>
                </a:solidFill>
              </a:rPr>
              <a:t> pointer to new node. 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2" grpId="0"/>
      <p:bldP spid="604183" grpId="0"/>
      <p:bldP spid="604186" grpId="0"/>
      <p:bldP spid="6041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B99E-4B21-4E90-86F8-26E598605EE3}" type="slidenum">
              <a:rPr lang="en-US"/>
              <a:pPr/>
              <a:t>16</a:t>
            </a:fld>
            <a:endParaRPr lang="en-US"/>
          </a:p>
        </p:txBody>
      </p:sp>
      <p:sp>
        <p:nvSpPr>
          <p:cNvPr id="66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141288" y="-76200"/>
            <a:ext cx="8953500" cy="1143000"/>
          </a:xfrm>
          <a:noFill/>
          <a:ln/>
        </p:spPr>
        <p:txBody>
          <a:bodyPr/>
          <a:lstStyle/>
          <a:p>
            <a:r>
              <a:rPr lang="en-US" sz="4800"/>
              <a:t>Now the C++ Code!</a:t>
            </a:r>
          </a:p>
        </p:txBody>
      </p:sp>
      <p:sp>
        <p:nvSpPr>
          <p:cNvPr id="665606" name="Rectangle 6"/>
          <p:cNvSpPr>
            <a:spLocks noChangeArrowheads="1"/>
          </p:cNvSpPr>
          <p:nvPr/>
        </p:nvSpPr>
        <p:spPr bwMode="auto">
          <a:xfrm>
            <a:off x="381000" y="1325563"/>
            <a:ext cx="3733800" cy="3116262"/>
          </a:xfrm>
          <a:prstGeom prst="rect">
            <a:avLst/>
          </a:prstGeom>
          <a:solidFill>
            <a:srgbClr val="FFFFD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struct Node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</a:t>
            </a:r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800"/>
              <a:t>   std::string   value;</a:t>
            </a:r>
          </a:p>
          <a:p>
            <a:pPr algn="l"/>
            <a:r>
              <a:rPr lang="en-US" sz="1800"/>
              <a:t>   Node 	       *left,*right;</a:t>
            </a:r>
          </a:p>
          <a:p>
            <a:pPr algn="l"/>
            <a:r>
              <a:rPr lang="en-US" sz="1800"/>
              <a:t>};</a:t>
            </a:r>
          </a:p>
        </p:txBody>
      </p:sp>
      <p:sp>
        <p:nvSpPr>
          <p:cNvPr id="665613" name="AutoShape 13"/>
          <p:cNvSpPr>
            <a:spLocks noChangeArrowheads="1"/>
          </p:cNvSpPr>
          <p:nvPr/>
        </p:nvSpPr>
        <p:spPr bwMode="auto">
          <a:xfrm>
            <a:off x="1993900" y="106363"/>
            <a:ext cx="3416300" cy="1219200"/>
          </a:xfrm>
          <a:prstGeom prst="wedgeRoundRectCallout">
            <a:avLst>
              <a:gd name="adj1" fmla="val -66727"/>
              <a:gd name="adj2" fmla="val 57032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Just as with a regular binary tree, we use a node struct to hold our items.</a:t>
            </a:r>
          </a:p>
        </p:txBody>
      </p:sp>
      <p:sp>
        <p:nvSpPr>
          <p:cNvPr id="665608" name="AutoShape 8"/>
          <p:cNvSpPr>
            <a:spLocks noChangeArrowheads="1"/>
          </p:cNvSpPr>
          <p:nvPr/>
        </p:nvSpPr>
        <p:spPr bwMode="auto">
          <a:xfrm>
            <a:off x="2362200" y="563563"/>
            <a:ext cx="4191000" cy="1036637"/>
          </a:xfrm>
          <a:prstGeom prst="wedgeRoundRectCallout">
            <a:avLst>
              <a:gd name="adj1" fmla="val -53181"/>
              <a:gd name="adj2" fmla="val 83537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However let’s add a </a:t>
            </a:r>
            <a:r>
              <a:rPr lang="en-US" sz="1900">
                <a:solidFill>
                  <a:schemeClr val="accent2"/>
                </a:solidFill>
              </a:rPr>
              <a:t>constructor</a:t>
            </a:r>
            <a:r>
              <a:rPr lang="en-US" sz="1900"/>
              <a:t> to our Node so we can easily create a new one!</a:t>
            </a:r>
          </a:p>
        </p:txBody>
      </p:sp>
      <p:sp>
        <p:nvSpPr>
          <p:cNvPr id="665614" name="Rectangle 14"/>
          <p:cNvSpPr>
            <a:spLocks noChangeArrowheads="1"/>
          </p:cNvSpPr>
          <p:nvPr/>
        </p:nvSpPr>
        <p:spPr bwMode="auto">
          <a:xfrm>
            <a:off x="508000" y="1905000"/>
            <a:ext cx="4572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Node(const std::string &amp;myVal)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{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value = myVal;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   left = right = NULL;</a:t>
            </a:r>
          </a:p>
          <a:p>
            <a:pPr algn="l"/>
            <a:r>
              <a:rPr lang="en-US" sz="1800">
                <a:solidFill>
                  <a:srgbClr val="6600CC"/>
                </a:solidFill>
              </a:rPr>
              <a:t>  }</a:t>
            </a:r>
          </a:p>
        </p:txBody>
      </p:sp>
      <p:sp>
        <p:nvSpPr>
          <p:cNvPr id="665605" name="Rectangle 5"/>
          <p:cNvSpPr>
            <a:spLocks noChangeArrowheads="1"/>
          </p:cNvSpPr>
          <p:nvPr/>
        </p:nvSpPr>
        <p:spPr bwMode="auto">
          <a:xfrm>
            <a:off x="304800" y="762000"/>
            <a:ext cx="4572000" cy="5726113"/>
          </a:xfrm>
          <a:prstGeom prst="rect">
            <a:avLst/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800"/>
          </a:p>
          <a:p>
            <a:pPr algn="l"/>
            <a:r>
              <a:rPr lang="en-US" sz="1800"/>
              <a:t>class BinarySearchTree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public: </a:t>
            </a:r>
            <a:br>
              <a:rPr lang="en-US" sz="1800"/>
            </a:br>
            <a:endParaRPr lang="en-US" sz="1800"/>
          </a:p>
          <a:p>
            <a:pPr algn="l"/>
            <a:r>
              <a:rPr lang="en-US" sz="1800"/>
              <a:t>    BinarySearchTree()</a:t>
            </a:r>
          </a:p>
          <a:p>
            <a:pPr algn="l"/>
            <a:r>
              <a:rPr lang="en-US" sz="1800"/>
              <a:t>    {</a:t>
            </a:r>
          </a:p>
          <a:p>
            <a:pPr algn="l"/>
            <a:r>
              <a:rPr lang="en-US" sz="1800"/>
              <a:t>       m_root = NULL;</a:t>
            </a:r>
          </a:p>
          <a:p>
            <a:pPr algn="l"/>
            <a:r>
              <a:rPr lang="en-US" sz="1800"/>
              <a:t>    }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    void insert(const std::string &amp;value)</a:t>
            </a:r>
          </a:p>
          <a:p>
            <a:pPr algn="l"/>
            <a:r>
              <a:rPr lang="en-US" sz="1800"/>
              <a:t>    {</a:t>
            </a:r>
          </a:p>
          <a:p>
            <a:pPr algn="l"/>
            <a:r>
              <a:rPr lang="en-US" sz="1800"/>
              <a:t>       …</a:t>
            </a:r>
          </a:p>
          <a:p>
            <a:pPr algn="l"/>
            <a:r>
              <a:rPr lang="en-US" sz="1800"/>
              <a:t>    }</a:t>
            </a:r>
          </a:p>
          <a:p>
            <a:pPr algn="l"/>
            <a:endParaRPr lang="en-US" sz="1800"/>
          </a:p>
          <a:p>
            <a:pPr algn="l"/>
            <a:r>
              <a:rPr lang="en-US" sz="1800"/>
              <a:t>private:</a:t>
            </a:r>
            <a:br>
              <a:rPr lang="en-US" sz="1800"/>
            </a:br>
            <a:endParaRPr lang="en-US" sz="1800"/>
          </a:p>
          <a:p>
            <a:pPr algn="l"/>
            <a:r>
              <a:rPr lang="en-US" sz="1800"/>
              <a:t>    Node *m_root;</a:t>
            </a:r>
          </a:p>
          <a:p>
            <a:pPr algn="l"/>
            <a:r>
              <a:rPr lang="en-US" sz="1800"/>
              <a:t>};</a:t>
            </a:r>
          </a:p>
          <a:p>
            <a:pPr algn="l">
              <a:spcBef>
                <a:spcPct val="50000"/>
              </a:spcBef>
            </a:pPr>
            <a:endParaRPr lang="en-US" sz="1800">
              <a:solidFill>
                <a:srgbClr val="0000FF"/>
              </a:solidFill>
              <a:latin typeface="Consolas" pitchFamily="49" charset="0"/>
            </a:endParaRPr>
          </a:p>
        </p:txBody>
      </p:sp>
      <p:sp>
        <p:nvSpPr>
          <p:cNvPr id="665611" name="AutoShape 11"/>
          <p:cNvSpPr>
            <a:spLocks noChangeArrowheads="1"/>
          </p:cNvSpPr>
          <p:nvPr/>
        </p:nvSpPr>
        <p:spPr bwMode="auto">
          <a:xfrm>
            <a:off x="2971800" y="4343400"/>
            <a:ext cx="3581400" cy="1066800"/>
          </a:xfrm>
          <a:prstGeom prst="wedgeRoundRectCallout">
            <a:avLst>
              <a:gd name="adj1" fmla="val -65958"/>
              <a:gd name="adj2" fmla="val 58037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Our BST class has a </a:t>
            </a:r>
            <a:r>
              <a:rPr lang="en-US" sz="1900">
                <a:solidFill>
                  <a:srgbClr val="6600CC"/>
                </a:solidFill>
              </a:rPr>
              <a:t>single member variable </a:t>
            </a:r>
            <a:r>
              <a:rPr lang="en-US" sz="1900"/>
              <a:t>– the root pointer to the tree.</a:t>
            </a:r>
          </a:p>
        </p:txBody>
      </p:sp>
      <p:sp>
        <p:nvSpPr>
          <p:cNvPr id="665612" name="AutoShape 12"/>
          <p:cNvSpPr>
            <a:spLocks noChangeArrowheads="1"/>
          </p:cNvSpPr>
          <p:nvPr/>
        </p:nvSpPr>
        <p:spPr bwMode="auto">
          <a:xfrm>
            <a:off x="3124200" y="1371600"/>
            <a:ext cx="4343400" cy="1371600"/>
          </a:xfrm>
          <a:prstGeom prst="wedgeRoundRectCallout">
            <a:avLst>
              <a:gd name="adj1" fmla="val -63157"/>
              <a:gd name="adj2" fmla="val 50694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And our constructor initializes that </a:t>
            </a:r>
            <a:r>
              <a:rPr lang="en-US" sz="1900">
                <a:solidFill>
                  <a:srgbClr val="6600CC"/>
                </a:solidFill>
              </a:rPr>
              <a:t>root pointer</a:t>
            </a:r>
            <a:r>
              <a:rPr lang="en-US" sz="1900"/>
              <a:t> to </a:t>
            </a:r>
            <a:r>
              <a:rPr lang="en-US" sz="1900">
                <a:solidFill>
                  <a:srgbClr val="6600CC"/>
                </a:solidFill>
              </a:rPr>
              <a:t>NULL</a:t>
            </a:r>
            <a:r>
              <a:rPr lang="en-US" sz="1900"/>
              <a:t/>
            </a:r>
            <a:br>
              <a:rPr lang="en-US" sz="1900"/>
            </a:br>
            <a:r>
              <a:rPr lang="en-US" sz="1900"/>
              <a:t>when we create a new tree.</a:t>
            </a:r>
          </a:p>
          <a:p>
            <a:r>
              <a:rPr lang="en-US" sz="1900"/>
              <a:t>(This indicates the tree is empty)</a:t>
            </a:r>
          </a:p>
        </p:txBody>
      </p:sp>
      <p:sp>
        <p:nvSpPr>
          <p:cNvPr id="665615" name="AutoShape 15"/>
          <p:cNvSpPr>
            <a:spLocks noChangeArrowheads="1"/>
          </p:cNvSpPr>
          <p:nvPr/>
        </p:nvSpPr>
        <p:spPr bwMode="auto">
          <a:xfrm>
            <a:off x="2870200" y="38100"/>
            <a:ext cx="3581400" cy="838200"/>
          </a:xfrm>
          <a:prstGeom prst="wedgeRoundRectCallout">
            <a:avLst>
              <a:gd name="adj1" fmla="val -46810"/>
              <a:gd name="adj2" fmla="val 87500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/>
              <a:t>And here’s our Binary Search Tree class.  </a:t>
            </a:r>
          </a:p>
        </p:txBody>
      </p:sp>
      <p:sp>
        <p:nvSpPr>
          <p:cNvPr id="665617" name="AutoShape 17"/>
          <p:cNvSpPr>
            <a:spLocks noChangeArrowheads="1"/>
          </p:cNvSpPr>
          <p:nvPr/>
        </p:nvSpPr>
        <p:spPr bwMode="auto">
          <a:xfrm>
            <a:off x="3505200" y="2667000"/>
            <a:ext cx="3581400" cy="838200"/>
          </a:xfrm>
          <a:prstGeom prst="wedgeRoundRectCallout">
            <a:avLst>
              <a:gd name="adj1" fmla="val -65958"/>
              <a:gd name="adj2" fmla="val 60227"/>
              <a:gd name="adj3" fmla="val 16667"/>
            </a:avLst>
          </a:prstGeom>
          <a:solidFill>
            <a:srgbClr val="FFFB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 dirty="0"/>
              <a:t>Now let’s see our complete </a:t>
            </a:r>
            <a:r>
              <a:rPr lang="en-US" sz="1900" dirty="0">
                <a:solidFill>
                  <a:srgbClr val="6600CC"/>
                </a:solidFill>
              </a:rPr>
              <a:t>insertion</a:t>
            </a:r>
            <a:r>
              <a:rPr lang="en-US" sz="1900" dirty="0"/>
              <a:t> function in C++.</a:t>
            </a:r>
          </a:p>
        </p:txBody>
      </p:sp>
      <p:sp>
        <p:nvSpPr>
          <p:cNvPr id="665616" name="Rectangle 16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5618" name="Rectangle 18"/>
          <p:cNvSpPr>
            <a:spLocks noChangeArrowheads="1"/>
          </p:cNvSpPr>
          <p:nvPr/>
        </p:nvSpPr>
        <p:spPr bwMode="auto">
          <a:xfrm>
            <a:off x="457200" y="533400"/>
            <a:ext cx="5105400" cy="6096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19" name="AutoShape 19"/>
          <p:cNvSpPr>
            <a:spLocks noChangeArrowheads="1"/>
          </p:cNvSpPr>
          <p:nvPr/>
        </p:nvSpPr>
        <p:spPr bwMode="auto">
          <a:xfrm>
            <a:off x="6934200" y="685800"/>
            <a:ext cx="1981200" cy="2590800"/>
          </a:xfrm>
          <a:prstGeom prst="wedgeRoundRectCallout">
            <a:avLst>
              <a:gd name="adj1" fmla="val -136699"/>
              <a:gd name="adj2" fmla="val -44241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If our tree is empty, allocate a new node and point the root pointer to it – then we’re done!</a:t>
            </a:r>
          </a:p>
        </p:txBody>
      </p:sp>
      <p:sp>
        <p:nvSpPr>
          <p:cNvPr id="665620" name="Rectangle 20"/>
          <p:cNvSpPr>
            <a:spLocks noChangeArrowheads="1"/>
          </p:cNvSpPr>
          <p:nvPr/>
        </p:nvSpPr>
        <p:spPr bwMode="auto">
          <a:xfrm>
            <a:off x="457200" y="1168400"/>
            <a:ext cx="5105400" cy="5080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1" name="AutoShape 21"/>
          <p:cNvSpPr>
            <a:spLocks noChangeArrowheads="1"/>
          </p:cNvSpPr>
          <p:nvPr/>
        </p:nvSpPr>
        <p:spPr bwMode="auto">
          <a:xfrm>
            <a:off x="6553200" y="1295400"/>
            <a:ext cx="2362200" cy="2057400"/>
          </a:xfrm>
          <a:prstGeom prst="wedgeRoundRectCallout">
            <a:avLst>
              <a:gd name="adj1" fmla="val -106588"/>
              <a:gd name="adj2" fmla="val -42745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 dirty="0"/>
              <a:t>Start traversing down from the root of the tree. </a:t>
            </a:r>
          </a:p>
          <a:p>
            <a:r>
              <a:rPr lang="en-US" sz="1900" dirty="0"/>
              <a:t>for(;;) is the same as an infinite loop.</a:t>
            </a:r>
          </a:p>
        </p:txBody>
      </p:sp>
      <p:sp>
        <p:nvSpPr>
          <p:cNvPr id="665622" name="Rectangle 22"/>
          <p:cNvSpPr>
            <a:spLocks noChangeArrowheads="1"/>
          </p:cNvSpPr>
          <p:nvPr/>
        </p:nvSpPr>
        <p:spPr bwMode="auto">
          <a:xfrm>
            <a:off x="457200" y="1828800"/>
            <a:ext cx="5105400" cy="2286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3" name="AutoShape 23"/>
          <p:cNvSpPr>
            <a:spLocks noChangeArrowheads="1"/>
          </p:cNvSpPr>
          <p:nvPr/>
        </p:nvSpPr>
        <p:spPr bwMode="auto">
          <a:xfrm>
            <a:off x="6553200" y="1828800"/>
            <a:ext cx="2362200" cy="1676400"/>
          </a:xfrm>
          <a:prstGeom prst="wedgeRoundRectCallout">
            <a:avLst>
              <a:gd name="adj1" fmla="val -106588"/>
              <a:gd name="adj2" fmla="val -42616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If our value is already in the tree, then we’re done - just return.</a:t>
            </a:r>
          </a:p>
        </p:txBody>
      </p:sp>
      <p:sp>
        <p:nvSpPr>
          <p:cNvPr id="665624" name="Rectangle 24"/>
          <p:cNvSpPr>
            <a:spLocks noChangeArrowheads="1"/>
          </p:cNvSpPr>
          <p:nvPr/>
        </p:nvSpPr>
        <p:spPr bwMode="auto">
          <a:xfrm>
            <a:off x="457200" y="2133600"/>
            <a:ext cx="5105400" cy="2286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5" name="AutoShape 25"/>
          <p:cNvSpPr>
            <a:spLocks noChangeArrowheads="1"/>
          </p:cNvSpPr>
          <p:nvPr/>
        </p:nvSpPr>
        <p:spPr bwMode="auto">
          <a:xfrm>
            <a:off x="6553200" y="2133600"/>
            <a:ext cx="2362200" cy="1676400"/>
          </a:xfrm>
          <a:prstGeom prst="wedgeRoundRectCallout">
            <a:avLst>
              <a:gd name="adj1" fmla="val -106588"/>
              <a:gd name="adj2" fmla="val -42616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If the value to insert is less than the current node’s value, then go left.</a:t>
            </a:r>
          </a:p>
        </p:txBody>
      </p:sp>
      <p:sp>
        <p:nvSpPr>
          <p:cNvPr id="665626" name="Rectangle 26"/>
          <p:cNvSpPr>
            <a:spLocks noChangeArrowheads="1"/>
          </p:cNvSpPr>
          <p:nvPr/>
        </p:nvSpPr>
        <p:spPr bwMode="auto">
          <a:xfrm>
            <a:off x="457200" y="2514600"/>
            <a:ext cx="5105400" cy="5334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7" name="AutoShape 27"/>
          <p:cNvSpPr>
            <a:spLocks noChangeArrowheads="1"/>
          </p:cNvSpPr>
          <p:nvPr/>
        </p:nvSpPr>
        <p:spPr bwMode="auto">
          <a:xfrm>
            <a:off x="6553200" y="2514600"/>
            <a:ext cx="2362200" cy="1828800"/>
          </a:xfrm>
          <a:prstGeom prst="wedgeRoundRectCallout">
            <a:avLst>
              <a:gd name="adj1" fmla="val -106588"/>
              <a:gd name="adj2" fmla="val -43227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If there is a node to our left, advance to that node and continue.</a:t>
            </a:r>
          </a:p>
        </p:txBody>
      </p:sp>
      <p:sp>
        <p:nvSpPr>
          <p:cNvPr id="665628" name="Rectangle 28"/>
          <p:cNvSpPr>
            <a:spLocks noChangeArrowheads="1"/>
          </p:cNvSpPr>
          <p:nvPr/>
        </p:nvSpPr>
        <p:spPr bwMode="auto">
          <a:xfrm>
            <a:off x="457200" y="3073400"/>
            <a:ext cx="5105400" cy="10414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29" name="AutoShape 29"/>
          <p:cNvSpPr>
            <a:spLocks noChangeArrowheads="1"/>
          </p:cNvSpPr>
          <p:nvPr/>
        </p:nvSpPr>
        <p:spPr bwMode="auto">
          <a:xfrm>
            <a:off x="6553200" y="3073400"/>
            <a:ext cx="2362200" cy="3022600"/>
          </a:xfrm>
          <a:prstGeom prst="wedgeRoundRectCallout">
            <a:avLst>
              <a:gd name="adj1" fmla="val -106588"/>
              <a:gd name="adj2" fmla="val -45903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/>
              <a:t>Otherwise we’ve found the proper spot for our new value! Add our value as the left child of the current node.</a:t>
            </a:r>
          </a:p>
        </p:txBody>
      </p:sp>
      <p:sp>
        <p:nvSpPr>
          <p:cNvPr id="665630" name="Rectangle 30"/>
          <p:cNvSpPr>
            <a:spLocks noChangeArrowheads="1"/>
          </p:cNvSpPr>
          <p:nvPr/>
        </p:nvSpPr>
        <p:spPr bwMode="auto">
          <a:xfrm>
            <a:off x="457200" y="4330700"/>
            <a:ext cx="5105400" cy="2146300"/>
          </a:xfrm>
          <a:prstGeom prst="rect">
            <a:avLst/>
          </a:prstGeom>
          <a:solidFill>
            <a:srgbClr val="99CCFF">
              <a:alpha val="10001"/>
            </a:srgbClr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631" name="AutoShape 31"/>
          <p:cNvSpPr>
            <a:spLocks noChangeArrowheads="1"/>
          </p:cNvSpPr>
          <p:nvPr/>
        </p:nvSpPr>
        <p:spPr bwMode="auto">
          <a:xfrm>
            <a:off x="6553200" y="4330700"/>
            <a:ext cx="2362200" cy="2298700"/>
          </a:xfrm>
          <a:prstGeom prst="wedgeRoundRectCallout">
            <a:avLst>
              <a:gd name="adj1" fmla="val -106588"/>
              <a:gd name="adj2" fmla="val -44611"/>
              <a:gd name="adj3" fmla="val 16667"/>
            </a:avLst>
          </a:prstGeom>
          <a:solidFill>
            <a:srgbClr val="F7FFF7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900" dirty="0"/>
              <a:t>If the value we want to insert is greater than the current node’s value, then traverse/insert to the 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6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6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6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6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6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6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6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6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665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665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6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6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665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665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6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6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665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665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6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6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665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665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6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6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665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665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66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6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665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665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6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6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665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1000"/>
                                        <p:tgtEl>
                                          <p:spTgt spid="665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6" grpId="0" animBg="1"/>
      <p:bldP spid="665606" grpId="1" animBg="1"/>
      <p:bldP spid="665613" grpId="0" animBg="1"/>
      <p:bldP spid="665613" grpId="1" animBg="1"/>
      <p:bldP spid="665608" grpId="0" animBg="1"/>
      <p:bldP spid="665608" grpId="1" animBg="1"/>
      <p:bldP spid="665614" grpId="0"/>
      <p:bldP spid="665614" grpId="1"/>
      <p:bldP spid="665605" grpId="1" animBg="1"/>
      <p:bldP spid="665605" grpId="2" animBg="1"/>
      <p:bldP spid="665611" grpId="0" animBg="1"/>
      <p:bldP spid="665611" grpId="1" animBg="1"/>
      <p:bldP spid="665612" grpId="0" animBg="1"/>
      <p:bldP spid="665612" grpId="1" animBg="1"/>
      <p:bldP spid="665615" grpId="0" animBg="1"/>
      <p:bldP spid="665615" grpId="1" animBg="1"/>
      <p:bldP spid="665617" grpId="0" animBg="1"/>
      <p:bldP spid="665617" grpId="1" animBg="1"/>
      <p:bldP spid="665616" grpId="0" animBg="1"/>
      <p:bldP spid="665618" grpId="0" animBg="1"/>
      <p:bldP spid="665618" grpId="1" animBg="1"/>
      <p:bldP spid="665619" grpId="0" animBg="1"/>
      <p:bldP spid="665619" grpId="1" animBg="1"/>
      <p:bldP spid="665620" grpId="0" animBg="1"/>
      <p:bldP spid="665620" grpId="1" animBg="1"/>
      <p:bldP spid="665621" grpId="0" animBg="1"/>
      <p:bldP spid="665621" grpId="1" animBg="1"/>
      <p:bldP spid="665622" grpId="0" animBg="1"/>
      <p:bldP spid="665622" grpId="1" animBg="1"/>
      <p:bldP spid="665623" grpId="0" animBg="1"/>
      <p:bldP spid="665623" grpId="1" animBg="1"/>
      <p:bldP spid="665624" grpId="0" animBg="1"/>
      <p:bldP spid="665624" grpId="1" animBg="1"/>
      <p:bldP spid="665625" grpId="0" animBg="1"/>
      <p:bldP spid="665625" grpId="1" animBg="1"/>
      <p:bldP spid="665626" grpId="0" animBg="1"/>
      <p:bldP spid="665626" grpId="1" animBg="1"/>
      <p:bldP spid="665627" grpId="0" animBg="1"/>
      <p:bldP spid="665627" grpId="1" animBg="1"/>
      <p:bldP spid="665628" grpId="0" animBg="1"/>
      <p:bldP spid="665628" grpId="1" animBg="1"/>
      <p:bldP spid="665629" grpId="0" animBg="1"/>
      <p:bldP spid="665629" grpId="1" animBg="1"/>
      <p:bldP spid="665630" grpId="0" animBg="1"/>
      <p:bldP spid="665630" grpId="1" animBg="1"/>
      <p:bldP spid="665631" grpId="0" animBg="1"/>
      <p:bldP spid="66563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1AFC-33C8-449D-AF65-8FCC56C755F3}" type="slidenum">
              <a:rPr lang="en-US"/>
              <a:pPr/>
              <a:t>17</a:t>
            </a:fld>
            <a:endParaRPr lang="en-US"/>
          </a:p>
        </p:txBody>
      </p:sp>
      <p:sp>
        <p:nvSpPr>
          <p:cNvPr id="667679" name="Rectangle 31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7680" name="Text Box 32"/>
          <p:cNvSpPr txBox="1">
            <a:spLocks noChangeArrowheads="1"/>
          </p:cNvSpPr>
          <p:nvPr/>
        </p:nvSpPr>
        <p:spPr bwMode="auto">
          <a:xfrm>
            <a:off x="5226050" y="4173538"/>
            <a:ext cx="3841750" cy="2570162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BinarySearchTree bst;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bst.insert(“Larry”);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...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bst.insert(“Phil”);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67681" name="Line 33"/>
          <p:cNvSpPr>
            <a:spLocks noChangeShapeType="1"/>
          </p:cNvSpPr>
          <p:nvPr/>
        </p:nvSpPr>
        <p:spPr bwMode="auto">
          <a:xfrm>
            <a:off x="5181600" y="5029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2" name="Rectangle 34"/>
          <p:cNvSpPr>
            <a:spLocks noChangeArrowheads="1"/>
          </p:cNvSpPr>
          <p:nvPr/>
        </p:nvSpPr>
        <p:spPr bwMode="auto">
          <a:xfrm>
            <a:off x="7110413" y="574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3" name="Text Box 35"/>
          <p:cNvSpPr txBox="1">
            <a:spLocks noChangeArrowheads="1"/>
          </p:cNvSpPr>
          <p:nvPr/>
        </p:nvSpPr>
        <p:spPr bwMode="auto">
          <a:xfrm>
            <a:off x="6096000" y="482600"/>
            <a:ext cx="104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m_root</a:t>
            </a:r>
          </a:p>
        </p:txBody>
      </p:sp>
      <p:sp>
        <p:nvSpPr>
          <p:cNvPr id="667684" name="Text Box 36"/>
          <p:cNvSpPr txBox="1">
            <a:spLocks noChangeArrowheads="1"/>
          </p:cNvSpPr>
          <p:nvPr/>
        </p:nvSpPr>
        <p:spPr bwMode="auto">
          <a:xfrm>
            <a:off x="7035800" y="508000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FFFBF7"/>
                </a:solidFill>
              </a:rPr>
              <a:t>NULL</a:t>
            </a:r>
          </a:p>
        </p:txBody>
      </p:sp>
      <p:sp>
        <p:nvSpPr>
          <p:cNvPr id="667685" name="Line 37"/>
          <p:cNvSpPr>
            <a:spLocks noChangeShapeType="1"/>
          </p:cNvSpPr>
          <p:nvPr/>
        </p:nvSpPr>
        <p:spPr bwMode="auto">
          <a:xfrm>
            <a:off x="5194300" y="5435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6" name="Line 38"/>
          <p:cNvSpPr>
            <a:spLocks noChangeShapeType="1"/>
          </p:cNvSpPr>
          <p:nvPr/>
        </p:nvSpPr>
        <p:spPr bwMode="auto">
          <a:xfrm>
            <a:off x="0" y="228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7" name="Line 39"/>
          <p:cNvSpPr>
            <a:spLocks noChangeShapeType="1"/>
          </p:cNvSpPr>
          <p:nvPr/>
        </p:nvSpPr>
        <p:spPr bwMode="auto">
          <a:xfrm>
            <a:off x="241300" y="660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88" name="Line 40"/>
          <p:cNvSpPr>
            <a:spLocks noChangeShapeType="1"/>
          </p:cNvSpPr>
          <p:nvPr/>
        </p:nvSpPr>
        <p:spPr bwMode="auto">
          <a:xfrm>
            <a:off x="838200" y="914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7698" name="Group 50"/>
          <p:cNvGrpSpPr>
            <a:grpSpLocks/>
          </p:cNvGrpSpPr>
          <p:nvPr/>
        </p:nvGrpSpPr>
        <p:grpSpPr bwMode="auto">
          <a:xfrm>
            <a:off x="7237413" y="1058863"/>
            <a:ext cx="1106487" cy="612775"/>
            <a:chOff x="4494" y="3780"/>
            <a:chExt cx="697" cy="386"/>
          </a:xfrm>
        </p:grpSpPr>
        <p:grpSp>
          <p:nvGrpSpPr>
            <p:cNvPr id="667699" name="Group 51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67700" name="Rectangle 52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1" name="Rectangle 53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2" name="Rectangle 54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03" name="Rectangle 55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7704" name="Text Box 56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7705" name="Text Box 57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7706" name="Text Box 58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67707" name="Text Box 59"/>
          <p:cNvSpPr txBox="1">
            <a:spLocks noChangeArrowheads="1"/>
          </p:cNvSpPr>
          <p:nvPr/>
        </p:nvSpPr>
        <p:spPr bwMode="auto">
          <a:xfrm>
            <a:off x="7480300" y="1074738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9900CC"/>
                </a:solidFill>
              </a:rPr>
              <a:t>“Larry”</a:t>
            </a:r>
          </a:p>
        </p:txBody>
      </p:sp>
      <p:sp>
        <p:nvSpPr>
          <p:cNvPr id="667708" name="Rectangle 60"/>
          <p:cNvSpPr>
            <a:spLocks noChangeArrowheads="1"/>
          </p:cNvSpPr>
          <p:nvPr/>
        </p:nvSpPr>
        <p:spPr bwMode="auto">
          <a:xfrm>
            <a:off x="7504113" y="14319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7709" name="Rectangle 61"/>
          <p:cNvSpPr>
            <a:spLocks noChangeArrowheads="1"/>
          </p:cNvSpPr>
          <p:nvPr/>
        </p:nvSpPr>
        <p:spPr bwMode="auto">
          <a:xfrm>
            <a:off x="7875588" y="14097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cxnSp>
        <p:nvCxnSpPr>
          <p:cNvPr id="667710" name="AutoShape 62"/>
          <p:cNvCxnSpPr>
            <a:cxnSpLocks noChangeShapeType="1"/>
          </p:cNvCxnSpPr>
          <p:nvPr/>
        </p:nvCxnSpPr>
        <p:spPr bwMode="auto">
          <a:xfrm rot="16200000" flipH="1">
            <a:off x="7562850" y="652463"/>
            <a:ext cx="314325" cy="5143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7711" name="Line 63"/>
          <p:cNvSpPr>
            <a:spLocks noChangeShapeType="1"/>
          </p:cNvSpPr>
          <p:nvPr/>
        </p:nvSpPr>
        <p:spPr bwMode="auto">
          <a:xfrm>
            <a:off x="4038600" y="533400"/>
            <a:ext cx="304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762" name="Line 114"/>
          <p:cNvSpPr>
            <a:spLocks noChangeShapeType="1"/>
          </p:cNvSpPr>
          <p:nvPr/>
        </p:nvSpPr>
        <p:spPr bwMode="auto">
          <a:xfrm>
            <a:off x="5219700" y="5867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7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6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6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6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6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667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6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0" grpId="0" animBg="1"/>
      <p:bldP spid="667681" grpId="0" animBg="1"/>
      <p:bldP spid="667681" grpId="1" animBg="1"/>
      <p:bldP spid="667682" grpId="0" animBg="1"/>
      <p:bldP spid="667683" grpId="0"/>
      <p:bldP spid="667684" grpId="0"/>
      <p:bldP spid="667684" grpId="1"/>
      <p:bldP spid="667685" grpId="0" animBg="1"/>
      <p:bldP spid="667685" grpId="1" animBg="1"/>
      <p:bldP spid="667686" grpId="0" animBg="1"/>
      <p:bldP spid="667686" grpId="1" animBg="1"/>
      <p:bldP spid="667687" grpId="0" animBg="1"/>
      <p:bldP spid="667687" grpId="1" animBg="1"/>
      <p:bldP spid="667688" grpId="0" animBg="1"/>
      <p:bldP spid="667688" grpId="1" animBg="1"/>
      <p:bldP spid="667707" grpId="0"/>
      <p:bldP spid="667708" grpId="0"/>
      <p:bldP spid="667709" grpId="0"/>
      <p:bldP spid="667711" grpId="0" animBg="1"/>
      <p:bldP spid="667711" grpId="1" animBg="1"/>
      <p:bldP spid="66776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C9299-7E5D-4002-9F48-DCED7DF06E8B}" type="slidenum">
              <a:rPr lang="en-US"/>
              <a:pPr/>
              <a:t>18</a:t>
            </a:fld>
            <a:endParaRPr lang="en-US"/>
          </a:p>
        </p:txBody>
      </p:sp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381000" y="63500"/>
            <a:ext cx="5334000" cy="6811963"/>
          </a:xfrm>
          <a:prstGeom prst="rect">
            <a:avLst/>
          </a:prstGeom>
          <a:solidFill>
            <a:srgbClr val="FBF5FD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1"/>
              <a:t>void insert(const std::string &amp;value)</a:t>
            </a:r>
          </a:p>
          <a:p>
            <a:pPr algn="l"/>
            <a:r>
              <a:rPr lang="en-US" sz="1200" b="1"/>
              <a:t>{</a:t>
            </a:r>
          </a:p>
          <a:p>
            <a:pPr algn="l"/>
            <a:r>
              <a:rPr lang="en-US" sz="1600" b="1"/>
              <a:t>   if (m_root == NULL)  </a:t>
            </a:r>
            <a:br>
              <a:rPr lang="en-US" sz="1600" b="1"/>
            </a:br>
            <a:r>
              <a:rPr lang="en-US" sz="1600" b="1"/>
              <a:t>      {   m_root = new Node(value);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  <a:r>
              <a:rPr lang="en-US" sz="1600" b="1"/>
              <a:t> }</a:t>
            </a:r>
            <a:endParaRPr lang="en-US" sz="1200" b="1"/>
          </a:p>
          <a:p>
            <a:pPr algn="l"/>
            <a:endParaRPr lang="en-US" sz="800" b="1"/>
          </a:p>
          <a:p>
            <a:pPr algn="l"/>
            <a:r>
              <a:rPr lang="en-US" sz="1600" b="1"/>
              <a:t>   Node *cur = m_root;</a:t>
            </a:r>
          </a:p>
          <a:p>
            <a:pPr algn="l"/>
            <a:r>
              <a:rPr lang="en-US" sz="1600" b="1"/>
              <a:t>   for (;;)</a:t>
            </a:r>
            <a:br>
              <a:rPr lang="en-US" sz="1600" b="1"/>
            </a:br>
            <a:r>
              <a:rPr lang="en-US" sz="1200" b="1"/>
              <a:t>     {</a:t>
            </a:r>
          </a:p>
          <a:p>
            <a:pPr algn="l"/>
            <a:r>
              <a:rPr lang="en-US" sz="1600" b="1"/>
              <a:t>       if (value == cur-&gt;value)   </a:t>
            </a:r>
            <a:r>
              <a:rPr lang="en-US" sz="1600" b="1">
                <a:solidFill>
                  <a:srgbClr val="6600CC"/>
                </a:solidFill>
              </a:rPr>
              <a:t>return; </a:t>
            </a:r>
          </a:p>
          <a:p>
            <a:pPr algn="l"/>
            <a:endParaRPr lang="en-US" sz="400" b="1">
              <a:solidFill>
                <a:srgbClr val="6600CC"/>
              </a:solidFill>
            </a:endParaRPr>
          </a:p>
          <a:p>
            <a:pPr algn="l"/>
            <a:r>
              <a:rPr lang="en-US" sz="1600" b="1"/>
              <a:t>       if (value &lt; cur-&gt;value)  </a:t>
            </a:r>
            <a:br>
              <a:rPr lang="en-US" sz="1600" b="1"/>
            </a:br>
            <a:r>
              <a:rPr lang="en-US" sz="1200" b="1"/>
              <a:t>          {</a:t>
            </a:r>
          </a:p>
          <a:p>
            <a:pPr algn="l"/>
            <a:r>
              <a:rPr lang="en-US" sz="1600" b="1"/>
              <a:t>           if (cur-&gt;left != NULL)      </a:t>
            </a:r>
            <a:br>
              <a:rPr lang="en-US" sz="1600" b="1"/>
            </a:br>
            <a:r>
              <a:rPr lang="en-US" sz="1600" b="1"/>
              <a:t>               cur = cur-&gt;left;</a:t>
            </a:r>
          </a:p>
          <a:p>
            <a:pPr algn="l"/>
            <a:r>
              <a:rPr lang="en-US" sz="1600" b="1"/>
              <a:t>           else</a:t>
            </a:r>
          </a:p>
          <a:p>
            <a:pPr algn="l"/>
            <a:r>
              <a:rPr lang="en-US" sz="1200" b="1"/>
              <a:t>               {</a:t>
            </a:r>
          </a:p>
          <a:p>
            <a:pPr algn="l"/>
            <a:r>
              <a:rPr lang="en-US" sz="1600" b="1"/>
              <a:t>               cur-&gt;left = new Node(value);</a:t>
            </a:r>
          </a:p>
          <a:p>
            <a:pPr algn="l"/>
            <a:r>
              <a:rPr lang="en-US" sz="1600" b="1"/>
              <a:t>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200" b="1"/>
              <a:t>               }</a:t>
            </a:r>
          </a:p>
          <a:p>
            <a:pPr algn="l"/>
            <a:r>
              <a:rPr lang="en-US" sz="1200" b="1"/>
              <a:t>           }</a:t>
            </a:r>
          </a:p>
          <a:p>
            <a:pPr algn="l"/>
            <a:r>
              <a:rPr lang="en-US" sz="1600" b="1"/>
              <a:t>        else if (value &gt; cur-&gt;value)</a:t>
            </a:r>
          </a:p>
          <a:p>
            <a:pPr algn="l"/>
            <a:r>
              <a:rPr lang="en-US" sz="1200" b="1"/>
              <a:t>           {</a:t>
            </a:r>
          </a:p>
          <a:p>
            <a:pPr algn="l"/>
            <a:r>
              <a:rPr lang="en-US" sz="1600" b="1"/>
              <a:t>            if (cur-&gt;right != NULL)     </a:t>
            </a:r>
            <a:br>
              <a:rPr lang="en-US" sz="1600" b="1"/>
            </a:br>
            <a:r>
              <a:rPr lang="en-US" sz="1600" b="1"/>
              <a:t>                cur = cur-&gt;right;</a:t>
            </a:r>
          </a:p>
          <a:p>
            <a:pPr algn="l"/>
            <a:r>
              <a:rPr lang="en-US" sz="1600" b="1"/>
              <a:t>            else </a:t>
            </a:r>
          </a:p>
          <a:p>
            <a:pPr algn="l"/>
            <a:r>
              <a:rPr lang="en-US" sz="1200" b="1"/>
              <a:t>                {</a:t>
            </a:r>
          </a:p>
          <a:p>
            <a:pPr algn="l"/>
            <a:r>
              <a:rPr lang="en-US" sz="1600" b="1"/>
              <a:t>                cur-&gt;right = new Node(value);</a:t>
            </a:r>
          </a:p>
          <a:p>
            <a:pPr algn="l"/>
            <a:r>
              <a:rPr lang="en-US" sz="1600" b="1"/>
              <a:t>                </a:t>
            </a:r>
            <a:r>
              <a:rPr lang="en-US" sz="1600" b="1">
                <a:solidFill>
                  <a:srgbClr val="6600CC"/>
                </a:solidFill>
              </a:rPr>
              <a:t>return;</a:t>
            </a:r>
          </a:p>
          <a:p>
            <a:pPr algn="l"/>
            <a:r>
              <a:rPr lang="en-US" sz="1100" b="1"/>
              <a:t>                 }</a:t>
            </a:r>
          </a:p>
          <a:p>
            <a:pPr algn="l"/>
            <a:r>
              <a:rPr lang="en-US" sz="1100" b="1"/>
              <a:t>           }</a:t>
            </a:r>
          </a:p>
          <a:p>
            <a:pPr algn="l"/>
            <a:r>
              <a:rPr lang="en-US" sz="1100" b="1"/>
              <a:t>      }</a:t>
            </a:r>
          </a:p>
          <a:p>
            <a:pPr algn="l"/>
            <a:r>
              <a:rPr lang="en-US" sz="1100" b="1"/>
              <a:t>}</a:t>
            </a: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5226050" y="4173538"/>
            <a:ext cx="3841750" cy="2570162"/>
          </a:xfrm>
          <a:prstGeom prst="rect">
            <a:avLst/>
          </a:prstGeom>
          <a:solidFill>
            <a:srgbClr val="FFFFD7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void main(void)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BinarySearchTree bst;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bst.insert(“Larry”);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...</a:t>
            </a:r>
          </a:p>
          <a:p>
            <a:pPr algn="l"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bst.insert(“Phil”);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69822" name="Rectangle 126"/>
          <p:cNvSpPr>
            <a:spLocks noChangeArrowheads="1"/>
          </p:cNvSpPr>
          <p:nvPr/>
        </p:nvSpPr>
        <p:spPr bwMode="auto">
          <a:xfrm>
            <a:off x="7148513" y="574675"/>
            <a:ext cx="661987" cy="25241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23" name="Text Box 127"/>
          <p:cNvSpPr txBox="1">
            <a:spLocks noChangeArrowheads="1"/>
          </p:cNvSpPr>
          <p:nvPr/>
        </p:nvSpPr>
        <p:spPr bwMode="auto">
          <a:xfrm>
            <a:off x="6134100" y="482600"/>
            <a:ext cx="104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m_root</a:t>
            </a:r>
          </a:p>
        </p:txBody>
      </p:sp>
      <p:cxnSp>
        <p:nvCxnSpPr>
          <p:cNvPr id="669825" name="AutoShape 129"/>
          <p:cNvCxnSpPr>
            <a:cxnSpLocks noChangeShapeType="1"/>
          </p:cNvCxnSpPr>
          <p:nvPr/>
        </p:nvCxnSpPr>
        <p:spPr bwMode="auto">
          <a:xfrm rot="16200000" flipH="1">
            <a:off x="7600950" y="652463"/>
            <a:ext cx="314325" cy="5143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69826" name="Group 130"/>
          <p:cNvGrpSpPr>
            <a:grpSpLocks/>
          </p:cNvGrpSpPr>
          <p:nvPr/>
        </p:nvGrpSpPr>
        <p:grpSpPr bwMode="auto">
          <a:xfrm>
            <a:off x="6553200" y="2106613"/>
            <a:ext cx="792163" cy="592137"/>
            <a:chOff x="3511" y="3072"/>
            <a:chExt cx="729" cy="624"/>
          </a:xfrm>
        </p:grpSpPr>
        <p:sp>
          <p:nvSpPr>
            <p:cNvPr id="669827" name="Rectangle 13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28" name="Rectangle 13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29" name="Rectangle 13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0" name="Rectangle 13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9831" name="Group 135"/>
          <p:cNvGrpSpPr>
            <a:grpSpLocks/>
          </p:cNvGrpSpPr>
          <p:nvPr/>
        </p:nvGrpSpPr>
        <p:grpSpPr bwMode="auto">
          <a:xfrm>
            <a:off x="7502525" y="1100138"/>
            <a:ext cx="792163" cy="592137"/>
            <a:chOff x="3511" y="3072"/>
            <a:chExt cx="729" cy="624"/>
          </a:xfrm>
        </p:grpSpPr>
        <p:sp>
          <p:nvSpPr>
            <p:cNvPr id="669832" name="Rectangle 13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3" name="Rectangle 13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4" name="Rectangle 13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5" name="Rectangle 13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9836" name="Group 140"/>
          <p:cNvGrpSpPr>
            <a:grpSpLocks/>
          </p:cNvGrpSpPr>
          <p:nvPr/>
        </p:nvGrpSpPr>
        <p:grpSpPr bwMode="auto">
          <a:xfrm>
            <a:off x="8275638" y="2106613"/>
            <a:ext cx="790575" cy="592137"/>
            <a:chOff x="3511" y="3072"/>
            <a:chExt cx="729" cy="624"/>
          </a:xfrm>
        </p:grpSpPr>
        <p:sp>
          <p:nvSpPr>
            <p:cNvPr id="669837" name="Rectangle 14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8" name="Rectangle 14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39" name="Rectangle 14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40" name="Rectangle 14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41" name="Line 145"/>
          <p:cNvSpPr>
            <a:spLocks noChangeShapeType="1"/>
          </p:cNvSpPr>
          <p:nvPr/>
        </p:nvSpPr>
        <p:spPr bwMode="auto">
          <a:xfrm flipH="1">
            <a:off x="7027863" y="15748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42" name="Line 146"/>
          <p:cNvSpPr>
            <a:spLocks noChangeShapeType="1"/>
          </p:cNvSpPr>
          <p:nvPr/>
        </p:nvSpPr>
        <p:spPr bwMode="auto">
          <a:xfrm>
            <a:off x="8086725" y="15732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43" name="Text Box 147"/>
          <p:cNvSpPr txBox="1">
            <a:spLocks noChangeArrowheads="1"/>
          </p:cNvSpPr>
          <p:nvPr/>
        </p:nvSpPr>
        <p:spPr bwMode="auto">
          <a:xfrm>
            <a:off x="8250238" y="24685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44" name="Text Box 148"/>
          <p:cNvSpPr txBox="1">
            <a:spLocks noChangeArrowheads="1"/>
          </p:cNvSpPr>
          <p:nvPr/>
        </p:nvSpPr>
        <p:spPr bwMode="auto">
          <a:xfrm>
            <a:off x="7278688" y="1119188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“Larry”</a:t>
            </a:r>
          </a:p>
        </p:txBody>
      </p:sp>
      <p:sp>
        <p:nvSpPr>
          <p:cNvPr id="669845" name="Text Box 149"/>
          <p:cNvSpPr txBox="1">
            <a:spLocks noChangeArrowheads="1"/>
          </p:cNvSpPr>
          <p:nvPr/>
        </p:nvSpPr>
        <p:spPr bwMode="auto">
          <a:xfrm>
            <a:off x="6376988" y="2122488"/>
            <a:ext cx="985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“Fran”</a:t>
            </a:r>
          </a:p>
        </p:txBody>
      </p:sp>
      <p:sp>
        <p:nvSpPr>
          <p:cNvPr id="669846" name="Text Box 150"/>
          <p:cNvSpPr txBox="1">
            <a:spLocks noChangeArrowheads="1"/>
          </p:cNvSpPr>
          <p:nvPr/>
        </p:nvSpPr>
        <p:spPr bwMode="auto">
          <a:xfrm>
            <a:off x="7908925" y="2119313"/>
            <a:ext cx="127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 “Ronda”</a:t>
            </a:r>
          </a:p>
        </p:txBody>
      </p:sp>
      <p:sp>
        <p:nvSpPr>
          <p:cNvPr id="669847" name="Line 151"/>
          <p:cNvSpPr>
            <a:spLocks noChangeShapeType="1"/>
          </p:cNvSpPr>
          <p:nvPr/>
        </p:nvSpPr>
        <p:spPr bwMode="auto">
          <a:xfrm flipH="1">
            <a:off x="6575425" y="25939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9848" name="Group 152"/>
          <p:cNvGrpSpPr>
            <a:grpSpLocks/>
          </p:cNvGrpSpPr>
          <p:nvPr/>
        </p:nvGrpSpPr>
        <p:grpSpPr bwMode="auto">
          <a:xfrm>
            <a:off x="5953125" y="3098800"/>
            <a:ext cx="792163" cy="592138"/>
            <a:chOff x="3511" y="3072"/>
            <a:chExt cx="729" cy="624"/>
          </a:xfrm>
        </p:grpSpPr>
        <p:sp>
          <p:nvSpPr>
            <p:cNvPr id="669849" name="Rectangle 15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0" name="Rectangle 15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1" name="Rectangle 15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52" name="Rectangle 15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53" name="Text Box 157"/>
          <p:cNvSpPr txBox="1">
            <a:spLocks noChangeArrowheads="1"/>
          </p:cNvSpPr>
          <p:nvPr/>
        </p:nvSpPr>
        <p:spPr bwMode="auto">
          <a:xfrm>
            <a:off x="5907088" y="34528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4" name="Text Box 158"/>
          <p:cNvSpPr txBox="1">
            <a:spLocks noChangeArrowheads="1"/>
          </p:cNvSpPr>
          <p:nvPr/>
        </p:nvSpPr>
        <p:spPr bwMode="auto">
          <a:xfrm>
            <a:off x="6283325" y="34671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5" name="Text Box 159"/>
          <p:cNvSpPr txBox="1">
            <a:spLocks noChangeArrowheads="1"/>
          </p:cNvSpPr>
          <p:nvPr/>
        </p:nvSpPr>
        <p:spPr bwMode="auto">
          <a:xfrm>
            <a:off x="8607425" y="24542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56" name="Text Box 160"/>
          <p:cNvSpPr txBox="1">
            <a:spLocks noChangeArrowheads="1"/>
          </p:cNvSpPr>
          <p:nvPr/>
        </p:nvSpPr>
        <p:spPr bwMode="auto">
          <a:xfrm>
            <a:off x="5638800" y="31242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    “Barry”</a:t>
            </a:r>
          </a:p>
        </p:txBody>
      </p:sp>
      <p:grpSp>
        <p:nvGrpSpPr>
          <p:cNvPr id="669858" name="Group 162"/>
          <p:cNvGrpSpPr>
            <a:grpSpLocks/>
          </p:cNvGrpSpPr>
          <p:nvPr/>
        </p:nvGrpSpPr>
        <p:grpSpPr bwMode="auto">
          <a:xfrm>
            <a:off x="7248525" y="3067050"/>
            <a:ext cx="1106488" cy="612775"/>
            <a:chOff x="4494" y="3780"/>
            <a:chExt cx="697" cy="386"/>
          </a:xfrm>
        </p:grpSpPr>
        <p:grpSp>
          <p:nvGrpSpPr>
            <p:cNvPr id="669859" name="Group 163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69860" name="Rectangle 16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1" name="Rectangle 16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2" name="Rectangle 16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863" name="Rectangle 16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9864" name="Text Box 168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9865" name="Text Box 169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69866" name="Text Box 170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69867" name="Line 171"/>
          <p:cNvSpPr>
            <a:spLocks noChangeShapeType="1"/>
          </p:cNvSpPr>
          <p:nvPr/>
        </p:nvSpPr>
        <p:spPr bwMode="auto">
          <a:xfrm>
            <a:off x="228600" y="635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68" name="Line 172"/>
          <p:cNvSpPr>
            <a:spLocks noChangeShapeType="1"/>
          </p:cNvSpPr>
          <p:nvPr/>
        </p:nvSpPr>
        <p:spPr bwMode="auto">
          <a:xfrm>
            <a:off x="228600" y="123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0" name="Line 174"/>
          <p:cNvSpPr>
            <a:spLocks noChangeShapeType="1"/>
          </p:cNvSpPr>
          <p:nvPr/>
        </p:nvSpPr>
        <p:spPr bwMode="auto">
          <a:xfrm>
            <a:off x="241300" y="1511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1" name="Line 175"/>
          <p:cNvSpPr>
            <a:spLocks noChangeShapeType="1"/>
          </p:cNvSpPr>
          <p:nvPr/>
        </p:nvSpPr>
        <p:spPr bwMode="auto">
          <a:xfrm>
            <a:off x="596900" y="1930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2" name="Text Box 176"/>
          <p:cNvSpPr txBox="1">
            <a:spLocks noChangeArrowheads="1"/>
          </p:cNvSpPr>
          <p:nvPr/>
        </p:nvSpPr>
        <p:spPr bwMode="auto">
          <a:xfrm>
            <a:off x="1304925" y="1371600"/>
            <a:ext cx="2276475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Larry??</a:t>
            </a:r>
          </a:p>
        </p:txBody>
      </p:sp>
      <p:sp>
        <p:nvSpPr>
          <p:cNvPr id="669873" name="Line 177"/>
          <p:cNvSpPr>
            <a:spLocks noChangeShapeType="1"/>
          </p:cNvSpPr>
          <p:nvPr/>
        </p:nvSpPr>
        <p:spPr bwMode="auto">
          <a:xfrm>
            <a:off x="584200" y="2235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74" name="Text Box 178"/>
          <p:cNvSpPr txBox="1">
            <a:spLocks noChangeArrowheads="1"/>
          </p:cNvSpPr>
          <p:nvPr/>
        </p:nvSpPr>
        <p:spPr bwMode="auto">
          <a:xfrm>
            <a:off x="1284288" y="1739900"/>
            <a:ext cx="2081212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Larry??</a:t>
            </a:r>
          </a:p>
        </p:txBody>
      </p:sp>
      <p:sp>
        <p:nvSpPr>
          <p:cNvPr id="669876" name="Text Box 180"/>
          <p:cNvSpPr txBox="1">
            <a:spLocks noChangeArrowheads="1"/>
          </p:cNvSpPr>
          <p:nvPr/>
        </p:nvSpPr>
        <p:spPr bwMode="auto">
          <a:xfrm>
            <a:off x="1881188" y="3886200"/>
            <a:ext cx="2081212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&gt; Larry??</a:t>
            </a:r>
          </a:p>
        </p:txBody>
      </p:sp>
      <p:sp>
        <p:nvSpPr>
          <p:cNvPr id="669878" name="Text Box 182"/>
          <p:cNvSpPr txBox="1">
            <a:spLocks noChangeArrowheads="1"/>
          </p:cNvSpPr>
          <p:nvPr/>
        </p:nvSpPr>
        <p:spPr bwMode="auto">
          <a:xfrm>
            <a:off x="8369300" y="15255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69883" name="Text Box 187"/>
          <p:cNvSpPr txBox="1">
            <a:spLocks noChangeArrowheads="1"/>
          </p:cNvSpPr>
          <p:nvPr/>
        </p:nvSpPr>
        <p:spPr bwMode="auto">
          <a:xfrm>
            <a:off x="1295400" y="1384300"/>
            <a:ext cx="2349500" cy="457200"/>
          </a:xfrm>
          <a:prstGeom prst="rect">
            <a:avLst/>
          </a:prstGeom>
          <a:solidFill>
            <a:srgbClr val="FBF5F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== Ronda??</a:t>
            </a:r>
          </a:p>
        </p:txBody>
      </p:sp>
      <p:sp>
        <p:nvSpPr>
          <p:cNvPr id="669885" name="Text Box 189"/>
          <p:cNvSpPr txBox="1">
            <a:spLocks noChangeArrowheads="1"/>
          </p:cNvSpPr>
          <p:nvPr/>
        </p:nvSpPr>
        <p:spPr bwMode="auto">
          <a:xfrm>
            <a:off x="1295400" y="1752600"/>
            <a:ext cx="2154238" cy="457200"/>
          </a:xfrm>
          <a:prstGeom prst="rect">
            <a:avLst/>
          </a:prstGeom>
          <a:solidFill>
            <a:srgbClr val="FBF5FD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Phil &lt; Ronda??</a:t>
            </a:r>
          </a:p>
        </p:txBody>
      </p:sp>
      <p:sp>
        <p:nvSpPr>
          <p:cNvPr id="669887" name="Text Box 191"/>
          <p:cNvSpPr txBox="1">
            <a:spLocks noChangeArrowheads="1"/>
          </p:cNvSpPr>
          <p:nvPr/>
        </p:nvSpPr>
        <p:spPr bwMode="auto">
          <a:xfrm>
            <a:off x="8050213" y="26924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669889" name="Text Box 193"/>
          <p:cNvSpPr txBox="1">
            <a:spLocks noChangeArrowheads="1"/>
          </p:cNvSpPr>
          <p:nvPr/>
        </p:nvSpPr>
        <p:spPr bwMode="auto">
          <a:xfrm>
            <a:off x="7554913" y="3048000"/>
            <a:ext cx="8651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9900CC"/>
                </a:solidFill>
              </a:rPr>
              <a:t>“Phil”</a:t>
            </a:r>
          </a:p>
        </p:txBody>
      </p:sp>
      <p:sp>
        <p:nvSpPr>
          <p:cNvPr id="669890" name="Rectangle 194"/>
          <p:cNvSpPr>
            <a:spLocks noChangeArrowheads="1"/>
          </p:cNvSpPr>
          <p:nvPr/>
        </p:nvSpPr>
        <p:spPr bwMode="auto">
          <a:xfrm>
            <a:off x="7515225" y="34401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69891" name="Rectangle 195"/>
          <p:cNvSpPr>
            <a:spLocks noChangeArrowheads="1"/>
          </p:cNvSpPr>
          <p:nvPr/>
        </p:nvSpPr>
        <p:spPr bwMode="auto">
          <a:xfrm>
            <a:off x="7886700" y="3417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69893" name="Group 197"/>
          <p:cNvGrpSpPr>
            <a:grpSpLocks/>
          </p:cNvGrpSpPr>
          <p:nvPr/>
        </p:nvGrpSpPr>
        <p:grpSpPr bwMode="auto">
          <a:xfrm>
            <a:off x="8094663" y="2503488"/>
            <a:ext cx="554037" cy="573087"/>
            <a:chOff x="5075" y="1592"/>
            <a:chExt cx="349" cy="361"/>
          </a:xfrm>
        </p:grpSpPr>
        <p:sp>
          <p:nvSpPr>
            <p:cNvPr id="669894" name="Rectangle 198"/>
            <p:cNvSpPr>
              <a:spLocks noChangeArrowheads="1"/>
            </p:cNvSpPr>
            <p:nvPr/>
          </p:nvSpPr>
          <p:spPr bwMode="auto">
            <a:xfrm>
              <a:off x="5232" y="1592"/>
              <a:ext cx="192" cy="96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895" name="Line 199"/>
            <p:cNvSpPr>
              <a:spLocks noChangeShapeType="1"/>
            </p:cNvSpPr>
            <p:nvPr/>
          </p:nvSpPr>
          <p:spPr bwMode="auto">
            <a:xfrm flipH="1">
              <a:off x="5075" y="1670"/>
              <a:ext cx="201" cy="283"/>
            </a:xfrm>
            <a:prstGeom prst="line">
              <a:avLst/>
            </a:prstGeom>
            <a:noFill/>
            <a:ln w="5080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96" name="Line 200"/>
          <p:cNvSpPr>
            <a:spLocks noChangeShapeType="1"/>
          </p:cNvSpPr>
          <p:nvPr/>
        </p:nvSpPr>
        <p:spPr bwMode="auto">
          <a:xfrm>
            <a:off x="5207000" y="6286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97" name="Line 201"/>
          <p:cNvSpPr>
            <a:spLocks noChangeShapeType="1"/>
          </p:cNvSpPr>
          <p:nvPr/>
        </p:nvSpPr>
        <p:spPr bwMode="auto">
          <a:xfrm>
            <a:off x="0" y="228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898" name="Text Box 202"/>
          <p:cNvSpPr txBox="1">
            <a:spLocks noChangeArrowheads="1"/>
          </p:cNvSpPr>
          <p:nvPr/>
        </p:nvSpPr>
        <p:spPr bwMode="auto">
          <a:xfrm>
            <a:off x="6591300" y="1104900"/>
            <a:ext cx="94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FF7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cur</a:t>
            </a:r>
            <a:r>
              <a:rPr lang="en-US">
                <a:sym typeface="Wingdings" pitchFamily="2" charset="2"/>
              </a:rPr>
              <a:t></a:t>
            </a:r>
            <a:endParaRPr lang="en-US"/>
          </a:p>
        </p:txBody>
      </p:sp>
      <p:sp>
        <p:nvSpPr>
          <p:cNvPr id="669900" name="Line 204"/>
          <p:cNvSpPr>
            <a:spLocks noChangeShapeType="1"/>
          </p:cNvSpPr>
          <p:nvPr/>
        </p:nvSpPr>
        <p:spPr bwMode="auto">
          <a:xfrm>
            <a:off x="635000" y="4445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1" name="Line 205"/>
          <p:cNvSpPr>
            <a:spLocks noChangeShapeType="1"/>
          </p:cNvSpPr>
          <p:nvPr/>
        </p:nvSpPr>
        <p:spPr bwMode="auto">
          <a:xfrm>
            <a:off x="990600" y="4876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2" name="Line 206"/>
          <p:cNvSpPr>
            <a:spLocks noChangeShapeType="1"/>
          </p:cNvSpPr>
          <p:nvPr/>
        </p:nvSpPr>
        <p:spPr bwMode="auto">
          <a:xfrm>
            <a:off x="1384300" y="5118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3" name="Line 207"/>
          <p:cNvSpPr>
            <a:spLocks noChangeShapeType="1"/>
          </p:cNvSpPr>
          <p:nvPr/>
        </p:nvSpPr>
        <p:spPr bwMode="auto">
          <a:xfrm>
            <a:off x="317500" y="6565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4" name="Line 208"/>
          <p:cNvSpPr>
            <a:spLocks noChangeShapeType="1"/>
          </p:cNvSpPr>
          <p:nvPr/>
        </p:nvSpPr>
        <p:spPr bwMode="auto">
          <a:xfrm>
            <a:off x="241300" y="1511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5" name="Line 209"/>
          <p:cNvSpPr>
            <a:spLocks noChangeShapeType="1"/>
          </p:cNvSpPr>
          <p:nvPr/>
        </p:nvSpPr>
        <p:spPr bwMode="auto">
          <a:xfrm>
            <a:off x="596900" y="19177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6" name="Line 210"/>
          <p:cNvSpPr>
            <a:spLocks noChangeShapeType="1"/>
          </p:cNvSpPr>
          <p:nvPr/>
        </p:nvSpPr>
        <p:spPr bwMode="auto">
          <a:xfrm>
            <a:off x="584200" y="2235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7" name="Line 211"/>
          <p:cNvSpPr>
            <a:spLocks noChangeShapeType="1"/>
          </p:cNvSpPr>
          <p:nvPr/>
        </p:nvSpPr>
        <p:spPr bwMode="auto">
          <a:xfrm>
            <a:off x="914400" y="26670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8" name="Line 212"/>
          <p:cNvSpPr>
            <a:spLocks noChangeShapeType="1"/>
          </p:cNvSpPr>
          <p:nvPr/>
        </p:nvSpPr>
        <p:spPr bwMode="auto">
          <a:xfrm>
            <a:off x="914400" y="3162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09" name="Line 213"/>
          <p:cNvSpPr>
            <a:spLocks noChangeShapeType="1"/>
          </p:cNvSpPr>
          <p:nvPr/>
        </p:nvSpPr>
        <p:spPr bwMode="auto">
          <a:xfrm>
            <a:off x="1282700" y="35941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10" name="Line 214"/>
          <p:cNvSpPr>
            <a:spLocks noChangeShapeType="1"/>
          </p:cNvSpPr>
          <p:nvPr/>
        </p:nvSpPr>
        <p:spPr bwMode="auto">
          <a:xfrm>
            <a:off x="1295400" y="383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9911" name="Line 215"/>
          <p:cNvSpPr>
            <a:spLocks noChangeShapeType="1"/>
          </p:cNvSpPr>
          <p:nvPr/>
        </p:nvSpPr>
        <p:spPr bwMode="auto">
          <a:xfrm>
            <a:off x="4851400" y="6540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34 0.13321 " pathEditMode="relative" ptsTypes="AA">
                                      <p:cBhvr>
                                        <p:cTn id="115" dur="2000" fill="hold"/>
                                        <p:tgtEl>
                                          <p:spTgt spid="669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66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66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66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66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66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867" grpId="0" animBg="1"/>
      <p:bldP spid="669867" grpId="1" animBg="1"/>
      <p:bldP spid="669868" grpId="0" animBg="1"/>
      <p:bldP spid="669868" grpId="1" animBg="1"/>
      <p:bldP spid="669870" grpId="0" animBg="1"/>
      <p:bldP spid="669870" grpId="1" animBg="1"/>
      <p:bldP spid="669871" grpId="0" animBg="1"/>
      <p:bldP spid="669871" grpId="1" animBg="1"/>
      <p:bldP spid="669872" grpId="0" animBg="1"/>
      <p:bldP spid="669872" grpId="1" animBg="1"/>
      <p:bldP spid="669873" grpId="0" animBg="1"/>
      <p:bldP spid="669873" grpId="1" animBg="1"/>
      <p:bldP spid="669874" grpId="0" animBg="1"/>
      <p:bldP spid="669874" grpId="1" animBg="1"/>
      <p:bldP spid="669876" grpId="0" animBg="1"/>
      <p:bldP spid="669876" grpId="1" animBg="1"/>
      <p:bldP spid="669878" grpId="0"/>
      <p:bldP spid="669878" grpId="1"/>
      <p:bldP spid="669883" grpId="0" animBg="1"/>
      <p:bldP spid="669883" grpId="1" animBg="1"/>
      <p:bldP spid="669885" grpId="0" animBg="1"/>
      <p:bldP spid="669885" grpId="1" animBg="1"/>
      <p:bldP spid="669887" grpId="0"/>
      <p:bldP spid="669887" grpId="1"/>
      <p:bldP spid="669889" grpId="0"/>
      <p:bldP spid="669890" grpId="0"/>
      <p:bldP spid="669891" grpId="0"/>
      <p:bldP spid="669896" grpId="0" animBg="1"/>
      <p:bldP spid="669897" grpId="0" animBg="1"/>
      <p:bldP spid="669897" grpId="1" animBg="1"/>
      <p:bldP spid="669898" grpId="0"/>
      <p:bldP spid="669898" grpId="1"/>
      <p:bldP spid="669900" grpId="0" animBg="1"/>
      <p:bldP spid="669900" grpId="1" animBg="1"/>
      <p:bldP spid="669901" grpId="0" animBg="1"/>
      <p:bldP spid="669901" grpId="1" animBg="1"/>
      <p:bldP spid="669902" grpId="0" animBg="1"/>
      <p:bldP spid="669902" grpId="1" animBg="1"/>
      <p:bldP spid="669903" grpId="0" animBg="1"/>
      <p:bldP spid="669903" grpId="1" animBg="1"/>
      <p:bldP spid="669904" grpId="0" animBg="1"/>
      <p:bldP spid="669904" grpId="1" animBg="1"/>
      <p:bldP spid="669905" grpId="0" animBg="1"/>
      <p:bldP spid="669905" grpId="1" animBg="1"/>
      <p:bldP spid="669906" grpId="0" animBg="1"/>
      <p:bldP spid="669906" grpId="1" animBg="1"/>
      <p:bldP spid="669907" grpId="0" animBg="1"/>
      <p:bldP spid="669907" grpId="1" animBg="1"/>
      <p:bldP spid="669908" grpId="0" animBg="1"/>
      <p:bldP spid="669908" grpId="1" animBg="1"/>
      <p:bldP spid="669909" grpId="0" animBg="1"/>
      <p:bldP spid="669909" grpId="1" animBg="1"/>
      <p:bldP spid="669910" grpId="0" animBg="1"/>
      <p:bldP spid="669910" grpId="1" animBg="1"/>
      <p:bldP spid="669911" grpId="0" animBg="1"/>
      <p:bldP spid="6699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690A1-4351-48A6-B4DA-6132B37C1328}" type="slidenum">
              <a:rPr lang="en-US"/>
              <a:pPr/>
              <a:t>19</a:t>
            </a:fld>
            <a:endParaRPr lang="en-US"/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88" y="-76200"/>
            <a:ext cx="8953500" cy="1143000"/>
          </a:xfrm>
          <a:noFill/>
          <a:ln/>
        </p:spPr>
        <p:txBody>
          <a:bodyPr/>
          <a:lstStyle/>
          <a:p>
            <a:r>
              <a:rPr lang="en-US" sz="4000"/>
              <a:t>Inserting A New Value Into A BST </a:t>
            </a:r>
          </a:p>
        </p:txBody>
      </p:sp>
      <p:sp>
        <p:nvSpPr>
          <p:cNvPr id="606282" name="Text Box 74"/>
          <p:cNvSpPr txBox="1">
            <a:spLocks noChangeArrowheads="1"/>
          </p:cNvSpPr>
          <p:nvPr/>
        </p:nvSpPr>
        <p:spPr bwMode="auto">
          <a:xfrm>
            <a:off x="593725" y="1369992"/>
            <a:ext cx="7843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As with BST Search, there is a </a:t>
            </a:r>
            <a:r>
              <a:rPr lang="en-US" dirty="0">
                <a:solidFill>
                  <a:schemeClr val="accent2"/>
                </a:solidFill>
              </a:rPr>
              <a:t>recursive version</a:t>
            </a:r>
            <a:r>
              <a:rPr lang="en-US" dirty="0"/>
              <a:t> of the Insertion algorithm too. Be familiar with it!</a:t>
            </a:r>
          </a:p>
        </p:txBody>
      </p:sp>
      <p:sp>
        <p:nvSpPr>
          <p:cNvPr id="606287" name="Text Box 79"/>
          <p:cNvSpPr txBox="1">
            <a:spLocks noChangeArrowheads="1"/>
          </p:cNvSpPr>
          <p:nvPr/>
        </p:nvSpPr>
        <p:spPr bwMode="auto">
          <a:xfrm>
            <a:off x="517525" y="2570142"/>
            <a:ext cx="81486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Given a random array of numbers if you insert them one at a time into a BST, what will the BST look like?</a:t>
            </a:r>
          </a:p>
        </p:txBody>
      </p:sp>
      <p:sp>
        <p:nvSpPr>
          <p:cNvPr id="606291" name="Text Box 83"/>
          <p:cNvSpPr txBox="1">
            <a:spLocks noChangeArrowheads="1"/>
          </p:cNvSpPr>
          <p:nvPr/>
        </p:nvSpPr>
        <p:spPr bwMode="auto">
          <a:xfrm>
            <a:off x="517525" y="4217910"/>
            <a:ext cx="81486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Question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Given a ordered array of numbers if you insert them one at a time into a BST, what will the BST look like?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87" grpId="0"/>
      <p:bldP spid="6062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09047" y="37708"/>
            <a:ext cx="828851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Binary Search Trees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Why should you care?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09047" y="1279591"/>
            <a:ext cx="6042582" cy="5319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29" y="1279591"/>
            <a:ext cx="2402823" cy="13078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8890" y="5877580"/>
            <a:ext cx="55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pay attention!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359" y="484862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because you’ll be asked about them in </a:t>
            </a:r>
            <a:r>
              <a:rPr lang="en-US" sz="2400" dirty="0">
                <a:solidFill>
                  <a:srgbClr val="FF0000"/>
                </a:solidFill>
              </a:rPr>
              <a:t>job interviews </a:t>
            </a:r>
            <a:r>
              <a:rPr lang="en-US" sz="2400" dirty="0"/>
              <a:t>and on </a:t>
            </a:r>
            <a:r>
              <a:rPr lang="en-US" sz="2400" dirty="0">
                <a:solidFill>
                  <a:srgbClr val="FF0000"/>
                </a:solidFill>
              </a:rPr>
              <a:t>exams</a:t>
            </a:r>
            <a:r>
              <a:rPr lang="en-US" sz="2400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5850" y="1602363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Binary Search Trees are an extremely efficient way to store/search for data!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850" y="2638820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can search a BST with billions of items in just microseconds!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0262" y="3694851"/>
            <a:ext cx="578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They’re used in databases, operating systems, search engines, etc</a:t>
            </a:r>
            <a:r>
              <a:rPr lang="en-US" dirty="0"/>
              <a:t>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1558" t="5899" r="23653" b="34407"/>
          <a:stretch/>
        </p:blipFill>
        <p:spPr>
          <a:xfrm>
            <a:off x="7550092" y="1279591"/>
            <a:ext cx="1291904" cy="130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91C16-4F39-4BB7-892C-E6F46DF70EAF}" type="slidenum">
              <a:rPr lang="en-US"/>
              <a:pPr/>
              <a:t>20</a:t>
            </a:fld>
            <a:endParaRPr lang="en-US"/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Oh of BST Insertion</a:t>
            </a:r>
          </a:p>
        </p:txBody>
      </p:sp>
      <p:sp>
        <p:nvSpPr>
          <p:cNvPr id="661507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148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So, what’s the big-oh of BST Insertion?</a:t>
            </a:r>
            <a:endParaRPr lang="en-US"/>
          </a:p>
        </p:txBody>
      </p:sp>
      <p:sp>
        <p:nvSpPr>
          <p:cNvPr id="661511" name="Text Box 7"/>
          <p:cNvSpPr txBox="1">
            <a:spLocks noChangeArrowheads="1"/>
          </p:cNvSpPr>
          <p:nvPr/>
        </p:nvSpPr>
        <p:spPr bwMode="auto">
          <a:xfrm>
            <a:off x="280988" y="1981200"/>
            <a:ext cx="85407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Right! It’s also O(log</a:t>
            </a:r>
            <a:r>
              <a:rPr lang="en-US" baseline="-25000">
                <a:solidFill>
                  <a:srgbClr val="6600CC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n)</a:t>
            </a:r>
          </a:p>
          <a:p>
            <a:endParaRPr lang="en-US">
              <a:solidFill>
                <a:srgbClr val="6600CC"/>
              </a:solidFill>
            </a:endParaRPr>
          </a:p>
          <a:p>
            <a:r>
              <a:rPr lang="en-US">
                <a:solidFill>
                  <a:srgbClr val="006666"/>
                </a:solidFill>
              </a:rPr>
              <a:t>Why? Because we have to first use a binary search to find where to insert our node and binary search is </a:t>
            </a:r>
            <a:r>
              <a:rPr lang="en-US">
                <a:solidFill>
                  <a:srgbClr val="6600CC"/>
                </a:solidFill>
              </a:rPr>
              <a:t>O(log</a:t>
            </a:r>
            <a:r>
              <a:rPr lang="en-US" baseline="-25000">
                <a:solidFill>
                  <a:srgbClr val="6600CC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n).</a:t>
            </a:r>
          </a:p>
          <a:p>
            <a:endParaRPr lang="en-US">
              <a:solidFill>
                <a:srgbClr val="006666"/>
              </a:solidFill>
            </a:endParaRPr>
          </a:p>
          <a:p>
            <a:r>
              <a:rPr lang="en-US">
                <a:solidFill>
                  <a:srgbClr val="006666"/>
                </a:solidFill>
              </a:rPr>
              <a:t>Once we’ve found the right spot, we can insert our new node in </a:t>
            </a:r>
            <a:r>
              <a:rPr lang="en-US">
                <a:solidFill>
                  <a:srgbClr val="6600CC"/>
                </a:solidFill>
              </a:rPr>
              <a:t>O(1)</a:t>
            </a:r>
            <a:r>
              <a:rPr lang="en-US">
                <a:solidFill>
                  <a:srgbClr val="006666"/>
                </a:solidFill>
              </a:rPr>
              <a:t> time.</a:t>
            </a:r>
          </a:p>
        </p:txBody>
      </p:sp>
      <p:sp>
        <p:nvSpPr>
          <p:cNvPr id="661512" name="Text Box 8"/>
          <p:cNvSpPr txBox="1">
            <a:spLocks noChangeArrowheads="1"/>
          </p:cNvSpPr>
          <p:nvPr/>
        </p:nvSpPr>
        <p:spPr bwMode="auto">
          <a:xfrm>
            <a:off x="2133600" y="5181600"/>
            <a:ext cx="47640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6000">
                <a:solidFill>
                  <a:srgbClr val="990000"/>
                </a:solidFill>
              </a:rPr>
              <a:t>Groovy Baby!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1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6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11" grpId="0" build="p"/>
      <p:bldP spid="6615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63D46-74C1-40E2-B62E-8B1EB1544665}" type="slidenum">
              <a:rPr lang="en-US"/>
              <a:pPr/>
              <a:t>21</a:t>
            </a:fld>
            <a:endParaRPr lang="en-US"/>
          </a:p>
        </p:txBody>
      </p:sp>
      <p:sp>
        <p:nvSpPr>
          <p:cNvPr id="578572" name="Text Box 12"/>
          <p:cNvSpPr txBox="1">
            <a:spLocks noChangeArrowheads="1"/>
          </p:cNvSpPr>
          <p:nvPr/>
        </p:nvSpPr>
        <p:spPr bwMode="auto">
          <a:xfrm>
            <a:off x="542925" y="5937250"/>
            <a:ext cx="8148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What’s the big-oh to find the minimum or maximum element?</a:t>
            </a:r>
          </a:p>
        </p:txBody>
      </p:sp>
      <p:grpSp>
        <p:nvGrpSpPr>
          <p:cNvPr id="578623" name="Group 63"/>
          <p:cNvGrpSpPr>
            <a:grpSpLocks/>
          </p:cNvGrpSpPr>
          <p:nvPr/>
        </p:nvGrpSpPr>
        <p:grpSpPr bwMode="auto">
          <a:xfrm>
            <a:off x="2501900" y="2800350"/>
            <a:ext cx="3543300" cy="2611438"/>
            <a:chOff x="1608" y="1764"/>
            <a:chExt cx="2232" cy="1645"/>
          </a:xfrm>
        </p:grpSpPr>
        <p:grpSp>
          <p:nvGrpSpPr>
            <p:cNvPr id="578573" name="Group 13"/>
            <p:cNvGrpSpPr>
              <a:grpSpLocks/>
            </p:cNvGrpSpPr>
            <p:nvPr/>
          </p:nvGrpSpPr>
          <p:grpSpPr bwMode="auto">
            <a:xfrm>
              <a:off x="2184" y="2398"/>
              <a:ext cx="499" cy="373"/>
              <a:chOff x="3511" y="3072"/>
              <a:chExt cx="729" cy="624"/>
            </a:xfrm>
          </p:grpSpPr>
          <p:sp>
            <p:nvSpPr>
              <p:cNvPr id="578574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5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6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77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8578" name="Group 18"/>
            <p:cNvGrpSpPr>
              <a:grpSpLocks/>
            </p:cNvGrpSpPr>
            <p:nvPr/>
          </p:nvGrpSpPr>
          <p:grpSpPr bwMode="auto">
            <a:xfrm>
              <a:off x="2782" y="1764"/>
              <a:ext cx="499" cy="373"/>
              <a:chOff x="3511" y="3072"/>
              <a:chExt cx="729" cy="624"/>
            </a:xfrm>
          </p:grpSpPr>
          <p:sp>
            <p:nvSpPr>
              <p:cNvPr id="578579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0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1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2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8583" name="Group 23"/>
            <p:cNvGrpSpPr>
              <a:grpSpLocks/>
            </p:cNvGrpSpPr>
            <p:nvPr/>
          </p:nvGrpSpPr>
          <p:grpSpPr bwMode="auto">
            <a:xfrm>
              <a:off x="3269" y="2398"/>
              <a:ext cx="498" cy="373"/>
              <a:chOff x="3511" y="3072"/>
              <a:chExt cx="729" cy="624"/>
            </a:xfrm>
          </p:grpSpPr>
          <p:sp>
            <p:nvSpPr>
              <p:cNvPr id="578584" name="Rectangle 2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5" name="Rectangle 2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6" name="Rectangle 2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87" name="Rectangle 2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8588" name="Line 28"/>
            <p:cNvSpPr>
              <a:spLocks noChangeShapeType="1"/>
            </p:cNvSpPr>
            <p:nvPr/>
          </p:nvSpPr>
          <p:spPr bwMode="auto">
            <a:xfrm flipH="1">
              <a:off x="2483" y="2063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589" name="Line 29"/>
            <p:cNvSpPr>
              <a:spLocks noChangeShapeType="1"/>
            </p:cNvSpPr>
            <p:nvPr/>
          </p:nvSpPr>
          <p:spPr bwMode="auto">
            <a:xfrm>
              <a:off x="3150" y="2062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590" name="Text Box 30"/>
            <p:cNvSpPr txBox="1">
              <a:spLocks noChangeArrowheads="1"/>
            </p:cNvSpPr>
            <p:nvPr/>
          </p:nvSpPr>
          <p:spPr bwMode="auto">
            <a:xfrm>
              <a:off x="3253" y="262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591" name="Text Box 31"/>
            <p:cNvSpPr txBox="1">
              <a:spLocks noChangeArrowheads="1"/>
            </p:cNvSpPr>
            <p:nvPr/>
          </p:nvSpPr>
          <p:spPr bwMode="auto">
            <a:xfrm>
              <a:off x="2641" y="1776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78592" name="Text Box 32"/>
            <p:cNvSpPr txBox="1">
              <a:spLocks noChangeArrowheads="1"/>
            </p:cNvSpPr>
            <p:nvPr/>
          </p:nvSpPr>
          <p:spPr bwMode="auto">
            <a:xfrm>
              <a:off x="2073" y="2408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78593" name="Text Box 33"/>
            <p:cNvSpPr txBox="1">
              <a:spLocks noChangeArrowheads="1"/>
            </p:cNvSpPr>
            <p:nvPr/>
          </p:nvSpPr>
          <p:spPr bwMode="auto">
            <a:xfrm>
              <a:off x="3038" y="2406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78594" name="Line 34"/>
            <p:cNvSpPr>
              <a:spLocks noChangeShapeType="1"/>
            </p:cNvSpPr>
            <p:nvPr/>
          </p:nvSpPr>
          <p:spPr bwMode="auto">
            <a:xfrm flipH="1">
              <a:off x="2198" y="2705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8595" name="Group 35"/>
            <p:cNvGrpSpPr>
              <a:grpSpLocks/>
            </p:cNvGrpSpPr>
            <p:nvPr/>
          </p:nvGrpSpPr>
          <p:grpSpPr bwMode="auto">
            <a:xfrm>
              <a:off x="1806" y="3023"/>
              <a:ext cx="499" cy="373"/>
              <a:chOff x="3511" y="3072"/>
              <a:chExt cx="729" cy="624"/>
            </a:xfrm>
          </p:grpSpPr>
          <p:sp>
            <p:nvSpPr>
              <p:cNvPr id="578596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7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8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599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8600" name="Text Box 40"/>
            <p:cNvSpPr txBox="1">
              <a:spLocks noChangeArrowheads="1"/>
            </p:cNvSpPr>
            <p:nvPr/>
          </p:nvSpPr>
          <p:spPr bwMode="auto">
            <a:xfrm>
              <a:off x="1777" y="324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1" name="Text Box 41"/>
            <p:cNvSpPr txBox="1">
              <a:spLocks noChangeArrowheads="1"/>
            </p:cNvSpPr>
            <p:nvPr/>
          </p:nvSpPr>
          <p:spPr bwMode="auto">
            <a:xfrm>
              <a:off x="2014" y="3255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2" name="Text Box 42"/>
            <p:cNvSpPr txBox="1">
              <a:spLocks noChangeArrowheads="1"/>
            </p:cNvSpPr>
            <p:nvPr/>
          </p:nvSpPr>
          <p:spPr bwMode="auto">
            <a:xfrm>
              <a:off x="3478" y="2617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03" name="Text Box 43"/>
            <p:cNvSpPr txBox="1">
              <a:spLocks noChangeArrowheads="1"/>
            </p:cNvSpPr>
            <p:nvPr/>
          </p:nvSpPr>
          <p:spPr bwMode="auto">
            <a:xfrm>
              <a:off x="1608" y="3039"/>
              <a:ext cx="7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“Barry”</a:t>
              </a:r>
            </a:p>
          </p:txBody>
        </p:sp>
        <p:grpSp>
          <p:nvGrpSpPr>
            <p:cNvPr id="578604" name="Group 44"/>
            <p:cNvGrpSpPr>
              <a:grpSpLocks/>
            </p:cNvGrpSpPr>
            <p:nvPr/>
          </p:nvGrpSpPr>
          <p:grpSpPr bwMode="auto">
            <a:xfrm>
              <a:off x="2622" y="3003"/>
              <a:ext cx="697" cy="386"/>
              <a:chOff x="4494" y="3780"/>
              <a:chExt cx="697" cy="386"/>
            </a:xfrm>
          </p:grpSpPr>
          <p:grpSp>
            <p:nvGrpSpPr>
              <p:cNvPr id="578605" name="Group 45"/>
              <p:cNvGrpSpPr>
                <a:grpSpLocks/>
              </p:cNvGrpSpPr>
              <p:nvPr/>
            </p:nvGrpSpPr>
            <p:grpSpPr bwMode="auto">
              <a:xfrm>
                <a:off x="4692" y="3780"/>
                <a:ext cx="499" cy="373"/>
                <a:chOff x="3511" y="3072"/>
                <a:chExt cx="729" cy="624"/>
              </a:xfrm>
            </p:grpSpPr>
            <p:sp>
              <p:nvSpPr>
                <p:cNvPr id="578606" name="Rectangle 46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7" name="Rectangle 47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8" name="Rectangle 48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8609" name="Rectangle 49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8610" name="Text Box 50"/>
              <p:cNvSpPr txBox="1">
                <a:spLocks noChangeArrowheads="1"/>
              </p:cNvSpPr>
              <p:nvPr/>
            </p:nvSpPr>
            <p:spPr bwMode="auto">
              <a:xfrm>
                <a:off x="4663" y="4003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 </a:t>
                </a:r>
              </a:p>
            </p:txBody>
          </p:sp>
          <p:sp>
            <p:nvSpPr>
              <p:cNvPr id="578611" name="Text Box 51"/>
              <p:cNvSpPr txBox="1">
                <a:spLocks noChangeArrowheads="1"/>
              </p:cNvSpPr>
              <p:nvPr/>
            </p:nvSpPr>
            <p:spPr bwMode="auto">
              <a:xfrm>
                <a:off x="4900" y="4012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 </a:t>
                </a:r>
              </a:p>
            </p:txBody>
          </p:sp>
          <p:sp>
            <p:nvSpPr>
              <p:cNvPr id="578612" name="Text Box 52"/>
              <p:cNvSpPr txBox="1">
                <a:spLocks noChangeArrowheads="1"/>
              </p:cNvSpPr>
              <p:nvPr/>
            </p:nvSpPr>
            <p:spPr bwMode="auto">
              <a:xfrm>
                <a:off x="4494" y="3796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/>
                  <a:t>    </a:t>
                </a:r>
              </a:p>
            </p:txBody>
          </p:sp>
        </p:grpSp>
        <p:sp>
          <p:nvSpPr>
            <p:cNvPr id="578617" name="Text Box 57"/>
            <p:cNvSpPr txBox="1">
              <a:spLocks noChangeArrowheads="1"/>
            </p:cNvSpPr>
            <p:nvPr/>
          </p:nvSpPr>
          <p:spPr bwMode="auto">
            <a:xfrm>
              <a:off x="2815" y="2991"/>
              <a:ext cx="54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200">
                  <a:solidFill>
                    <a:schemeClr val="tx1"/>
                  </a:solidFill>
                </a:rPr>
                <a:t>“Phil”</a:t>
              </a:r>
            </a:p>
          </p:txBody>
        </p:sp>
        <p:sp>
          <p:nvSpPr>
            <p:cNvPr id="578618" name="Rectangle 58"/>
            <p:cNvSpPr>
              <a:spLocks noChangeArrowheads="1"/>
            </p:cNvSpPr>
            <p:nvPr/>
          </p:nvSpPr>
          <p:spPr bwMode="auto">
            <a:xfrm>
              <a:off x="2790" y="3238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8619" name="Rectangle 59"/>
            <p:cNvSpPr>
              <a:spLocks noChangeArrowheads="1"/>
            </p:cNvSpPr>
            <p:nvPr/>
          </p:nvSpPr>
          <p:spPr bwMode="auto">
            <a:xfrm>
              <a:off x="3024" y="3224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78620" name="Group 60"/>
            <p:cNvGrpSpPr>
              <a:grpSpLocks/>
            </p:cNvGrpSpPr>
            <p:nvPr/>
          </p:nvGrpSpPr>
          <p:grpSpPr bwMode="auto">
            <a:xfrm>
              <a:off x="3155" y="2648"/>
              <a:ext cx="349" cy="361"/>
              <a:chOff x="5075" y="1592"/>
              <a:chExt cx="349" cy="361"/>
            </a:xfrm>
          </p:grpSpPr>
          <p:sp>
            <p:nvSpPr>
              <p:cNvPr id="578621" name="Rectangle 61"/>
              <p:cNvSpPr>
                <a:spLocks noChangeArrowheads="1"/>
              </p:cNvSpPr>
              <p:nvPr/>
            </p:nvSpPr>
            <p:spPr bwMode="auto">
              <a:xfrm>
                <a:off x="5232" y="1592"/>
                <a:ext cx="192" cy="96"/>
              </a:xfrm>
              <a:prstGeom prst="rect">
                <a:avLst/>
              </a:prstGeom>
              <a:solidFill>
                <a:srgbClr val="8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622" name="Line 62"/>
              <p:cNvSpPr>
                <a:spLocks noChangeShapeType="1"/>
              </p:cNvSpPr>
              <p:nvPr/>
            </p:nvSpPr>
            <p:spPr bwMode="auto">
              <a:xfrm flipH="1">
                <a:off x="5075" y="1670"/>
                <a:ext cx="201" cy="283"/>
              </a:xfrm>
              <a:prstGeom prst="line">
                <a:avLst/>
              </a:prstGeom>
              <a:noFill/>
              <a:ln w="5080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Min &amp; Max of a BST</a:t>
            </a:r>
          </a:p>
        </p:txBody>
      </p:sp>
      <p:sp>
        <p:nvSpPr>
          <p:cNvPr id="578565" name="Rectangle 5"/>
          <p:cNvSpPr>
            <a:spLocks noChangeArrowheads="1"/>
          </p:cNvSpPr>
          <p:nvPr/>
        </p:nvSpPr>
        <p:spPr bwMode="auto">
          <a:xfrm>
            <a:off x="404813" y="966788"/>
            <a:ext cx="8793162" cy="98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How do we find the </a:t>
            </a:r>
            <a:r>
              <a:rPr lang="en-US">
                <a:solidFill>
                  <a:schemeClr val="accent2"/>
                </a:solidFill>
              </a:rPr>
              <a:t>minimum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chemeClr val="accent2"/>
                </a:solidFill>
              </a:rPr>
              <a:t>maximum</a:t>
            </a:r>
            <a:r>
              <a:rPr lang="en-US">
                <a:solidFill>
                  <a:schemeClr val="tx1"/>
                </a:solidFill>
              </a:rPr>
              <a:t> values in a BST?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sz="1000">
              <a:solidFill>
                <a:schemeClr val="tx1"/>
              </a:solidFill>
            </a:endParaRPr>
          </a:p>
          <a:p>
            <a:pPr lvl="1" algn="l" eaLnBrk="0" hangingPunct="0">
              <a:lnSpc>
                <a:spcPct val="90000"/>
              </a:lnSpc>
              <a:spcBef>
                <a:spcPct val="20000"/>
              </a:spcBef>
              <a:buFont typeface="Times New Roman" pitchFamily="18" charset="0"/>
              <a:buChar char="»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78569" name="Text Box 9"/>
          <p:cNvSpPr txBox="1">
            <a:spLocks noChangeArrowheads="1"/>
          </p:cNvSpPr>
          <p:nvPr/>
        </p:nvSpPr>
        <p:spPr bwMode="auto">
          <a:xfrm>
            <a:off x="330200" y="2743200"/>
            <a:ext cx="4267200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GetMin(node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while (pRoot-&gt;left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pRoot = pRoot-&gt;left;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return(pRoot-&gt;value);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78570" name="Text Box 10"/>
          <p:cNvSpPr txBox="1">
            <a:spLocks noChangeArrowheads="1"/>
          </p:cNvSpPr>
          <p:nvPr/>
        </p:nvSpPr>
        <p:spPr bwMode="auto">
          <a:xfrm>
            <a:off x="4633913" y="2743200"/>
            <a:ext cx="4306887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GetMax(node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while (pRoot-&gt;right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 pRoot = pRoot-&gt;right;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return(pRoot-&gt;value);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578625" name="Rectangle 65"/>
          <p:cNvSpPr>
            <a:spLocks noChangeArrowheads="1"/>
          </p:cNvSpPr>
          <p:nvPr/>
        </p:nvSpPr>
        <p:spPr bwMode="auto">
          <a:xfrm>
            <a:off x="509588" y="1498600"/>
            <a:ext cx="8335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The </a:t>
            </a:r>
            <a:r>
              <a:rPr lang="en-US">
                <a:solidFill>
                  <a:schemeClr val="accent2"/>
                </a:solidFill>
              </a:rPr>
              <a:t>minimum</a:t>
            </a:r>
            <a:r>
              <a:rPr lang="en-US">
                <a:solidFill>
                  <a:schemeClr val="tx1"/>
                </a:solidFill>
              </a:rPr>
              <a:t> value is located at the </a:t>
            </a:r>
            <a:r>
              <a:rPr lang="en-US">
                <a:solidFill>
                  <a:schemeClr val="accent2"/>
                </a:solidFill>
              </a:rPr>
              <a:t>left-most</a:t>
            </a:r>
            <a:r>
              <a:rPr lang="en-US">
                <a:solidFill>
                  <a:schemeClr val="tx1"/>
                </a:solidFill>
              </a:rPr>
              <a:t> node.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 The </a:t>
            </a:r>
            <a:r>
              <a:rPr lang="en-US">
                <a:solidFill>
                  <a:schemeClr val="accent2"/>
                </a:solidFill>
              </a:rPr>
              <a:t>maximum</a:t>
            </a:r>
            <a:r>
              <a:rPr lang="en-US">
                <a:solidFill>
                  <a:schemeClr val="tx1"/>
                </a:solidFill>
              </a:rPr>
              <a:t> value is located at the</a:t>
            </a:r>
            <a:r>
              <a:rPr lang="en-US">
                <a:solidFill>
                  <a:schemeClr val="accent2"/>
                </a:solidFill>
              </a:rPr>
              <a:t> right-most</a:t>
            </a:r>
            <a:r>
              <a:rPr lang="en-US">
                <a:solidFill>
                  <a:schemeClr val="tx1"/>
                </a:solidFill>
              </a:rPr>
              <a:t> node.</a:t>
            </a:r>
          </a:p>
        </p:txBody>
      </p:sp>
      <p:sp>
        <p:nvSpPr>
          <p:cNvPr id="578624" name="Rectangle 64"/>
          <p:cNvSpPr>
            <a:spLocks noChangeArrowheads="1"/>
          </p:cNvSpPr>
          <p:nvPr/>
        </p:nvSpPr>
        <p:spPr bwMode="auto">
          <a:xfrm>
            <a:off x="304800" y="1447800"/>
            <a:ext cx="8610600" cy="106680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8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8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2" grpId="0"/>
      <p:bldP spid="578569" grpId="0" animBg="1"/>
      <p:bldP spid="578570" grpId="0" animBg="1"/>
      <p:bldP spid="578625" grpId="0"/>
      <p:bldP spid="5786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C64C-DE6A-4644-A58F-84BE02261785}" type="slidenum">
              <a:rPr lang="en-US"/>
              <a:pPr/>
              <a:t>22</a:t>
            </a:fld>
            <a:endParaRPr lang="en-US"/>
          </a:p>
        </p:txBody>
      </p:sp>
      <p:sp>
        <p:nvSpPr>
          <p:cNvPr id="607234" name="Text Box 2"/>
          <p:cNvSpPr txBox="1">
            <a:spLocks noChangeArrowheads="1"/>
          </p:cNvSpPr>
          <p:nvPr/>
        </p:nvSpPr>
        <p:spPr bwMode="auto">
          <a:xfrm>
            <a:off x="530225" y="5394325"/>
            <a:ext cx="8148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Hopefully you’re getting the idea that most tree functions can be done </a:t>
            </a:r>
            <a:r>
              <a:rPr lang="en-US">
                <a:solidFill>
                  <a:schemeClr val="accent2"/>
                </a:solidFill>
              </a:rPr>
              <a:t>recursively</a:t>
            </a:r>
            <a:r>
              <a:rPr lang="en-US"/>
              <a:t>…</a:t>
            </a:r>
          </a:p>
        </p:txBody>
      </p:sp>
      <p:sp>
        <p:nvSpPr>
          <p:cNvPr id="607282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Min &amp; Max of a BST</a:t>
            </a:r>
          </a:p>
        </p:txBody>
      </p:sp>
      <p:sp>
        <p:nvSpPr>
          <p:cNvPr id="607283" name="Rectangle 51"/>
          <p:cNvSpPr>
            <a:spLocks noChangeArrowheads="1"/>
          </p:cNvSpPr>
          <p:nvPr/>
        </p:nvSpPr>
        <p:spPr bwMode="auto">
          <a:xfrm>
            <a:off x="457200" y="1006475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 here are recursive versions for you…</a:t>
            </a:r>
          </a:p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07284" name="Text Box 52"/>
          <p:cNvSpPr txBox="1">
            <a:spLocks noChangeArrowheads="1"/>
          </p:cNvSpPr>
          <p:nvPr/>
        </p:nvSpPr>
        <p:spPr bwMode="auto">
          <a:xfrm>
            <a:off x="177800" y="2057400"/>
            <a:ext cx="4319588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GetMin</a:t>
            </a:r>
            <a:r>
              <a:rPr lang="en-US" sz="1800" b="1">
                <a:latin typeface="Courier New" pitchFamily="49" charset="0"/>
              </a:rPr>
              <a:t>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if (pRoot-&gt;left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return(pRoot-&gt;value);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GetMin</a:t>
            </a:r>
            <a:r>
              <a:rPr lang="en-US" sz="1800" b="1">
                <a:latin typeface="Courier New" pitchFamily="49" charset="0"/>
              </a:rPr>
              <a:t>(pRoot-&gt;left));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607286" name="Text Box 54"/>
          <p:cNvSpPr txBox="1">
            <a:spLocks noChangeArrowheads="1"/>
          </p:cNvSpPr>
          <p:nvPr/>
        </p:nvSpPr>
        <p:spPr bwMode="auto">
          <a:xfrm>
            <a:off x="4527550" y="2070100"/>
            <a:ext cx="4503738" cy="28416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int 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GetMax</a:t>
            </a:r>
            <a:r>
              <a:rPr lang="en-US" sz="1800" b="1">
                <a:latin typeface="Courier New" pitchFamily="49" charset="0"/>
              </a:rPr>
              <a:t>(node *pRoot)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(pRoot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return(-1);  // empty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if (pRoot-&gt;right ==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return(pRoot-&gt;value);</a:t>
            </a:r>
          </a:p>
          <a:p>
            <a:pPr algn="l"/>
            <a:endParaRPr lang="en-US" sz="1800" b="1">
              <a:latin typeface="Courier New" pitchFamily="49" charset="0"/>
            </a:endParaRPr>
          </a:p>
          <a:p>
            <a:pPr algn="l"/>
            <a:r>
              <a:rPr lang="en-US" sz="1800" b="1">
                <a:latin typeface="Courier New" pitchFamily="49" charset="0"/>
              </a:rPr>
              <a:t>  return(</a:t>
            </a:r>
            <a:r>
              <a:rPr lang="en-US" sz="1800" b="1">
                <a:solidFill>
                  <a:srgbClr val="9900CC"/>
                </a:solidFill>
                <a:latin typeface="Courier New" pitchFamily="49" charset="0"/>
              </a:rPr>
              <a:t>GetMax</a:t>
            </a:r>
            <a:r>
              <a:rPr lang="en-US" sz="1800" b="1">
                <a:latin typeface="Courier New" pitchFamily="49" charset="0"/>
              </a:rPr>
              <a:t>(pRoot-&gt;right));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C47E6-D3A7-416C-9574-325A2AFE8B9E}" type="slidenum">
              <a:rPr lang="en-US"/>
              <a:pPr/>
              <a:t>23</a:t>
            </a:fld>
            <a:endParaRPr lang="en-US"/>
          </a:p>
        </p:txBody>
      </p:sp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130175" y="4032250"/>
            <a:ext cx="6633547" cy="2769989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InOrder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800" dirty="0"/>
              <a:t>    </a:t>
            </a:r>
            <a:r>
              <a:rPr lang="en-US" sz="1800" dirty="0" err="1"/>
              <a:t>cout</a:t>
            </a:r>
            <a:r>
              <a:rPr lang="en-US" sz="1800" dirty="0"/>
              <a:t> &lt;&lt; cur-&gt;value;      // </a:t>
            </a:r>
            <a:r>
              <a:rPr lang="en-US" sz="1800" dirty="0">
                <a:solidFill>
                  <a:schemeClr val="accent2"/>
                </a:solidFill>
              </a:rPr>
              <a:t>Process the </a:t>
            </a:r>
            <a:r>
              <a:rPr lang="en-US" sz="1800" dirty="0">
                <a:solidFill>
                  <a:srgbClr val="FF3300"/>
                </a:solidFill>
              </a:rPr>
              <a:t>current</a:t>
            </a:r>
            <a:r>
              <a:rPr lang="en-US" sz="1800" dirty="0">
                <a:solidFill>
                  <a:schemeClr val="accent2"/>
                </a:solidFill>
              </a:rPr>
              <a:t> node.</a:t>
            </a:r>
          </a:p>
          <a:p>
            <a:pPr algn="l"/>
            <a:endParaRPr lang="en-US" sz="10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InOrder</a:t>
            </a:r>
            <a:r>
              <a:rPr lang="en-US" sz="1800" dirty="0"/>
              <a:t>(cur-&gt;right);  // </a:t>
            </a:r>
            <a:r>
              <a:rPr lang="en-US" sz="1800" dirty="0">
                <a:solidFill>
                  <a:schemeClr val="accent2"/>
                </a:solidFill>
              </a:rPr>
              <a:t>Process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800" dirty="0"/>
              <a:t>}</a:t>
            </a:r>
          </a:p>
        </p:txBody>
      </p:sp>
      <p:grpSp>
        <p:nvGrpSpPr>
          <p:cNvPr id="614405" name="Group 5"/>
          <p:cNvGrpSpPr>
            <a:grpSpLocks/>
          </p:cNvGrpSpPr>
          <p:nvPr/>
        </p:nvGrpSpPr>
        <p:grpSpPr bwMode="auto">
          <a:xfrm>
            <a:off x="5549900" y="1114425"/>
            <a:ext cx="3668713" cy="2892425"/>
            <a:chOff x="3506" y="509"/>
            <a:chExt cx="2311" cy="1822"/>
          </a:xfrm>
        </p:grpSpPr>
        <p:grpSp>
          <p:nvGrpSpPr>
            <p:cNvPr id="614406" name="Group 6"/>
            <p:cNvGrpSpPr>
              <a:grpSpLocks/>
            </p:cNvGrpSpPr>
            <p:nvPr/>
          </p:nvGrpSpPr>
          <p:grpSpPr bwMode="auto">
            <a:xfrm>
              <a:off x="3506" y="672"/>
              <a:ext cx="2311" cy="1659"/>
              <a:chOff x="3443" y="693"/>
              <a:chExt cx="2311" cy="1659"/>
            </a:xfrm>
          </p:grpSpPr>
          <p:grpSp>
            <p:nvGrpSpPr>
              <p:cNvPr id="614407" name="Group 7"/>
              <p:cNvGrpSpPr>
                <a:grpSpLocks/>
              </p:cNvGrpSpPr>
              <p:nvPr/>
            </p:nvGrpSpPr>
            <p:grpSpPr bwMode="auto">
              <a:xfrm>
                <a:off x="3917" y="1327"/>
                <a:ext cx="499" cy="373"/>
                <a:chOff x="3511" y="3072"/>
                <a:chExt cx="729" cy="624"/>
              </a:xfrm>
            </p:grpSpPr>
            <p:sp>
              <p:nvSpPr>
                <p:cNvPr id="614408" name="Rectangle 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09" name="Rectangle 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0" name="Rectangle 1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1" name="Rectangle 1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4412" name="Group 12"/>
              <p:cNvGrpSpPr>
                <a:grpSpLocks/>
              </p:cNvGrpSpPr>
              <p:nvPr/>
            </p:nvGrpSpPr>
            <p:grpSpPr bwMode="auto">
              <a:xfrm>
                <a:off x="4515" y="693"/>
                <a:ext cx="499" cy="373"/>
                <a:chOff x="3511" y="3072"/>
                <a:chExt cx="729" cy="624"/>
              </a:xfrm>
            </p:grpSpPr>
            <p:sp>
              <p:nvSpPr>
                <p:cNvPr id="614413" name="Rectangle 13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4" name="Rectangle 14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5" name="Rectangle 15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6" name="Rectangle 16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4417" name="Group 17"/>
              <p:cNvGrpSpPr>
                <a:grpSpLocks/>
              </p:cNvGrpSpPr>
              <p:nvPr/>
            </p:nvGrpSpPr>
            <p:grpSpPr bwMode="auto">
              <a:xfrm>
                <a:off x="5002" y="1327"/>
                <a:ext cx="498" cy="373"/>
                <a:chOff x="3511" y="3072"/>
                <a:chExt cx="729" cy="624"/>
              </a:xfrm>
            </p:grpSpPr>
            <p:sp>
              <p:nvSpPr>
                <p:cNvPr id="614418" name="Rectangle 18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19" name="Rectangle 19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20" name="Rectangle 20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21" name="Rectangle 21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22" name="Line 22"/>
              <p:cNvSpPr>
                <a:spLocks noChangeShapeType="1"/>
              </p:cNvSpPr>
              <p:nvPr/>
            </p:nvSpPr>
            <p:spPr bwMode="auto">
              <a:xfrm flipH="1">
                <a:off x="4216" y="992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23" name="Line 23"/>
              <p:cNvSpPr>
                <a:spLocks noChangeShapeType="1"/>
              </p:cNvSpPr>
              <p:nvPr/>
            </p:nvSpPr>
            <p:spPr bwMode="auto">
              <a:xfrm>
                <a:off x="4883" y="991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24" name="Text Box 24"/>
              <p:cNvSpPr txBox="1">
                <a:spLocks noChangeArrowheads="1"/>
              </p:cNvSpPr>
              <p:nvPr/>
            </p:nvSpPr>
            <p:spPr bwMode="auto">
              <a:xfrm>
                <a:off x="4986" y="157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25" name="Text Box 25"/>
              <p:cNvSpPr txBox="1">
                <a:spLocks noChangeArrowheads="1"/>
              </p:cNvSpPr>
              <p:nvPr/>
            </p:nvSpPr>
            <p:spPr bwMode="auto">
              <a:xfrm>
                <a:off x="4376" y="705"/>
                <a:ext cx="8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“jane”     </a:t>
                </a:r>
              </a:p>
            </p:txBody>
          </p:sp>
          <p:sp>
            <p:nvSpPr>
              <p:cNvPr id="614426" name="Text Box 26"/>
              <p:cNvSpPr txBox="1">
                <a:spLocks noChangeArrowheads="1"/>
              </p:cNvSpPr>
              <p:nvPr/>
            </p:nvSpPr>
            <p:spPr bwMode="auto">
              <a:xfrm>
                <a:off x="3800" y="1353"/>
                <a:ext cx="9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“danny”     </a:t>
                </a:r>
              </a:p>
            </p:txBody>
          </p:sp>
          <p:sp>
            <p:nvSpPr>
              <p:cNvPr id="614427" name="Text Box 27"/>
              <p:cNvSpPr txBox="1">
                <a:spLocks noChangeArrowheads="1"/>
              </p:cNvSpPr>
              <p:nvPr/>
            </p:nvSpPr>
            <p:spPr bwMode="auto">
              <a:xfrm>
                <a:off x="4847" y="1351"/>
                <a:ext cx="9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“waa”      </a:t>
                </a:r>
              </a:p>
            </p:txBody>
          </p:sp>
          <p:sp>
            <p:nvSpPr>
              <p:cNvPr id="614428" name="Text Box 28"/>
              <p:cNvSpPr txBox="1">
                <a:spLocks noChangeArrowheads="1"/>
              </p:cNvSpPr>
              <p:nvPr/>
            </p:nvSpPr>
            <p:spPr bwMode="auto">
              <a:xfrm>
                <a:off x="5204" y="1561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29" name="Line 29"/>
              <p:cNvSpPr>
                <a:spLocks noChangeShapeType="1"/>
              </p:cNvSpPr>
              <p:nvPr/>
            </p:nvSpPr>
            <p:spPr bwMode="auto">
              <a:xfrm flipH="1">
                <a:off x="3698" y="1634"/>
                <a:ext cx="412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4430" name="Group 30"/>
              <p:cNvGrpSpPr>
                <a:grpSpLocks/>
              </p:cNvGrpSpPr>
              <p:nvPr/>
            </p:nvGrpSpPr>
            <p:grpSpPr bwMode="auto">
              <a:xfrm>
                <a:off x="3518" y="1960"/>
                <a:ext cx="499" cy="373"/>
                <a:chOff x="3511" y="3072"/>
                <a:chExt cx="729" cy="624"/>
              </a:xfrm>
            </p:grpSpPr>
            <p:sp>
              <p:nvSpPr>
                <p:cNvPr id="614431" name="Rectangle 31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2" name="Rectangle 32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3" name="Rectangle 33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34" name="Rectangle 34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35" name="Text Box 35"/>
              <p:cNvSpPr txBox="1">
                <a:spLocks noChangeArrowheads="1"/>
              </p:cNvSpPr>
              <p:nvPr/>
            </p:nvSpPr>
            <p:spPr bwMode="auto">
              <a:xfrm>
                <a:off x="3443" y="1986"/>
                <a:ext cx="6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“bill”   </a:t>
                </a:r>
              </a:p>
            </p:txBody>
          </p:sp>
          <p:sp>
            <p:nvSpPr>
              <p:cNvPr id="614436" name="Text Box 36"/>
              <p:cNvSpPr txBox="1">
                <a:spLocks noChangeArrowheads="1"/>
              </p:cNvSpPr>
              <p:nvPr/>
            </p:nvSpPr>
            <p:spPr bwMode="auto">
              <a:xfrm>
                <a:off x="3489" y="2183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37" name="Text Box 37"/>
              <p:cNvSpPr txBox="1">
                <a:spLocks noChangeArrowheads="1"/>
              </p:cNvSpPr>
              <p:nvPr/>
            </p:nvSpPr>
            <p:spPr bwMode="auto">
              <a:xfrm>
                <a:off x="3726" y="2192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grpSp>
            <p:nvGrpSpPr>
              <p:cNvPr id="614438" name="Group 38"/>
              <p:cNvGrpSpPr>
                <a:grpSpLocks/>
              </p:cNvGrpSpPr>
              <p:nvPr/>
            </p:nvGrpSpPr>
            <p:grpSpPr bwMode="auto">
              <a:xfrm>
                <a:off x="4414" y="1954"/>
                <a:ext cx="498" cy="373"/>
                <a:chOff x="3511" y="3072"/>
                <a:chExt cx="729" cy="624"/>
              </a:xfrm>
            </p:grpSpPr>
            <p:sp>
              <p:nvSpPr>
                <p:cNvPr id="614439" name="Rectangle 39"/>
                <p:cNvSpPr>
                  <a:spLocks noChangeArrowheads="1"/>
                </p:cNvSpPr>
                <p:nvPr/>
              </p:nvSpPr>
              <p:spPr bwMode="auto">
                <a:xfrm>
                  <a:off x="3511" y="3072"/>
                  <a:ext cx="729" cy="624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0" name="Rectangle 40"/>
                <p:cNvSpPr>
                  <a:spLocks noChangeArrowheads="1"/>
                </p:cNvSpPr>
                <p:nvPr/>
              </p:nvSpPr>
              <p:spPr bwMode="auto">
                <a:xfrm>
                  <a:off x="3550" y="3473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1" name="Rectangle 41"/>
                <p:cNvSpPr>
                  <a:spLocks noChangeArrowheads="1"/>
                </p:cNvSpPr>
                <p:nvPr/>
              </p:nvSpPr>
              <p:spPr bwMode="auto">
                <a:xfrm>
                  <a:off x="3895" y="3476"/>
                  <a:ext cx="297" cy="192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42" name="Rectangle 42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636" cy="308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14443" name="Line 43"/>
              <p:cNvSpPr>
                <a:spLocks noChangeShapeType="1"/>
              </p:cNvSpPr>
              <p:nvPr/>
            </p:nvSpPr>
            <p:spPr bwMode="auto">
              <a:xfrm>
                <a:off x="4295" y="1618"/>
                <a:ext cx="341" cy="335"/>
              </a:xfrm>
              <a:prstGeom prst="line">
                <a:avLst/>
              </a:prstGeom>
              <a:noFill/>
              <a:ln w="57150">
                <a:solidFill>
                  <a:srgbClr val="0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44" name="Text Box 44"/>
              <p:cNvSpPr txBox="1">
                <a:spLocks noChangeArrowheads="1"/>
              </p:cNvSpPr>
              <p:nvPr/>
            </p:nvSpPr>
            <p:spPr bwMode="auto">
              <a:xfrm>
                <a:off x="4398" y="219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  <p:sp>
            <p:nvSpPr>
              <p:cNvPr id="614445" name="Text Box 45"/>
              <p:cNvSpPr txBox="1">
                <a:spLocks noChangeArrowheads="1"/>
              </p:cNvSpPr>
              <p:nvPr/>
            </p:nvSpPr>
            <p:spPr bwMode="auto">
              <a:xfrm>
                <a:off x="4226" y="1978"/>
                <a:ext cx="102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    “frank”      </a:t>
                </a:r>
              </a:p>
            </p:txBody>
          </p:sp>
          <p:sp>
            <p:nvSpPr>
              <p:cNvPr id="614446" name="Text Box 46"/>
              <p:cNvSpPr txBox="1">
                <a:spLocks noChangeArrowheads="1"/>
              </p:cNvSpPr>
              <p:nvPr/>
            </p:nvSpPr>
            <p:spPr bwMode="auto">
              <a:xfrm>
                <a:off x="4616" y="2188"/>
                <a:ext cx="32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FFFFCC"/>
                    </a:solidFill>
                  </a:rPr>
                  <a:t>NULL</a:t>
                </a:r>
              </a:p>
            </p:txBody>
          </p:sp>
        </p:grpSp>
        <p:sp>
          <p:nvSpPr>
            <p:cNvPr id="614447" name="Rectangle 47"/>
            <p:cNvSpPr>
              <a:spLocks noChangeArrowheads="1"/>
            </p:cNvSpPr>
            <p:nvPr/>
          </p:nvSpPr>
          <p:spPr bwMode="auto">
            <a:xfrm>
              <a:off x="5206" y="509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48" name="Text Box 48"/>
            <p:cNvSpPr txBox="1">
              <a:spLocks noChangeArrowheads="1"/>
            </p:cNvSpPr>
            <p:nvPr/>
          </p:nvSpPr>
          <p:spPr bwMode="auto">
            <a:xfrm>
              <a:off x="5270" y="60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614449" name="Line 49"/>
            <p:cNvSpPr>
              <a:spLocks noChangeShapeType="1"/>
            </p:cNvSpPr>
            <p:nvPr/>
          </p:nvSpPr>
          <p:spPr bwMode="auto">
            <a:xfrm flipH="1">
              <a:off x="5072" y="591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50" name="Text Box 50"/>
          <p:cNvSpPr txBox="1">
            <a:spLocks noChangeArrowheads="1"/>
          </p:cNvSpPr>
          <p:nvPr/>
        </p:nvSpPr>
        <p:spPr bwMode="auto">
          <a:xfrm>
            <a:off x="6810375" y="4541838"/>
            <a:ext cx="204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  <p:grpSp>
        <p:nvGrpSpPr>
          <p:cNvPr id="614451" name="Group 51"/>
          <p:cNvGrpSpPr>
            <a:grpSpLocks/>
          </p:cNvGrpSpPr>
          <p:nvPr/>
        </p:nvGrpSpPr>
        <p:grpSpPr bwMode="auto">
          <a:xfrm>
            <a:off x="6245225" y="1401763"/>
            <a:ext cx="927100" cy="457200"/>
            <a:chOff x="1240" y="1132"/>
            <a:chExt cx="584" cy="288"/>
          </a:xfrm>
        </p:grpSpPr>
        <p:sp>
          <p:nvSpPr>
            <p:cNvPr id="614452" name="Line 52"/>
            <p:cNvSpPr>
              <a:spLocks noChangeShapeType="1"/>
            </p:cNvSpPr>
            <p:nvPr/>
          </p:nvSpPr>
          <p:spPr bwMode="auto">
            <a:xfrm>
              <a:off x="1632" y="1296"/>
              <a:ext cx="192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53" name="Text Box 53"/>
            <p:cNvSpPr txBox="1">
              <a:spLocks noChangeArrowheads="1"/>
            </p:cNvSpPr>
            <p:nvPr/>
          </p:nvSpPr>
          <p:spPr bwMode="auto">
            <a:xfrm>
              <a:off x="1240" y="1132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cur</a:t>
              </a:r>
            </a:p>
          </p:txBody>
        </p:sp>
      </p:grpSp>
      <p:grpSp>
        <p:nvGrpSpPr>
          <p:cNvPr id="614454" name="Group 54"/>
          <p:cNvGrpSpPr>
            <a:grpSpLocks/>
          </p:cNvGrpSpPr>
          <p:nvPr/>
        </p:nvGrpSpPr>
        <p:grpSpPr bwMode="auto">
          <a:xfrm>
            <a:off x="5305425" y="1412875"/>
            <a:ext cx="1890713" cy="1476375"/>
            <a:chOff x="3342" y="890"/>
            <a:chExt cx="1191" cy="930"/>
          </a:xfrm>
        </p:grpSpPr>
        <p:grpSp>
          <p:nvGrpSpPr>
            <p:cNvPr id="614455" name="Group 55"/>
            <p:cNvGrpSpPr>
              <a:grpSpLocks/>
            </p:cNvGrpSpPr>
            <p:nvPr/>
          </p:nvGrpSpPr>
          <p:grpSpPr bwMode="auto">
            <a:xfrm>
              <a:off x="3342" y="1532"/>
              <a:ext cx="584" cy="288"/>
              <a:chOff x="1240" y="1132"/>
              <a:chExt cx="584" cy="288"/>
            </a:xfrm>
          </p:grpSpPr>
          <p:sp>
            <p:nvSpPr>
              <p:cNvPr id="614456" name="Line 56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57" name="Text Box 57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58" name="Rectangle 58"/>
            <p:cNvSpPr>
              <a:spLocks noChangeArrowheads="1"/>
            </p:cNvSpPr>
            <p:nvPr/>
          </p:nvSpPr>
          <p:spPr bwMode="auto">
            <a:xfrm>
              <a:off x="3778" y="890"/>
              <a:ext cx="755" cy="26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59" name="Group 59"/>
          <p:cNvGrpSpPr>
            <a:grpSpLocks/>
          </p:cNvGrpSpPr>
          <p:nvPr/>
        </p:nvGrpSpPr>
        <p:grpSpPr bwMode="auto">
          <a:xfrm>
            <a:off x="4364038" y="2443163"/>
            <a:ext cx="1890712" cy="1476375"/>
            <a:chOff x="3342" y="890"/>
            <a:chExt cx="1191" cy="930"/>
          </a:xfrm>
        </p:grpSpPr>
        <p:grpSp>
          <p:nvGrpSpPr>
            <p:cNvPr id="614460" name="Group 60"/>
            <p:cNvGrpSpPr>
              <a:grpSpLocks/>
            </p:cNvGrpSpPr>
            <p:nvPr/>
          </p:nvGrpSpPr>
          <p:grpSpPr bwMode="auto">
            <a:xfrm>
              <a:off x="3342" y="1532"/>
              <a:ext cx="584" cy="288"/>
              <a:chOff x="1240" y="1132"/>
              <a:chExt cx="584" cy="288"/>
            </a:xfrm>
          </p:grpSpPr>
          <p:sp>
            <p:nvSpPr>
              <p:cNvPr id="614461" name="Line 61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62" name="Text Box 62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63" name="Rectangle 63"/>
            <p:cNvSpPr>
              <a:spLocks noChangeArrowheads="1"/>
            </p:cNvSpPr>
            <p:nvPr/>
          </p:nvSpPr>
          <p:spPr bwMode="auto">
            <a:xfrm>
              <a:off x="3778" y="890"/>
              <a:ext cx="755" cy="26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64" name="Text Box 64"/>
          <p:cNvSpPr txBox="1">
            <a:spLocks noChangeArrowheads="1"/>
          </p:cNvSpPr>
          <p:nvPr/>
        </p:nvSpPr>
        <p:spPr bwMode="auto">
          <a:xfrm>
            <a:off x="7312025" y="5062538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bill</a:t>
            </a:r>
          </a:p>
        </p:txBody>
      </p:sp>
      <p:grpSp>
        <p:nvGrpSpPr>
          <p:cNvPr id="614465" name="Group 65"/>
          <p:cNvGrpSpPr>
            <a:grpSpLocks/>
          </p:cNvGrpSpPr>
          <p:nvPr/>
        </p:nvGrpSpPr>
        <p:grpSpPr bwMode="auto">
          <a:xfrm>
            <a:off x="4114800" y="2438400"/>
            <a:ext cx="2124075" cy="1524000"/>
            <a:chOff x="2592" y="1536"/>
            <a:chExt cx="1338" cy="960"/>
          </a:xfrm>
        </p:grpSpPr>
        <p:grpSp>
          <p:nvGrpSpPr>
            <p:cNvPr id="614466" name="Group 66"/>
            <p:cNvGrpSpPr>
              <a:grpSpLocks/>
            </p:cNvGrpSpPr>
            <p:nvPr/>
          </p:nvGrpSpPr>
          <p:grpSpPr bwMode="auto">
            <a:xfrm>
              <a:off x="3346" y="1536"/>
              <a:ext cx="584" cy="288"/>
              <a:chOff x="1240" y="1132"/>
              <a:chExt cx="584" cy="288"/>
            </a:xfrm>
          </p:grpSpPr>
          <p:sp>
            <p:nvSpPr>
              <p:cNvPr id="614467" name="Line 67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68" name="Text Box 68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69" name="Rectangle 69"/>
            <p:cNvSpPr>
              <a:spLocks noChangeArrowheads="1"/>
            </p:cNvSpPr>
            <p:nvPr/>
          </p:nvSpPr>
          <p:spPr bwMode="auto">
            <a:xfrm>
              <a:off x="2592" y="2208"/>
              <a:ext cx="864" cy="2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70" name="Group 70"/>
          <p:cNvGrpSpPr>
            <a:grpSpLocks/>
          </p:cNvGrpSpPr>
          <p:nvPr/>
        </p:nvGrpSpPr>
        <p:grpSpPr bwMode="auto">
          <a:xfrm>
            <a:off x="5192713" y="2424113"/>
            <a:ext cx="3613150" cy="1573212"/>
            <a:chOff x="3299" y="1010"/>
            <a:chExt cx="2276" cy="991"/>
          </a:xfrm>
        </p:grpSpPr>
        <p:grpSp>
          <p:nvGrpSpPr>
            <p:cNvPr id="614471" name="Group 71"/>
            <p:cNvGrpSpPr>
              <a:grpSpLocks/>
            </p:cNvGrpSpPr>
            <p:nvPr/>
          </p:nvGrpSpPr>
          <p:grpSpPr bwMode="auto">
            <a:xfrm>
              <a:off x="5015" y="1713"/>
              <a:ext cx="560" cy="288"/>
              <a:chOff x="3818" y="404"/>
              <a:chExt cx="560" cy="288"/>
            </a:xfrm>
          </p:grpSpPr>
          <p:sp>
            <p:nvSpPr>
              <p:cNvPr id="614472" name="Line 72"/>
              <p:cNvSpPr>
                <a:spLocks noChangeShapeType="1"/>
              </p:cNvSpPr>
              <p:nvPr/>
            </p:nvSpPr>
            <p:spPr bwMode="auto">
              <a:xfrm>
                <a:off x="3818" y="56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73" name="Text Box 73"/>
              <p:cNvSpPr txBox="1">
                <a:spLocks noChangeArrowheads="1"/>
              </p:cNvSpPr>
              <p:nvPr/>
            </p:nvSpPr>
            <p:spPr bwMode="auto">
              <a:xfrm>
                <a:off x="3971" y="404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74" name="Rectangle 74"/>
            <p:cNvSpPr>
              <a:spLocks noChangeArrowheads="1"/>
            </p:cNvSpPr>
            <p:nvPr/>
          </p:nvSpPr>
          <p:spPr bwMode="auto">
            <a:xfrm>
              <a:off x="3299" y="1010"/>
              <a:ext cx="658" cy="30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75" name="Rectangle 75"/>
          <p:cNvSpPr>
            <a:spLocks noChangeArrowheads="1"/>
          </p:cNvSpPr>
          <p:nvPr/>
        </p:nvSpPr>
        <p:spPr bwMode="auto">
          <a:xfrm>
            <a:off x="7302500" y="5346700"/>
            <a:ext cx="998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danny</a:t>
            </a:r>
          </a:p>
        </p:txBody>
      </p:sp>
      <p:sp>
        <p:nvSpPr>
          <p:cNvPr id="614476" name="Rectangle 76"/>
          <p:cNvSpPr>
            <a:spLocks noChangeArrowheads="1"/>
          </p:cNvSpPr>
          <p:nvPr/>
        </p:nvSpPr>
        <p:spPr bwMode="auto">
          <a:xfrm>
            <a:off x="7289800" y="5675313"/>
            <a:ext cx="96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frank</a:t>
            </a:r>
          </a:p>
        </p:txBody>
      </p:sp>
      <p:grpSp>
        <p:nvGrpSpPr>
          <p:cNvPr id="614477" name="Group 77"/>
          <p:cNvGrpSpPr>
            <a:grpSpLocks/>
          </p:cNvGrpSpPr>
          <p:nvPr/>
        </p:nvGrpSpPr>
        <p:grpSpPr bwMode="auto">
          <a:xfrm>
            <a:off x="4113213" y="2438400"/>
            <a:ext cx="4792662" cy="1828800"/>
            <a:chOff x="2591" y="1536"/>
            <a:chExt cx="3019" cy="1152"/>
          </a:xfrm>
        </p:grpSpPr>
        <p:grpSp>
          <p:nvGrpSpPr>
            <p:cNvPr id="614478" name="Group 78"/>
            <p:cNvGrpSpPr>
              <a:grpSpLocks/>
            </p:cNvGrpSpPr>
            <p:nvPr/>
          </p:nvGrpSpPr>
          <p:grpSpPr bwMode="auto">
            <a:xfrm>
              <a:off x="2591" y="1536"/>
              <a:ext cx="1338" cy="960"/>
              <a:chOff x="2592" y="1536"/>
              <a:chExt cx="1338" cy="960"/>
            </a:xfrm>
          </p:grpSpPr>
          <p:grpSp>
            <p:nvGrpSpPr>
              <p:cNvPr id="614479" name="Group 79"/>
              <p:cNvGrpSpPr>
                <a:grpSpLocks/>
              </p:cNvGrpSpPr>
              <p:nvPr/>
            </p:nvGrpSpPr>
            <p:grpSpPr bwMode="auto">
              <a:xfrm>
                <a:off x="3346" y="1536"/>
                <a:ext cx="584" cy="288"/>
                <a:chOff x="1240" y="1132"/>
                <a:chExt cx="584" cy="288"/>
              </a:xfrm>
            </p:grpSpPr>
            <p:sp>
              <p:nvSpPr>
                <p:cNvPr id="614480" name="Line 80"/>
                <p:cNvSpPr>
                  <a:spLocks noChangeShapeType="1"/>
                </p:cNvSpPr>
                <p:nvPr/>
              </p:nvSpPr>
              <p:spPr bwMode="auto">
                <a:xfrm>
                  <a:off x="1632" y="129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8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448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240" y="1132"/>
                  <a:ext cx="40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/>
                    <a:t>cur</a:t>
                  </a:r>
                </a:p>
              </p:txBody>
            </p:sp>
          </p:grpSp>
          <p:sp>
            <p:nvSpPr>
              <p:cNvPr id="614482" name="Rectangle 82"/>
              <p:cNvSpPr>
                <a:spLocks noChangeArrowheads="1"/>
              </p:cNvSpPr>
              <p:nvPr/>
            </p:nvSpPr>
            <p:spPr bwMode="auto">
              <a:xfrm>
                <a:off x="2592" y="2208"/>
                <a:ext cx="864" cy="2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483" name="Rectangle 83"/>
            <p:cNvSpPr>
              <a:spLocks noChangeArrowheads="1"/>
            </p:cNvSpPr>
            <p:nvPr/>
          </p:nvSpPr>
          <p:spPr bwMode="auto">
            <a:xfrm>
              <a:off x="4992" y="2208"/>
              <a:ext cx="618" cy="4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84" name="Group 84"/>
          <p:cNvGrpSpPr>
            <a:grpSpLocks/>
          </p:cNvGrpSpPr>
          <p:nvPr/>
        </p:nvGrpSpPr>
        <p:grpSpPr bwMode="auto">
          <a:xfrm>
            <a:off x="4876800" y="1403350"/>
            <a:ext cx="2293938" cy="1524000"/>
            <a:chOff x="3072" y="884"/>
            <a:chExt cx="1445" cy="960"/>
          </a:xfrm>
        </p:grpSpPr>
        <p:grpSp>
          <p:nvGrpSpPr>
            <p:cNvPr id="614485" name="Group 85"/>
            <p:cNvGrpSpPr>
              <a:grpSpLocks/>
            </p:cNvGrpSpPr>
            <p:nvPr/>
          </p:nvGrpSpPr>
          <p:grpSpPr bwMode="auto">
            <a:xfrm>
              <a:off x="3933" y="884"/>
              <a:ext cx="584" cy="288"/>
              <a:chOff x="1240" y="1132"/>
              <a:chExt cx="584" cy="288"/>
            </a:xfrm>
          </p:grpSpPr>
          <p:sp>
            <p:nvSpPr>
              <p:cNvPr id="614486" name="Line 86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87" name="Text Box 87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88" name="Rectangle 88"/>
            <p:cNvSpPr>
              <a:spLocks noChangeArrowheads="1"/>
            </p:cNvSpPr>
            <p:nvPr/>
          </p:nvSpPr>
          <p:spPr bwMode="auto">
            <a:xfrm>
              <a:off x="3072" y="1616"/>
              <a:ext cx="864" cy="2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89" name="Rectangle 89"/>
          <p:cNvSpPr>
            <a:spLocks noChangeArrowheads="1"/>
          </p:cNvSpPr>
          <p:nvPr/>
        </p:nvSpPr>
        <p:spPr bwMode="auto">
          <a:xfrm>
            <a:off x="7302500" y="5934075"/>
            <a:ext cx="78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jane</a:t>
            </a:r>
          </a:p>
        </p:txBody>
      </p:sp>
      <p:grpSp>
        <p:nvGrpSpPr>
          <p:cNvPr id="614490" name="Group 90"/>
          <p:cNvGrpSpPr>
            <a:grpSpLocks/>
          </p:cNvGrpSpPr>
          <p:nvPr/>
        </p:nvGrpSpPr>
        <p:grpSpPr bwMode="auto">
          <a:xfrm>
            <a:off x="6186488" y="1341438"/>
            <a:ext cx="1816100" cy="1560512"/>
            <a:chOff x="3897" y="845"/>
            <a:chExt cx="1144" cy="983"/>
          </a:xfrm>
        </p:grpSpPr>
        <p:grpSp>
          <p:nvGrpSpPr>
            <p:cNvPr id="614491" name="Group 91"/>
            <p:cNvGrpSpPr>
              <a:grpSpLocks/>
            </p:cNvGrpSpPr>
            <p:nvPr/>
          </p:nvGrpSpPr>
          <p:grpSpPr bwMode="auto">
            <a:xfrm>
              <a:off x="4457" y="1540"/>
              <a:ext cx="584" cy="288"/>
              <a:chOff x="1240" y="1132"/>
              <a:chExt cx="584" cy="288"/>
            </a:xfrm>
          </p:grpSpPr>
          <p:sp>
            <p:nvSpPr>
              <p:cNvPr id="614492" name="Line 92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93" name="Text Box 93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494" name="Rectangle 94"/>
            <p:cNvSpPr>
              <a:spLocks noChangeArrowheads="1"/>
            </p:cNvSpPr>
            <p:nvPr/>
          </p:nvSpPr>
          <p:spPr bwMode="auto">
            <a:xfrm>
              <a:off x="3897" y="845"/>
              <a:ext cx="621" cy="33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95" name="Rectangle 95"/>
          <p:cNvSpPr>
            <a:spLocks noChangeArrowheads="1"/>
          </p:cNvSpPr>
          <p:nvPr/>
        </p:nvSpPr>
        <p:spPr bwMode="auto">
          <a:xfrm>
            <a:off x="7315200" y="6248400"/>
            <a:ext cx="703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waa</a:t>
            </a:r>
          </a:p>
        </p:txBody>
      </p:sp>
      <p:grpSp>
        <p:nvGrpSpPr>
          <p:cNvPr id="614496" name="Group 96"/>
          <p:cNvGrpSpPr>
            <a:grpSpLocks/>
          </p:cNvGrpSpPr>
          <p:nvPr/>
        </p:nvGrpSpPr>
        <p:grpSpPr bwMode="auto">
          <a:xfrm>
            <a:off x="6246813" y="1403350"/>
            <a:ext cx="1733550" cy="1506538"/>
            <a:chOff x="3935" y="884"/>
            <a:chExt cx="1092" cy="949"/>
          </a:xfrm>
        </p:grpSpPr>
        <p:grpSp>
          <p:nvGrpSpPr>
            <p:cNvPr id="614497" name="Group 97"/>
            <p:cNvGrpSpPr>
              <a:grpSpLocks/>
            </p:cNvGrpSpPr>
            <p:nvPr/>
          </p:nvGrpSpPr>
          <p:grpSpPr bwMode="auto">
            <a:xfrm>
              <a:off x="3935" y="884"/>
              <a:ext cx="584" cy="288"/>
              <a:chOff x="1240" y="1132"/>
              <a:chExt cx="584" cy="288"/>
            </a:xfrm>
          </p:grpSpPr>
          <p:sp>
            <p:nvSpPr>
              <p:cNvPr id="614498" name="Line 98"/>
              <p:cNvSpPr>
                <a:spLocks noChangeShapeType="1"/>
              </p:cNvSpPr>
              <p:nvPr/>
            </p:nvSpPr>
            <p:spPr bwMode="auto">
              <a:xfrm>
                <a:off x="1632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499" name="Text Box 99"/>
              <p:cNvSpPr txBox="1">
                <a:spLocks noChangeArrowheads="1"/>
              </p:cNvSpPr>
              <p:nvPr/>
            </p:nvSpPr>
            <p:spPr bwMode="auto">
              <a:xfrm>
                <a:off x="1240" y="1132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cur</a:t>
                </a:r>
              </a:p>
            </p:txBody>
          </p:sp>
        </p:grpSp>
        <p:sp>
          <p:nvSpPr>
            <p:cNvPr id="614500" name="Rectangle 100"/>
            <p:cNvSpPr>
              <a:spLocks noChangeArrowheads="1"/>
            </p:cNvSpPr>
            <p:nvPr/>
          </p:nvSpPr>
          <p:spPr bwMode="auto">
            <a:xfrm>
              <a:off x="4512" y="1536"/>
              <a:ext cx="515" cy="2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502" name="Rectangle 10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000"/>
              <a:t>Printing a BST In Alphabetical Order</a:t>
            </a:r>
          </a:p>
        </p:txBody>
      </p:sp>
      <p:sp>
        <p:nvSpPr>
          <p:cNvPr id="614503" name="Text Box 103"/>
          <p:cNvSpPr txBox="1">
            <a:spLocks noChangeArrowheads="1"/>
          </p:cNvSpPr>
          <p:nvPr/>
        </p:nvSpPr>
        <p:spPr bwMode="auto">
          <a:xfrm>
            <a:off x="669925" y="1219200"/>
            <a:ext cx="29813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Can anyone guess what algorithm we use to print out a BST </a:t>
            </a:r>
            <a:r>
              <a:rPr lang="en-US">
                <a:solidFill>
                  <a:srgbClr val="990000"/>
                </a:solidFill>
              </a:rPr>
              <a:t>in</a:t>
            </a:r>
            <a:r>
              <a:rPr lang="en-US"/>
              <a:t> alphabetical </a:t>
            </a:r>
            <a:r>
              <a:rPr lang="en-US">
                <a:solidFill>
                  <a:srgbClr val="990000"/>
                </a:solidFill>
              </a:rPr>
              <a:t>order</a:t>
            </a:r>
            <a:r>
              <a:rPr lang="en-US"/>
              <a:t>?</a:t>
            </a:r>
          </a:p>
        </p:txBody>
      </p:sp>
      <p:sp>
        <p:nvSpPr>
          <p:cNvPr id="614504" name="Rectangle 104"/>
          <p:cNvSpPr>
            <a:spLocks noChangeArrowheads="1"/>
          </p:cNvSpPr>
          <p:nvPr/>
        </p:nvSpPr>
        <p:spPr bwMode="auto">
          <a:xfrm>
            <a:off x="0" y="4027488"/>
            <a:ext cx="6865938" cy="279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14505" name="Rectangle 105"/>
          <p:cNvSpPr>
            <a:spLocks noChangeArrowheads="1"/>
          </p:cNvSpPr>
          <p:nvPr/>
        </p:nvSpPr>
        <p:spPr bwMode="auto">
          <a:xfrm>
            <a:off x="103188" y="4160838"/>
            <a:ext cx="4779962" cy="2651125"/>
          </a:xfrm>
          <a:prstGeom prst="rect">
            <a:avLst/>
          </a:prstGeom>
          <a:solidFill>
            <a:srgbClr val="6C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Big-oh Alert!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So what’s the big-Oh of printing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all the items in the tree?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14506" name="Text Box 106"/>
          <p:cNvSpPr txBox="1">
            <a:spLocks noChangeArrowheads="1"/>
          </p:cNvSpPr>
          <p:nvPr/>
        </p:nvSpPr>
        <p:spPr bwMode="auto">
          <a:xfrm>
            <a:off x="25400" y="5867400"/>
            <a:ext cx="4926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D7"/>
                </a:solidFill>
              </a:rPr>
              <a:t>Right! O(n) since we have to visit </a:t>
            </a:r>
            <a:br>
              <a:rPr lang="en-US" dirty="0">
                <a:solidFill>
                  <a:srgbClr val="FFFFD7"/>
                </a:solidFill>
              </a:rPr>
            </a:br>
            <a:r>
              <a:rPr lang="en-US" dirty="0">
                <a:solidFill>
                  <a:srgbClr val="FFFFD7"/>
                </a:solidFill>
              </a:rPr>
              <a:t>and print all n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4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4" grpId="0" autoUpdateAnimBg="0"/>
      <p:bldP spid="614475" grpId="0" autoUpdateAnimBg="0"/>
      <p:bldP spid="614476" grpId="0" autoUpdateAnimBg="0"/>
      <p:bldP spid="614489" grpId="0" autoUpdateAnimBg="0"/>
      <p:bldP spid="614495" grpId="0" autoUpdateAnimBg="0"/>
      <p:bldP spid="614504" grpId="0" animBg="1"/>
      <p:bldP spid="614504" grpId="1" animBg="1"/>
      <p:bldP spid="614505" grpId="0" animBg="1"/>
      <p:bldP spid="61450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F50D-EA95-4796-88B2-599CD08D269D}" type="slidenum">
              <a:rPr lang="en-US"/>
              <a:pPr/>
              <a:t>24</a:t>
            </a:fld>
            <a:endParaRPr lang="en-US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sp>
        <p:nvSpPr>
          <p:cNvPr id="608260" name="Text Box 4"/>
          <p:cNvSpPr txBox="1">
            <a:spLocks noChangeArrowheads="1"/>
          </p:cNvSpPr>
          <p:nvPr/>
        </p:nvSpPr>
        <p:spPr bwMode="auto">
          <a:xfrm>
            <a:off x="441325" y="1143000"/>
            <a:ext cx="8308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When we are done with our BST, we have to free every node in the tree, one at a time.</a:t>
            </a: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304800" y="2286000"/>
            <a:ext cx="830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Question</a:t>
            </a:r>
            <a:r>
              <a:rPr lang="en-US"/>
              <a:t>: Can anyone think of an algorithm for this?</a:t>
            </a: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306513" y="3429000"/>
            <a:ext cx="6715300" cy="28931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void </a:t>
            </a:r>
            <a:r>
              <a:rPr lang="en-US" sz="1800" dirty="0" err="1"/>
              <a:t>FreeTree</a:t>
            </a:r>
            <a:r>
              <a:rPr lang="en-US" sz="1800" dirty="0"/>
              <a:t>(Node *cur)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if (cur == NULL)  	  // if empty, return…</a:t>
            </a:r>
          </a:p>
          <a:p>
            <a:pPr algn="l"/>
            <a:r>
              <a:rPr lang="en-US" sz="1800" dirty="0"/>
              <a:t>         return;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err="1"/>
              <a:t>FreeTree</a:t>
            </a:r>
            <a:r>
              <a:rPr lang="en-US" sz="1800" dirty="0"/>
              <a:t>(cur-&gt;left);     // </a:t>
            </a:r>
            <a:r>
              <a:rPr lang="en-US" sz="1800" dirty="0">
                <a:solidFill>
                  <a:schemeClr val="accent2"/>
                </a:solidFill>
              </a:rPr>
              <a:t>Delete nodes in </a:t>
            </a:r>
            <a:r>
              <a:rPr lang="en-US" sz="1800" dirty="0">
                <a:solidFill>
                  <a:srgbClr val="FF3300"/>
                </a:solidFill>
              </a:rPr>
              <a:t>left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  </a:t>
            </a:r>
            <a:r>
              <a:rPr lang="en-US" sz="1800" dirty="0"/>
              <a:t>   </a:t>
            </a:r>
            <a:r>
              <a:rPr lang="en-US" sz="1800" dirty="0" err="1"/>
              <a:t>FreeTree</a:t>
            </a:r>
            <a:r>
              <a:rPr lang="en-US" sz="1800" dirty="0"/>
              <a:t> (cur-&gt;right);  // </a:t>
            </a:r>
            <a:r>
              <a:rPr lang="en-US" sz="1800" dirty="0">
                <a:solidFill>
                  <a:schemeClr val="accent2"/>
                </a:solidFill>
              </a:rPr>
              <a:t>Delete nodes in </a:t>
            </a:r>
            <a:r>
              <a:rPr lang="en-US" sz="1800" dirty="0">
                <a:solidFill>
                  <a:srgbClr val="FF3300"/>
                </a:solidFill>
              </a:rPr>
              <a:t>right sub-tree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  <a:p>
            <a:pPr algn="l"/>
            <a:endParaRPr lang="en-US" sz="18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   delete cur;                   // </a:t>
            </a:r>
            <a:r>
              <a:rPr lang="en-US" sz="1800" dirty="0">
                <a:solidFill>
                  <a:schemeClr val="accent2"/>
                </a:solidFill>
              </a:rPr>
              <a:t>Free</a:t>
            </a:r>
            <a:r>
              <a:rPr lang="en-US" sz="1800" dirty="0"/>
              <a:t> the current node</a:t>
            </a:r>
            <a:endParaRPr lang="en-US" sz="1800" dirty="0">
              <a:solidFill>
                <a:schemeClr val="accent2"/>
              </a:solidFill>
            </a:endParaRPr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608265" name="Rectangle 9"/>
          <p:cNvSpPr>
            <a:spLocks noChangeArrowheads="1"/>
          </p:cNvSpPr>
          <p:nvPr/>
        </p:nvSpPr>
        <p:spPr bwMode="auto">
          <a:xfrm>
            <a:off x="838200" y="3200400"/>
            <a:ext cx="7443788" cy="3173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4" grpId="0" animBg="1"/>
      <p:bldP spid="60826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6C32-5865-467E-8E3B-A228E8419031}" type="slidenum">
              <a:rPr lang="en-US"/>
              <a:pPr/>
              <a:t>25</a:t>
            </a:fld>
            <a:endParaRPr lang="en-US"/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grpSp>
        <p:nvGrpSpPr>
          <p:cNvPr id="609286" name="Group 6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09287" name="Rectangle 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88" name="Rectangle 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89" name="Rectangle 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0" name="Rectangle 1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9291" name="Group 11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09292" name="Rectangle 12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3" name="Rectangle 13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4" name="Rectangle 14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5" name="Rectangle 15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9296" name="Group 16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09297" name="Rectangle 1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8" name="Rectangle 1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9" name="Rectangle 1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00" name="Rectangle 2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9301" name="Line 21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9302" name="Line 22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9303" name="Text Box 23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04" name="Text Box 24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09305" name="Text Box 25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09306" name="Text Box 26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09307" name="Line 27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9308" name="Group 28"/>
          <p:cNvGrpSpPr>
            <a:grpSpLocks/>
          </p:cNvGrpSpPr>
          <p:nvPr/>
        </p:nvGrpSpPr>
        <p:grpSpPr bwMode="auto">
          <a:xfrm>
            <a:off x="5648325" y="3065463"/>
            <a:ext cx="792163" cy="592137"/>
            <a:chOff x="3511" y="3072"/>
            <a:chExt cx="729" cy="624"/>
          </a:xfrm>
        </p:grpSpPr>
        <p:sp>
          <p:nvSpPr>
            <p:cNvPr id="609309" name="Rectangle 2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0" name="Rectangle 3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1" name="Rectangle 3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2" name="Rectangle 3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9313" name="Text Box 33"/>
          <p:cNvSpPr txBox="1">
            <a:spLocks noChangeArrowheads="1"/>
          </p:cNvSpPr>
          <p:nvPr/>
        </p:nvSpPr>
        <p:spPr bwMode="auto">
          <a:xfrm>
            <a:off x="5602288" y="3419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4" name="Text Box 34"/>
          <p:cNvSpPr txBox="1">
            <a:spLocks noChangeArrowheads="1"/>
          </p:cNvSpPr>
          <p:nvPr/>
        </p:nvSpPr>
        <p:spPr bwMode="auto">
          <a:xfrm>
            <a:off x="5978525" y="34337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5" name="Text Box 35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16" name="Text Box 36"/>
          <p:cNvSpPr txBox="1">
            <a:spLocks noChangeArrowheads="1"/>
          </p:cNvSpPr>
          <p:nvPr/>
        </p:nvSpPr>
        <p:spPr bwMode="auto">
          <a:xfrm>
            <a:off x="5334000" y="30908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grpSp>
        <p:nvGrpSpPr>
          <p:cNvPr id="609317" name="Group 37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09318" name="Group 38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09319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0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1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22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9323" name="Text Box 43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9324" name="Text Box 44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09325" name="Text Box 45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09326" name="Text Box 46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09327" name="Rectangle 47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28" name="Rectangle 48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09332" name="Text Box 52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33" name="Line 53"/>
          <p:cNvSpPr>
            <a:spLocks noChangeShapeType="1"/>
          </p:cNvSpPr>
          <p:nvPr/>
        </p:nvSpPr>
        <p:spPr bwMode="auto">
          <a:xfrm>
            <a:off x="0" y="4038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34" name="Line 54"/>
          <p:cNvSpPr>
            <a:spLocks noChangeShapeType="1"/>
          </p:cNvSpPr>
          <p:nvPr/>
        </p:nvSpPr>
        <p:spPr bwMode="auto">
          <a:xfrm>
            <a:off x="190500" y="4559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35" name="Line 55"/>
          <p:cNvSpPr>
            <a:spLocks noChangeShapeType="1"/>
          </p:cNvSpPr>
          <p:nvPr/>
        </p:nvSpPr>
        <p:spPr bwMode="auto">
          <a:xfrm>
            <a:off x="203200" y="5257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36" name="Line 56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9339" name="Group 59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09337" name="Rectangle 57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9338" name="Rectangle 58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09341" name="Text Box 61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42" name="Line 62"/>
          <p:cNvSpPr>
            <a:spLocks noChangeShapeType="1"/>
          </p:cNvSpPr>
          <p:nvPr/>
        </p:nvSpPr>
        <p:spPr bwMode="auto">
          <a:xfrm>
            <a:off x="266700" y="3695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43" name="Text Box 63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44" name="Line 64"/>
          <p:cNvSpPr>
            <a:spLocks noChangeShapeType="1"/>
          </p:cNvSpPr>
          <p:nvPr/>
        </p:nvSpPr>
        <p:spPr bwMode="auto">
          <a:xfrm>
            <a:off x="482600" y="4203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45" name="Line 65"/>
          <p:cNvSpPr>
            <a:spLocks noChangeShapeType="1"/>
          </p:cNvSpPr>
          <p:nvPr/>
        </p:nvSpPr>
        <p:spPr bwMode="auto">
          <a:xfrm>
            <a:off x="495300" y="4927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09348" name="Group 68"/>
          <p:cNvGrpSpPr>
            <a:grpSpLocks/>
          </p:cNvGrpSpPr>
          <p:nvPr/>
        </p:nvGrpSpPr>
        <p:grpSpPr bwMode="auto">
          <a:xfrm>
            <a:off x="5394325" y="2066925"/>
            <a:ext cx="3201988" cy="1989138"/>
            <a:chOff x="3398" y="1302"/>
            <a:chExt cx="2017" cy="1253"/>
          </a:xfrm>
        </p:grpSpPr>
        <p:sp>
          <p:nvSpPr>
            <p:cNvPr id="609346" name="Rectangle 66"/>
            <p:cNvSpPr>
              <a:spLocks noChangeArrowheads="1"/>
            </p:cNvSpPr>
            <p:nvPr/>
          </p:nvSpPr>
          <p:spPr bwMode="auto">
            <a:xfrm>
              <a:off x="3398" y="1302"/>
              <a:ext cx="1511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9347" name="Rectangle 67"/>
            <p:cNvSpPr>
              <a:spLocks noChangeArrowheads="1"/>
            </p:cNvSpPr>
            <p:nvPr/>
          </p:nvSpPr>
          <p:spPr bwMode="auto">
            <a:xfrm>
              <a:off x="4297" y="1920"/>
              <a:ext cx="1118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09349" name="Text Box 69"/>
          <p:cNvSpPr txBox="1">
            <a:spLocks noChangeArrowheads="1"/>
          </p:cNvSpPr>
          <p:nvPr/>
        </p:nvSpPr>
        <p:spPr bwMode="auto">
          <a:xfrm>
            <a:off x="831850" y="32004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50" name="Line 70"/>
          <p:cNvSpPr>
            <a:spLocks noChangeShapeType="1"/>
          </p:cNvSpPr>
          <p:nvPr/>
        </p:nvSpPr>
        <p:spPr bwMode="auto">
          <a:xfrm>
            <a:off x="508000" y="3403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1" name="Text Box 71"/>
          <p:cNvSpPr txBox="1">
            <a:spLocks noChangeArrowheads="1"/>
          </p:cNvSpPr>
          <p:nvPr/>
        </p:nvSpPr>
        <p:spPr bwMode="auto">
          <a:xfrm>
            <a:off x="4833938" y="2971800"/>
            <a:ext cx="8302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09352" name="Line 72"/>
          <p:cNvSpPr>
            <a:spLocks noChangeShapeType="1"/>
          </p:cNvSpPr>
          <p:nvPr/>
        </p:nvSpPr>
        <p:spPr bwMode="auto">
          <a:xfrm>
            <a:off x="762000" y="3911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3" name="Line 73"/>
          <p:cNvSpPr>
            <a:spLocks noChangeShapeType="1"/>
          </p:cNvSpPr>
          <p:nvPr/>
        </p:nvSpPr>
        <p:spPr bwMode="auto">
          <a:xfrm>
            <a:off x="762000" y="4610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4" name="Rectangle 74"/>
          <p:cNvSpPr>
            <a:spLocks noChangeArrowheads="1"/>
          </p:cNvSpPr>
          <p:nvPr/>
        </p:nvSpPr>
        <p:spPr bwMode="auto">
          <a:xfrm>
            <a:off x="4584700" y="3048000"/>
            <a:ext cx="2266950" cy="1033463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9355" name="Text Box 75"/>
          <p:cNvSpPr txBox="1">
            <a:spLocks noChangeArrowheads="1"/>
          </p:cNvSpPr>
          <p:nvPr/>
        </p:nvSpPr>
        <p:spPr bwMode="auto">
          <a:xfrm>
            <a:off x="1066800" y="28956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09356" name="Line 76"/>
          <p:cNvSpPr>
            <a:spLocks noChangeShapeType="1"/>
          </p:cNvSpPr>
          <p:nvPr/>
        </p:nvSpPr>
        <p:spPr bwMode="auto">
          <a:xfrm>
            <a:off x="762000" y="3086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7" name="Text Box 77"/>
          <p:cNvSpPr txBox="1">
            <a:spLocks noChangeArrowheads="1"/>
          </p:cNvSpPr>
          <p:nvPr/>
        </p:nvSpPr>
        <p:spPr bwMode="auto">
          <a:xfrm>
            <a:off x="2263775" y="2365375"/>
            <a:ext cx="178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cur</a:t>
            </a:r>
            <a:r>
              <a:rPr lang="en-US">
                <a:solidFill>
                  <a:srgbClr val="FF3300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=</a:t>
            </a:r>
            <a:r>
              <a:rPr lang="en-US">
                <a:solidFill>
                  <a:srgbClr val="FF3300"/>
                </a:solidFill>
              </a:rPr>
              <a:t> NULL</a:t>
            </a:r>
          </a:p>
        </p:txBody>
      </p:sp>
      <p:sp>
        <p:nvSpPr>
          <p:cNvPr id="609358" name="Line 78"/>
          <p:cNvSpPr>
            <a:spLocks noChangeShapeType="1"/>
          </p:cNvSpPr>
          <p:nvPr/>
        </p:nvSpPr>
        <p:spPr bwMode="auto">
          <a:xfrm>
            <a:off x="1016000" y="3632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59" name="Line 79"/>
          <p:cNvSpPr>
            <a:spLocks noChangeShapeType="1"/>
          </p:cNvSpPr>
          <p:nvPr/>
        </p:nvSpPr>
        <p:spPr bwMode="auto">
          <a:xfrm>
            <a:off x="1358900" y="3911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9361" name="Line 81"/>
          <p:cNvSpPr>
            <a:spLocks noChangeShapeType="1"/>
          </p:cNvSpPr>
          <p:nvPr/>
        </p:nvSpPr>
        <p:spPr bwMode="auto">
          <a:xfrm flipH="1">
            <a:off x="5613400" y="3535363"/>
            <a:ext cx="192088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093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9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0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093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09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32" grpId="0"/>
      <p:bldP spid="609333" grpId="0" animBg="1"/>
      <p:bldP spid="609333" grpId="1" animBg="1"/>
      <p:bldP spid="609334" grpId="0" animBg="1"/>
      <p:bldP spid="609334" grpId="1" animBg="1"/>
      <p:bldP spid="609335" grpId="0" animBg="1"/>
      <p:bldP spid="609341" grpId="0" animBg="1"/>
      <p:bldP spid="609342" grpId="0" animBg="1"/>
      <p:bldP spid="609342" grpId="1" animBg="1"/>
      <p:bldP spid="609343" grpId="0"/>
      <p:bldP spid="609344" grpId="0" animBg="1"/>
      <p:bldP spid="609344" grpId="1" animBg="1"/>
      <p:bldP spid="609345" grpId="0" animBg="1"/>
      <p:bldP spid="609349" grpId="0" animBg="1"/>
      <p:bldP spid="609350" grpId="0" animBg="1"/>
      <p:bldP spid="609350" grpId="1" animBg="1"/>
      <p:bldP spid="609351" grpId="0"/>
      <p:bldP spid="609352" grpId="0" animBg="1"/>
      <p:bldP spid="609352" grpId="1" animBg="1"/>
      <p:bldP spid="609353" grpId="0" animBg="1"/>
      <p:bldP spid="609354" grpId="0" animBg="1"/>
      <p:bldP spid="609355" grpId="0" animBg="1"/>
      <p:bldP spid="609356" grpId="0" animBg="1"/>
      <p:bldP spid="609356" grpId="1" animBg="1"/>
      <p:bldP spid="609357" grpId="0"/>
      <p:bldP spid="609358" grpId="0" animBg="1"/>
      <p:bldP spid="609358" grpId="1" animBg="1"/>
      <p:bldP spid="609359" grpId="0" animBg="1"/>
      <p:bldP spid="609359" grpId="1" animBg="1"/>
      <p:bldP spid="6093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6AFDB-35BC-438F-9AC3-9DDB677E3F0B}" type="slidenum">
              <a:rPr lang="en-US"/>
              <a:pPr/>
              <a:t>26</a:t>
            </a:fld>
            <a:endParaRPr lang="en-US"/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0308" name="Group 4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0309" name="Rectangle 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0" name="Rectangle 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1" name="Rectangle 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2" name="Rectangle 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0313" name="Group 9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0314" name="Rectangle 1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5" name="Rectangle 1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6" name="Rectangle 1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7" name="Rectangle 1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0318" name="Group 14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0319" name="Rectangle 1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0" name="Rectangle 1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1" name="Rectangle 1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2" name="Rectangle 1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0323" name="Line 19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24" name="Line 20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25" name="Text Box 21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26" name="Text Box 22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0327" name="Text Box 23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0328" name="Text Box 24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0329" name="Line 25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0330" name="Group 26"/>
          <p:cNvGrpSpPr>
            <a:grpSpLocks/>
          </p:cNvGrpSpPr>
          <p:nvPr/>
        </p:nvGrpSpPr>
        <p:grpSpPr bwMode="auto">
          <a:xfrm>
            <a:off x="5648325" y="3065463"/>
            <a:ext cx="792163" cy="592137"/>
            <a:chOff x="3511" y="3072"/>
            <a:chExt cx="729" cy="624"/>
          </a:xfrm>
        </p:grpSpPr>
        <p:sp>
          <p:nvSpPr>
            <p:cNvPr id="610331" name="Rectangle 2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2" name="Rectangle 2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3" name="Rectangle 2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4" name="Rectangle 3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0335" name="Text Box 31"/>
          <p:cNvSpPr txBox="1">
            <a:spLocks noChangeArrowheads="1"/>
          </p:cNvSpPr>
          <p:nvPr/>
        </p:nvSpPr>
        <p:spPr bwMode="auto">
          <a:xfrm>
            <a:off x="5602288" y="34194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6" name="Text Box 32"/>
          <p:cNvSpPr txBox="1">
            <a:spLocks noChangeArrowheads="1"/>
          </p:cNvSpPr>
          <p:nvPr/>
        </p:nvSpPr>
        <p:spPr bwMode="auto">
          <a:xfrm>
            <a:off x="5978525" y="34337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7" name="Text Box 33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38" name="Text Box 34"/>
          <p:cNvSpPr txBox="1">
            <a:spLocks noChangeArrowheads="1"/>
          </p:cNvSpPr>
          <p:nvPr/>
        </p:nvSpPr>
        <p:spPr bwMode="auto">
          <a:xfrm>
            <a:off x="5334000" y="3090863"/>
            <a:ext cx="1238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grpSp>
        <p:nvGrpSpPr>
          <p:cNvPr id="610339" name="Group 35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10340" name="Group 36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10341" name="Rectangle 37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2" name="Rectangle 38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3" name="Rectangle 39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44" name="Rectangle 40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0345" name="Text Box 41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0346" name="Text Box 42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0347" name="Text Box 43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10348" name="Text Box 44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10349" name="Rectangle 45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50" name="Rectangle 46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0351" name="Text Box 47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0355" name="Line 51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0356" name="Group 52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0357" name="Rectangle 53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0358" name="Rectangle 54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0361" name="Text Box 57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grpSp>
        <p:nvGrpSpPr>
          <p:cNvPr id="610364" name="Group 60"/>
          <p:cNvGrpSpPr>
            <a:grpSpLocks/>
          </p:cNvGrpSpPr>
          <p:nvPr/>
        </p:nvGrpSpPr>
        <p:grpSpPr bwMode="auto">
          <a:xfrm>
            <a:off x="5394325" y="2066925"/>
            <a:ext cx="3201988" cy="1989138"/>
            <a:chOff x="3398" y="1302"/>
            <a:chExt cx="2017" cy="1253"/>
          </a:xfrm>
        </p:grpSpPr>
        <p:sp>
          <p:nvSpPr>
            <p:cNvPr id="610365" name="Rectangle 61"/>
            <p:cNvSpPr>
              <a:spLocks noChangeArrowheads="1"/>
            </p:cNvSpPr>
            <p:nvPr/>
          </p:nvSpPr>
          <p:spPr bwMode="auto">
            <a:xfrm>
              <a:off x="3398" y="1302"/>
              <a:ext cx="1511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0366" name="Rectangle 62"/>
            <p:cNvSpPr>
              <a:spLocks noChangeArrowheads="1"/>
            </p:cNvSpPr>
            <p:nvPr/>
          </p:nvSpPr>
          <p:spPr bwMode="auto">
            <a:xfrm>
              <a:off x="4297" y="1920"/>
              <a:ext cx="1118" cy="635"/>
            </a:xfrm>
            <a:prstGeom prst="rect">
              <a:avLst/>
            </a:prstGeom>
            <a:solidFill>
              <a:schemeClr val="bg1">
                <a:alpha val="82001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59" name="Text Box 55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67" name="Text Box 63"/>
          <p:cNvSpPr txBox="1">
            <a:spLocks noChangeArrowheads="1"/>
          </p:cNvSpPr>
          <p:nvPr/>
        </p:nvSpPr>
        <p:spPr bwMode="auto">
          <a:xfrm>
            <a:off x="831850" y="32004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0369" name="Text Box 65"/>
          <p:cNvSpPr txBox="1">
            <a:spLocks noChangeArrowheads="1"/>
          </p:cNvSpPr>
          <p:nvPr/>
        </p:nvSpPr>
        <p:spPr bwMode="auto">
          <a:xfrm>
            <a:off x="4833938" y="2971800"/>
            <a:ext cx="8302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0379" name="Line 75"/>
          <p:cNvSpPr>
            <a:spLocks noChangeShapeType="1"/>
          </p:cNvSpPr>
          <p:nvPr/>
        </p:nvSpPr>
        <p:spPr bwMode="auto">
          <a:xfrm>
            <a:off x="800100" y="46228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0380" name="Line 76"/>
          <p:cNvSpPr>
            <a:spLocks noChangeShapeType="1"/>
          </p:cNvSpPr>
          <p:nvPr/>
        </p:nvSpPr>
        <p:spPr bwMode="auto">
          <a:xfrm>
            <a:off x="825500" y="50419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0382" name="Line 78"/>
          <p:cNvSpPr>
            <a:spLocks noChangeShapeType="1"/>
          </p:cNvSpPr>
          <p:nvPr/>
        </p:nvSpPr>
        <p:spPr bwMode="auto">
          <a:xfrm>
            <a:off x="6296025" y="3562350"/>
            <a:ext cx="112713" cy="3333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0383" name="Line 79"/>
          <p:cNvSpPr>
            <a:spLocks noChangeShapeType="1"/>
          </p:cNvSpPr>
          <p:nvPr/>
        </p:nvSpPr>
        <p:spPr bwMode="auto">
          <a:xfrm>
            <a:off x="736600" y="56134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10386" name="Group 82"/>
          <p:cNvGrpSpPr>
            <a:grpSpLocks/>
          </p:cNvGrpSpPr>
          <p:nvPr/>
        </p:nvGrpSpPr>
        <p:grpSpPr bwMode="auto">
          <a:xfrm>
            <a:off x="5757863" y="3054350"/>
            <a:ext cx="533400" cy="685800"/>
            <a:chOff x="3360" y="2784"/>
            <a:chExt cx="336" cy="432"/>
          </a:xfrm>
        </p:grpSpPr>
        <p:sp>
          <p:nvSpPr>
            <p:cNvPr id="610384" name="Line 80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0385" name="Line 81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0387" name="Rectangle 83"/>
          <p:cNvSpPr>
            <a:spLocks noChangeArrowheads="1"/>
          </p:cNvSpPr>
          <p:nvPr/>
        </p:nvSpPr>
        <p:spPr bwMode="auto">
          <a:xfrm>
            <a:off x="4837113" y="3035300"/>
            <a:ext cx="1792287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0388" name="Line 84"/>
          <p:cNvSpPr>
            <a:spLocks noChangeShapeType="1"/>
          </p:cNvSpPr>
          <p:nvPr/>
        </p:nvSpPr>
        <p:spPr bwMode="auto">
          <a:xfrm>
            <a:off x="584200" y="5892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1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79" grpId="0" animBg="1"/>
      <p:bldP spid="610379" grpId="1" animBg="1"/>
      <p:bldP spid="610380" grpId="0" animBg="1"/>
      <p:bldP spid="610380" grpId="1" animBg="1"/>
      <p:bldP spid="610382" grpId="0" animBg="1"/>
      <p:bldP spid="610382" grpId="1" animBg="1"/>
      <p:bldP spid="610383" grpId="0" animBg="1"/>
      <p:bldP spid="610383" grpId="1" animBg="1"/>
      <p:bldP spid="610387" grpId="0" animBg="1"/>
      <p:bldP spid="610388" grpId="0" animBg="1"/>
      <p:bldP spid="61038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3D877-0CC9-4240-8005-7FBFEDD71519}" type="slidenum">
              <a:rPr lang="en-US"/>
              <a:pPr/>
              <a:t>27</a:t>
            </a:fld>
            <a:endParaRPr lang="en-US"/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1331" name="Group 3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1332" name="Rectangle 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3" name="Rectangle 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4" name="Rectangle 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5" name="Rectangle 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1336" name="Group 8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1337" name="Rectangle 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8" name="Rectangle 1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39" name="Rectangle 1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0" name="Rectangle 1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1341" name="Group 13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1342" name="Rectangle 1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3" name="Rectangle 1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4" name="Rectangle 1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345" name="Rectangle 1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1346" name="Line 18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7" name="Line 19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48" name="Text Box 20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49" name="Text Box 21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1350" name="Text Box 22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1351" name="Text Box 23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1352" name="Line 24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360" name="Text Box 32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611362" name="Group 34"/>
          <p:cNvGrpSpPr>
            <a:grpSpLocks/>
          </p:cNvGrpSpPr>
          <p:nvPr/>
        </p:nvGrpSpPr>
        <p:grpSpPr bwMode="auto">
          <a:xfrm>
            <a:off x="6943725" y="3059113"/>
            <a:ext cx="1106488" cy="612775"/>
            <a:chOff x="4494" y="3780"/>
            <a:chExt cx="697" cy="386"/>
          </a:xfrm>
        </p:grpSpPr>
        <p:grpSp>
          <p:nvGrpSpPr>
            <p:cNvPr id="611363" name="Group 35"/>
            <p:cNvGrpSpPr>
              <a:grpSpLocks/>
            </p:cNvGrpSpPr>
            <p:nvPr/>
          </p:nvGrpSpPr>
          <p:grpSpPr bwMode="auto">
            <a:xfrm>
              <a:off x="4692" y="3780"/>
              <a:ext cx="499" cy="373"/>
              <a:chOff x="3511" y="3072"/>
              <a:chExt cx="729" cy="624"/>
            </a:xfrm>
          </p:grpSpPr>
          <p:sp>
            <p:nvSpPr>
              <p:cNvPr id="611364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5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6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7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1368" name="Text Box 40"/>
            <p:cNvSpPr txBox="1">
              <a:spLocks noChangeArrowheads="1"/>
            </p:cNvSpPr>
            <p:nvPr/>
          </p:nvSpPr>
          <p:spPr bwMode="auto">
            <a:xfrm>
              <a:off x="4663" y="4003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1369" name="Text Box 41"/>
            <p:cNvSpPr txBox="1">
              <a:spLocks noChangeArrowheads="1"/>
            </p:cNvSpPr>
            <p:nvPr/>
          </p:nvSpPr>
          <p:spPr bwMode="auto">
            <a:xfrm>
              <a:off x="4900" y="4012"/>
              <a:ext cx="15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 </a:t>
              </a:r>
            </a:p>
          </p:txBody>
        </p:sp>
        <p:sp>
          <p:nvSpPr>
            <p:cNvPr id="611370" name="Text Box 42"/>
            <p:cNvSpPr txBox="1">
              <a:spLocks noChangeArrowheads="1"/>
            </p:cNvSpPr>
            <p:nvPr/>
          </p:nvSpPr>
          <p:spPr bwMode="auto">
            <a:xfrm>
              <a:off x="4494" y="37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</a:t>
              </a:r>
            </a:p>
          </p:txBody>
        </p:sp>
      </p:grpSp>
      <p:sp>
        <p:nvSpPr>
          <p:cNvPr id="611371" name="Text Box 43"/>
          <p:cNvSpPr txBox="1">
            <a:spLocks noChangeArrowheads="1"/>
          </p:cNvSpPr>
          <p:nvPr/>
        </p:nvSpPr>
        <p:spPr bwMode="auto">
          <a:xfrm>
            <a:off x="7146925" y="3063875"/>
            <a:ext cx="1120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</a:rPr>
              <a:t>“Gabby”</a:t>
            </a:r>
          </a:p>
        </p:txBody>
      </p:sp>
      <p:sp>
        <p:nvSpPr>
          <p:cNvPr id="611372" name="Rectangle 44"/>
          <p:cNvSpPr>
            <a:spLocks noChangeArrowheads="1"/>
          </p:cNvSpPr>
          <p:nvPr/>
        </p:nvSpPr>
        <p:spPr bwMode="auto">
          <a:xfrm>
            <a:off x="7210425" y="3432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73" name="Rectangle 45"/>
          <p:cNvSpPr>
            <a:spLocks noChangeArrowheads="1"/>
          </p:cNvSpPr>
          <p:nvPr/>
        </p:nvSpPr>
        <p:spPr bwMode="auto">
          <a:xfrm>
            <a:off x="7581900" y="34099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1374" name="Text Box 46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375" name="Line 47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1376" name="Group 48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1377" name="Rectangle 49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1378" name="Rectangle 50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1379" name="Text Box 51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383" name="Text Box 55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384" name="Text Box 56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396" name="Line 68"/>
          <p:cNvSpPr>
            <a:spLocks noChangeShapeType="1"/>
          </p:cNvSpPr>
          <p:nvPr/>
        </p:nvSpPr>
        <p:spPr bwMode="auto">
          <a:xfrm>
            <a:off x="482600" y="49276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397" name="Line 69"/>
          <p:cNvSpPr>
            <a:spLocks noChangeShapeType="1"/>
          </p:cNvSpPr>
          <p:nvPr/>
        </p:nvSpPr>
        <p:spPr bwMode="auto">
          <a:xfrm>
            <a:off x="482600" y="5346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398" name="Rectangle 70"/>
          <p:cNvSpPr>
            <a:spLocks noChangeArrowheads="1"/>
          </p:cNvSpPr>
          <p:nvPr/>
        </p:nvSpPr>
        <p:spPr bwMode="auto">
          <a:xfrm>
            <a:off x="5137150" y="2014538"/>
            <a:ext cx="2266950" cy="1033462"/>
          </a:xfrm>
          <a:prstGeom prst="rect">
            <a:avLst/>
          </a:prstGeom>
          <a:solidFill>
            <a:schemeClr val="bg1">
              <a:alpha val="82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1399" name="Text Box 71"/>
          <p:cNvSpPr txBox="1">
            <a:spLocks noChangeArrowheads="1"/>
          </p:cNvSpPr>
          <p:nvPr/>
        </p:nvSpPr>
        <p:spPr bwMode="auto">
          <a:xfrm>
            <a:off x="755650" y="32766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1400" name="Line 72"/>
          <p:cNvSpPr>
            <a:spLocks noChangeShapeType="1"/>
          </p:cNvSpPr>
          <p:nvPr/>
        </p:nvSpPr>
        <p:spPr bwMode="auto">
          <a:xfrm>
            <a:off x="469900" y="34671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1" name="Text Box 73"/>
          <p:cNvSpPr txBox="1">
            <a:spLocks noChangeArrowheads="1"/>
          </p:cNvSpPr>
          <p:nvPr/>
        </p:nvSpPr>
        <p:spPr bwMode="auto">
          <a:xfrm>
            <a:off x="6472238" y="2925763"/>
            <a:ext cx="8302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1402" name="Line 74"/>
          <p:cNvSpPr>
            <a:spLocks noChangeShapeType="1"/>
          </p:cNvSpPr>
          <p:nvPr/>
        </p:nvSpPr>
        <p:spPr bwMode="auto">
          <a:xfrm>
            <a:off x="685800" y="4013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3" name="Line 75"/>
          <p:cNvSpPr>
            <a:spLocks noChangeShapeType="1"/>
          </p:cNvSpPr>
          <p:nvPr/>
        </p:nvSpPr>
        <p:spPr bwMode="auto">
          <a:xfrm>
            <a:off x="736600" y="47117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4" name="Line 76"/>
          <p:cNvSpPr>
            <a:spLocks noChangeShapeType="1"/>
          </p:cNvSpPr>
          <p:nvPr/>
        </p:nvSpPr>
        <p:spPr bwMode="auto">
          <a:xfrm flipH="1">
            <a:off x="7275513" y="3535363"/>
            <a:ext cx="192087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405" name="Line 77"/>
          <p:cNvSpPr>
            <a:spLocks noChangeShapeType="1"/>
          </p:cNvSpPr>
          <p:nvPr/>
        </p:nvSpPr>
        <p:spPr bwMode="auto">
          <a:xfrm>
            <a:off x="749300" y="5130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1406" name="Line 78"/>
          <p:cNvSpPr>
            <a:spLocks noChangeShapeType="1"/>
          </p:cNvSpPr>
          <p:nvPr/>
        </p:nvSpPr>
        <p:spPr bwMode="auto">
          <a:xfrm>
            <a:off x="7848600" y="3554413"/>
            <a:ext cx="192088" cy="3063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1407" name="Line 79"/>
          <p:cNvSpPr>
            <a:spLocks noChangeShapeType="1"/>
          </p:cNvSpPr>
          <p:nvPr/>
        </p:nvSpPr>
        <p:spPr bwMode="auto">
          <a:xfrm>
            <a:off x="685800" y="5702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11418" name="Group 90"/>
          <p:cNvGrpSpPr>
            <a:grpSpLocks/>
          </p:cNvGrpSpPr>
          <p:nvPr/>
        </p:nvGrpSpPr>
        <p:grpSpPr bwMode="auto">
          <a:xfrm>
            <a:off x="7366000" y="2984500"/>
            <a:ext cx="533400" cy="685800"/>
            <a:chOff x="3360" y="2784"/>
            <a:chExt cx="336" cy="432"/>
          </a:xfrm>
        </p:grpSpPr>
        <p:sp>
          <p:nvSpPr>
            <p:cNvPr id="611419" name="Line 91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1420" name="Line 92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1421" name="Rectangle 93"/>
          <p:cNvSpPr>
            <a:spLocks noChangeArrowheads="1"/>
          </p:cNvSpPr>
          <p:nvPr/>
        </p:nvSpPr>
        <p:spPr bwMode="auto">
          <a:xfrm>
            <a:off x="6378575" y="2971800"/>
            <a:ext cx="2136775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113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113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1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1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96" grpId="0" animBg="1"/>
      <p:bldP spid="611397" grpId="0" animBg="1"/>
      <p:bldP spid="611398" grpId="0" animBg="1"/>
      <p:bldP spid="611399" grpId="0" animBg="1"/>
      <p:bldP spid="611400" grpId="0" animBg="1"/>
      <p:bldP spid="611400" grpId="1" animBg="1"/>
      <p:bldP spid="611401" grpId="0"/>
      <p:bldP spid="611402" grpId="0" animBg="1"/>
      <p:bldP spid="611402" grpId="1" animBg="1"/>
      <p:bldP spid="611403" grpId="0" animBg="1"/>
      <p:bldP spid="611403" grpId="1" animBg="1"/>
      <p:bldP spid="611404" grpId="0" animBg="1"/>
      <p:bldP spid="611404" grpId="1" animBg="1"/>
      <p:bldP spid="611405" grpId="0" animBg="1"/>
      <p:bldP spid="611405" grpId="1" animBg="1"/>
      <p:bldP spid="611406" grpId="0" animBg="1"/>
      <p:bldP spid="611406" grpId="1" animBg="1"/>
      <p:bldP spid="611407" grpId="0" animBg="1"/>
      <p:bldP spid="611407" grpId="1" animBg="1"/>
      <p:bldP spid="6114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9D32-1F53-468E-8F96-5BB1E74C9123}" type="slidenum">
              <a:rPr lang="en-US"/>
              <a:pPr/>
              <a:t>28</a:t>
            </a:fld>
            <a:endParaRPr lang="en-US"/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Freeing The Whole Tree</a:t>
            </a:r>
          </a:p>
        </p:txBody>
      </p:sp>
      <p:grpSp>
        <p:nvGrpSpPr>
          <p:cNvPr id="612355" name="Group 3"/>
          <p:cNvGrpSpPr>
            <a:grpSpLocks/>
          </p:cNvGrpSpPr>
          <p:nvPr/>
        </p:nvGrpSpPr>
        <p:grpSpPr bwMode="auto">
          <a:xfrm>
            <a:off x="6248400" y="2073275"/>
            <a:ext cx="792163" cy="592138"/>
            <a:chOff x="3511" y="3072"/>
            <a:chExt cx="729" cy="624"/>
          </a:xfrm>
        </p:grpSpPr>
        <p:sp>
          <p:nvSpPr>
            <p:cNvPr id="612356" name="Rectangle 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7" name="Rectangle 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8" name="Rectangle 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59" name="Rectangle 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2360" name="Group 8"/>
          <p:cNvGrpSpPr>
            <a:grpSpLocks/>
          </p:cNvGrpSpPr>
          <p:nvPr/>
        </p:nvGrpSpPr>
        <p:grpSpPr bwMode="auto">
          <a:xfrm>
            <a:off x="7197725" y="1066800"/>
            <a:ext cx="792163" cy="592138"/>
            <a:chOff x="3511" y="3072"/>
            <a:chExt cx="729" cy="624"/>
          </a:xfrm>
        </p:grpSpPr>
        <p:sp>
          <p:nvSpPr>
            <p:cNvPr id="612361" name="Rectangle 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2" name="Rectangle 1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3" name="Rectangle 1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4" name="Rectangle 1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2365" name="Group 13"/>
          <p:cNvGrpSpPr>
            <a:grpSpLocks/>
          </p:cNvGrpSpPr>
          <p:nvPr/>
        </p:nvGrpSpPr>
        <p:grpSpPr bwMode="auto">
          <a:xfrm>
            <a:off x="7970838" y="2073275"/>
            <a:ext cx="790575" cy="592138"/>
            <a:chOff x="3511" y="3072"/>
            <a:chExt cx="729" cy="624"/>
          </a:xfrm>
        </p:grpSpPr>
        <p:sp>
          <p:nvSpPr>
            <p:cNvPr id="612366" name="Rectangle 1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7" name="Rectangle 1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8" name="Rectangle 1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9" name="Rectangle 1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2370" name="Line 18"/>
          <p:cNvSpPr>
            <a:spLocks noChangeShapeType="1"/>
          </p:cNvSpPr>
          <p:nvPr/>
        </p:nvSpPr>
        <p:spPr bwMode="auto">
          <a:xfrm flipH="1">
            <a:off x="6723063" y="154146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1" name="Line 19"/>
          <p:cNvSpPr>
            <a:spLocks noChangeShapeType="1"/>
          </p:cNvSpPr>
          <p:nvPr/>
        </p:nvSpPr>
        <p:spPr bwMode="auto">
          <a:xfrm>
            <a:off x="7781925" y="153987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2" name="Text Box 20"/>
          <p:cNvSpPr txBox="1">
            <a:spLocks noChangeArrowheads="1"/>
          </p:cNvSpPr>
          <p:nvPr/>
        </p:nvSpPr>
        <p:spPr bwMode="auto">
          <a:xfrm>
            <a:off x="7945438" y="24352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2373" name="Text Box 21"/>
          <p:cNvSpPr txBox="1">
            <a:spLocks noChangeArrowheads="1"/>
          </p:cNvSpPr>
          <p:nvPr/>
        </p:nvSpPr>
        <p:spPr bwMode="auto">
          <a:xfrm>
            <a:off x="6973888" y="1085850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612374" name="Text Box 22"/>
          <p:cNvSpPr txBox="1">
            <a:spLocks noChangeArrowheads="1"/>
          </p:cNvSpPr>
          <p:nvPr/>
        </p:nvSpPr>
        <p:spPr bwMode="auto">
          <a:xfrm>
            <a:off x="6072188" y="2089150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612375" name="Text Box 23"/>
          <p:cNvSpPr txBox="1">
            <a:spLocks noChangeArrowheads="1"/>
          </p:cNvSpPr>
          <p:nvPr/>
        </p:nvSpPr>
        <p:spPr bwMode="auto">
          <a:xfrm>
            <a:off x="7604125" y="208597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612376" name="Line 24"/>
          <p:cNvSpPr>
            <a:spLocks noChangeShapeType="1"/>
          </p:cNvSpPr>
          <p:nvPr/>
        </p:nvSpPr>
        <p:spPr bwMode="auto">
          <a:xfrm flipH="1">
            <a:off x="6270625" y="2560638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2377" name="Text Box 25"/>
          <p:cNvSpPr txBox="1">
            <a:spLocks noChangeArrowheads="1"/>
          </p:cNvSpPr>
          <p:nvPr/>
        </p:nvSpPr>
        <p:spPr bwMode="auto">
          <a:xfrm>
            <a:off x="8302625" y="2420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612390" name="Text Box 38"/>
          <p:cNvSpPr txBox="1">
            <a:spLocks noChangeArrowheads="1"/>
          </p:cNvSpPr>
          <p:nvPr/>
        </p:nvSpPr>
        <p:spPr bwMode="auto">
          <a:xfrm>
            <a:off x="6365875" y="9779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2391" name="Line 39"/>
          <p:cNvSpPr>
            <a:spLocks noChangeShapeType="1"/>
          </p:cNvSpPr>
          <p:nvPr/>
        </p:nvSpPr>
        <p:spPr bwMode="auto">
          <a:xfrm>
            <a:off x="6834188" y="2554288"/>
            <a:ext cx="541337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2392" name="Group 40"/>
          <p:cNvGrpSpPr>
            <a:grpSpLocks/>
          </p:cNvGrpSpPr>
          <p:nvPr/>
        </p:nvGrpSpPr>
        <p:grpSpPr bwMode="auto">
          <a:xfrm>
            <a:off x="5684838" y="795338"/>
            <a:ext cx="3235325" cy="2247900"/>
            <a:chOff x="3581" y="501"/>
            <a:chExt cx="2038" cy="1416"/>
          </a:xfrm>
        </p:grpSpPr>
        <p:sp>
          <p:nvSpPr>
            <p:cNvPr id="612393" name="Rectangle 41"/>
            <p:cNvSpPr>
              <a:spLocks noChangeArrowheads="1"/>
            </p:cNvSpPr>
            <p:nvPr/>
          </p:nvSpPr>
          <p:spPr bwMode="auto">
            <a:xfrm>
              <a:off x="3581" y="501"/>
              <a:ext cx="1991" cy="803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2394" name="Rectangle 42"/>
            <p:cNvSpPr>
              <a:spLocks noChangeArrowheads="1"/>
            </p:cNvSpPr>
            <p:nvPr/>
          </p:nvSpPr>
          <p:spPr bwMode="auto">
            <a:xfrm>
              <a:off x="4721" y="1298"/>
              <a:ext cx="898" cy="619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12395" name="Text Box 43"/>
          <p:cNvSpPr txBox="1">
            <a:spLocks noChangeArrowheads="1"/>
          </p:cNvSpPr>
          <p:nvPr/>
        </p:nvSpPr>
        <p:spPr bwMode="auto">
          <a:xfrm>
            <a:off x="5461000" y="1943100"/>
            <a:ext cx="8302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/>
              <a:t>cur-&gt;</a:t>
            </a:r>
          </a:p>
        </p:txBody>
      </p:sp>
      <p:sp>
        <p:nvSpPr>
          <p:cNvPr id="612396" name="Text Box 44"/>
          <p:cNvSpPr txBox="1">
            <a:spLocks noChangeArrowheads="1"/>
          </p:cNvSpPr>
          <p:nvPr/>
        </p:nvSpPr>
        <p:spPr bwMode="auto">
          <a:xfrm>
            <a:off x="249238" y="3840163"/>
            <a:ext cx="3054350" cy="2871787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2397" name="Text Box 45"/>
          <p:cNvSpPr txBox="1">
            <a:spLocks noChangeArrowheads="1"/>
          </p:cNvSpPr>
          <p:nvPr/>
        </p:nvSpPr>
        <p:spPr bwMode="auto">
          <a:xfrm>
            <a:off x="527050" y="3505200"/>
            <a:ext cx="3054350" cy="2871788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void FreeTree(Node *cur)</a:t>
            </a:r>
          </a:p>
          <a:p>
            <a:pPr algn="l"/>
            <a:r>
              <a:rPr lang="en-US" sz="1800"/>
              <a:t>{</a:t>
            </a:r>
          </a:p>
          <a:p>
            <a:pPr algn="l"/>
            <a:r>
              <a:rPr lang="en-US" sz="1800"/>
              <a:t>    if (cur == NULL)  	</a:t>
            </a:r>
          </a:p>
          <a:p>
            <a:pPr algn="l"/>
            <a:r>
              <a:rPr lang="en-US" sz="1800"/>
              <a:t>         return;</a:t>
            </a:r>
          </a:p>
          <a:p>
            <a:pPr algn="l"/>
            <a:endParaRPr lang="en-US" sz="1000"/>
          </a:p>
          <a:p>
            <a:pPr algn="l"/>
            <a:r>
              <a:rPr lang="en-US" sz="1800"/>
              <a:t>    FreeTree(cur-&gt;left); </a:t>
            </a:r>
          </a:p>
          <a:p>
            <a:pPr algn="l"/>
            <a:r>
              <a:rPr lang="en-US" sz="1000"/>
              <a:t/>
            </a:r>
            <a:br>
              <a:rPr lang="en-US" sz="1000"/>
            </a:br>
            <a:r>
              <a:rPr lang="en-US" sz="1000"/>
              <a:t>  </a:t>
            </a:r>
            <a:r>
              <a:rPr lang="en-US" sz="1800"/>
              <a:t>   FreeTree (cur-&gt; right);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   delete cur;                   </a:t>
            </a:r>
            <a:endParaRPr lang="en-US" sz="1800">
              <a:solidFill>
                <a:schemeClr val="accent2"/>
              </a:solidFill>
            </a:endParaRPr>
          </a:p>
          <a:p>
            <a:pPr algn="l"/>
            <a:r>
              <a:rPr lang="en-US" sz="1800"/>
              <a:t>}</a:t>
            </a:r>
          </a:p>
        </p:txBody>
      </p:sp>
      <p:sp>
        <p:nvSpPr>
          <p:cNvPr id="612414" name="Line 62"/>
          <p:cNvSpPr>
            <a:spLocks noChangeShapeType="1"/>
          </p:cNvSpPr>
          <p:nvPr/>
        </p:nvSpPr>
        <p:spPr bwMode="auto">
          <a:xfrm>
            <a:off x="482600" y="5346700"/>
            <a:ext cx="381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2415" name="Line 63"/>
          <p:cNvSpPr>
            <a:spLocks noChangeShapeType="1"/>
          </p:cNvSpPr>
          <p:nvPr/>
        </p:nvSpPr>
        <p:spPr bwMode="auto">
          <a:xfrm>
            <a:off x="457200" y="59182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12431" name="Group 79"/>
          <p:cNvGrpSpPr>
            <a:grpSpLocks/>
          </p:cNvGrpSpPr>
          <p:nvPr/>
        </p:nvGrpSpPr>
        <p:grpSpPr bwMode="auto">
          <a:xfrm>
            <a:off x="6324600" y="1981200"/>
            <a:ext cx="533400" cy="685800"/>
            <a:chOff x="3360" y="2784"/>
            <a:chExt cx="336" cy="432"/>
          </a:xfrm>
        </p:grpSpPr>
        <p:sp>
          <p:nvSpPr>
            <p:cNvPr id="612432" name="Line 80"/>
            <p:cNvSpPr>
              <a:spLocks noChangeShapeType="1"/>
            </p:cNvSpPr>
            <p:nvPr/>
          </p:nvSpPr>
          <p:spPr bwMode="auto">
            <a:xfrm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2433" name="Line 81"/>
            <p:cNvSpPr>
              <a:spLocks noChangeShapeType="1"/>
            </p:cNvSpPr>
            <p:nvPr/>
          </p:nvSpPr>
          <p:spPr bwMode="auto">
            <a:xfrm flipH="1">
              <a:off x="3360" y="2784"/>
              <a:ext cx="336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12434" name="Rectangle 82"/>
          <p:cNvSpPr>
            <a:spLocks noChangeArrowheads="1"/>
          </p:cNvSpPr>
          <p:nvPr/>
        </p:nvSpPr>
        <p:spPr bwMode="auto">
          <a:xfrm>
            <a:off x="5334000" y="1955800"/>
            <a:ext cx="2136775" cy="143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2435" name="Text Box 83"/>
          <p:cNvSpPr txBox="1">
            <a:spLocks noChangeArrowheads="1"/>
          </p:cNvSpPr>
          <p:nvPr/>
        </p:nvSpPr>
        <p:spPr bwMode="auto">
          <a:xfrm>
            <a:off x="5089525" y="4465638"/>
            <a:ext cx="176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And so on…</a:t>
            </a:r>
          </a:p>
        </p:txBody>
      </p:sp>
      <p:sp>
        <p:nvSpPr>
          <p:cNvPr id="612436" name="Rectangle 84"/>
          <p:cNvSpPr>
            <a:spLocks noChangeArrowheads="1"/>
          </p:cNvSpPr>
          <p:nvPr/>
        </p:nvSpPr>
        <p:spPr bwMode="auto">
          <a:xfrm>
            <a:off x="4321175" y="4038600"/>
            <a:ext cx="4716463" cy="2651125"/>
          </a:xfrm>
          <a:prstGeom prst="rect">
            <a:avLst/>
          </a:prstGeom>
          <a:solidFill>
            <a:srgbClr val="6C0000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Big-oh Alert!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So what’s the big-Oh of freeing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all the items in the tree?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12437" name="Text Box 85"/>
          <p:cNvSpPr txBox="1">
            <a:spLocks noChangeArrowheads="1"/>
          </p:cNvSpPr>
          <p:nvPr/>
        </p:nvSpPr>
        <p:spPr bwMode="auto">
          <a:xfrm>
            <a:off x="4840288" y="5791200"/>
            <a:ext cx="4148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D7"/>
                </a:solidFill>
              </a:rPr>
              <a:t>It’s still O(n) since we have </a:t>
            </a:r>
            <a:br>
              <a:rPr lang="en-US">
                <a:solidFill>
                  <a:srgbClr val="FFFFD7"/>
                </a:solidFill>
              </a:rPr>
            </a:br>
            <a:r>
              <a:rPr lang="en-US">
                <a:solidFill>
                  <a:srgbClr val="FFFFD7"/>
                </a:solidFill>
              </a:rPr>
              <a:t>to visit all n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2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414" grpId="0" animBg="1"/>
      <p:bldP spid="612415" grpId="0" animBg="1"/>
      <p:bldP spid="612415" grpId="1" animBg="1"/>
      <p:bldP spid="612434" grpId="0" animBg="1"/>
      <p:bldP spid="612435" grpId="0"/>
      <p:bldP spid="612436" grpId="0" animBg="1"/>
      <p:bldP spid="6124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86C76-A19D-47AF-9D00-556015BFD8A5}" type="slidenum">
              <a:rPr lang="en-US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88" y="0"/>
            <a:ext cx="8948737" cy="1143000"/>
          </a:xfrm>
        </p:spPr>
        <p:txBody>
          <a:bodyPr/>
          <a:lstStyle/>
          <a:p>
            <a:r>
              <a:rPr lang="en-US" sz="3200"/>
              <a:t>Deleting a Node from a Binary Search Tree</a:t>
            </a:r>
          </a:p>
        </p:txBody>
      </p:sp>
      <p:sp>
        <p:nvSpPr>
          <p:cNvPr id="585739" name="Text Box 11"/>
          <p:cNvSpPr txBox="1">
            <a:spLocks noChangeArrowheads="1"/>
          </p:cNvSpPr>
          <p:nvPr/>
        </p:nvSpPr>
        <p:spPr bwMode="auto">
          <a:xfrm>
            <a:off x="517525" y="11128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85740" name="Text Box 12"/>
          <p:cNvSpPr txBox="1">
            <a:spLocks noChangeArrowheads="1"/>
          </p:cNvSpPr>
          <p:nvPr/>
        </p:nvSpPr>
        <p:spPr bwMode="auto">
          <a:xfrm>
            <a:off x="365125" y="1036638"/>
            <a:ext cx="4740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Now, let’s learn how to </a:t>
            </a:r>
            <a:r>
              <a:rPr lang="en-US">
                <a:solidFill>
                  <a:srgbClr val="A50021"/>
                </a:solidFill>
              </a:rPr>
              <a:t>delete an item</a:t>
            </a:r>
            <a:r>
              <a:rPr lang="en-US">
                <a:solidFill>
                  <a:srgbClr val="000000"/>
                </a:solidFill>
              </a:rPr>
              <a:t> from a BST.</a:t>
            </a:r>
          </a:p>
        </p:txBody>
      </p:sp>
      <p:sp>
        <p:nvSpPr>
          <p:cNvPr id="585741" name="Text Box 13"/>
          <p:cNvSpPr txBox="1">
            <a:spLocks noChangeArrowheads="1"/>
          </p:cNvSpPr>
          <p:nvPr/>
        </p:nvSpPr>
        <p:spPr bwMode="auto">
          <a:xfrm>
            <a:off x="5486400" y="1676400"/>
            <a:ext cx="3063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It’s not as easy as you might think!</a:t>
            </a:r>
          </a:p>
        </p:txBody>
      </p:sp>
      <p:pic>
        <p:nvPicPr>
          <p:cNvPr id="58574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473450"/>
            <a:ext cx="3976688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5744" name="Text Box 16"/>
          <p:cNvSpPr txBox="1">
            <a:spLocks noChangeArrowheads="1"/>
          </p:cNvSpPr>
          <p:nvPr/>
        </p:nvSpPr>
        <p:spPr bwMode="auto">
          <a:xfrm>
            <a:off x="533400" y="2362200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Let’s say we want to delete </a:t>
            </a:r>
            <a:r>
              <a:rPr lang="en-US">
                <a:solidFill>
                  <a:srgbClr val="6600CC"/>
                </a:solidFill>
              </a:rPr>
              <a:t>Darren</a:t>
            </a:r>
            <a:r>
              <a:rPr lang="en-US">
                <a:solidFill>
                  <a:srgbClr val="000000"/>
                </a:solidFill>
              </a:rPr>
              <a:t> from our tree…</a:t>
            </a:r>
          </a:p>
        </p:txBody>
      </p:sp>
      <p:sp>
        <p:nvSpPr>
          <p:cNvPr id="585746" name="Text Box 18"/>
          <p:cNvSpPr txBox="1">
            <a:spLocks noChangeArrowheads="1"/>
          </p:cNvSpPr>
          <p:nvPr/>
        </p:nvSpPr>
        <p:spPr bwMode="auto">
          <a:xfrm>
            <a:off x="5083175" y="3787775"/>
            <a:ext cx="30638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585747" name="Text Box 19"/>
          <p:cNvSpPr txBox="1">
            <a:spLocks noChangeArrowheads="1"/>
          </p:cNvSpPr>
          <p:nvPr/>
        </p:nvSpPr>
        <p:spPr bwMode="auto">
          <a:xfrm>
            <a:off x="457200" y="3673475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Now how do I re-link the nodes back together?</a:t>
            </a:r>
          </a:p>
        </p:txBody>
      </p:sp>
      <p:sp>
        <p:nvSpPr>
          <p:cNvPr id="585748" name="Rectangle 20"/>
          <p:cNvSpPr>
            <a:spLocks noChangeArrowheads="1"/>
          </p:cNvSpPr>
          <p:nvPr/>
        </p:nvSpPr>
        <p:spPr bwMode="auto">
          <a:xfrm>
            <a:off x="5715000" y="4191000"/>
            <a:ext cx="1512888" cy="392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85749" name="Text Box 21"/>
          <p:cNvSpPr txBox="1">
            <a:spLocks noChangeArrowheads="1"/>
          </p:cNvSpPr>
          <p:nvPr/>
        </p:nvSpPr>
        <p:spPr bwMode="auto">
          <a:xfrm>
            <a:off x="457200" y="4724400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Can I just move </a:t>
            </a:r>
            <a:r>
              <a:rPr lang="en-US">
                <a:solidFill>
                  <a:srgbClr val="3333CC"/>
                </a:solidFill>
              </a:rPr>
              <a:t>Arissa</a:t>
            </a:r>
            <a:r>
              <a:rPr lang="en-US">
                <a:solidFill>
                  <a:srgbClr val="000000"/>
                </a:solidFill>
              </a:rPr>
              <a:t> into </a:t>
            </a:r>
            <a:r>
              <a:rPr lang="en-US">
                <a:solidFill>
                  <a:srgbClr val="3333CC"/>
                </a:solidFill>
              </a:rPr>
              <a:t>Darren’s</a:t>
            </a:r>
            <a:r>
              <a:rPr lang="en-US">
                <a:solidFill>
                  <a:srgbClr val="000000"/>
                </a:solidFill>
              </a:rPr>
              <a:t> old slot?</a:t>
            </a:r>
          </a:p>
        </p:txBody>
      </p:sp>
      <p:grpSp>
        <p:nvGrpSpPr>
          <p:cNvPr id="585752" name="Group 24"/>
          <p:cNvGrpSpPr>
            <a:grpSpLocks/>
          </p:cNvGrpSpPr>
          <p:nvPr/>
        </p:nvGrpSpPr>
        <p:grpSpPr bwMode="auto">
          <a:xfrm>
            <a:off x="5105400" y="5672138"/>
            <a:ext cx="990600" cy="396875"/>
            <a:chOff x="3216" y="3573"/>
            <a:chExt cx="624" cy="250"/>
          </a:xfrm>
        </p:grpSpPr>
        <p:sp>
          <p:nvSpPr>
            <p:cNvPr id="585750" name="Rectangle 22"/>
            <p:cNvSpPr>
              <a:spLocks noChangeArrowheads="1"/>
            </p:cNvSpPr>
            <p:nvPr/>
          </p:nvSpPr>
          <p:spPr bwMode="auto">
            <a:xfrm>
              <a:off x="3216" y="3579"/>
              <a:ext cx="624" cy="21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85751" name="Text Box 23"/>
            <p:cNvSpPr txBox="1">
              <a:spLocks noChangeArrowheads="1"/>
            </p:cNvSpPr>
            <p:nvPr/>
          </p:nvSpPr>
          <p:spPr bwMode="auto">
            <a:xfrm>
              <a:off x="3270" y="3573"/>
              <a:ext cx="5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Arissa</a:t>
              </a:r>
            </a:p>
          </p:txBody>
        </p:sp>
      </p:grpSp>
      <p:sp>
        <p:nvSpPr>
          <p:cNvPr id="585753" name="Rectangle 25"/>
          <p:cNvSpPr>
            <a:spLocks noChangeArrowheads="1"/>
          </p:cNvSpPr>
          <p:nvPr/>
        </p:nvSpPr>
        <p:spPr bwMode="auto">
          <a:xfrm>
            <a:off x="4648200" y="5334000"/>
            <a:ext cx="1447800" cy="9906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85754" name="Text Box 26"/>
          <p:cNvSpPr txBox="1">
            <a:spLocks noChangeArrowheads="1"/>
          </p:cNvSpPr>
          <p:nvPr/>
        </p:nvSpPr>
        <p:spPr bwMode="auto">
          <a:xfrm>
            <a:off x="98425" y="5807075"/>
            <a:ext cx="5441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Hmm..  It seems OK, but is our tree still a </a:t>
            </a:r>
            <a:r>
              <a:rPr lang="en-US">
                <a:solidFill>
                  <a:srgbClr val="006666"/>
                </a:solidFill>
              </a:rPr>
              <a:t>valid binary search tree</a:t>
            </a:r>
            <a:r>
              <a:rPr lang="en-US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585755" name="Text Box 27"/>
          <p:cNvSpPr txBox="1">
            <a:spLocks noChangeArrowheads="1"/>
          </p:cNvSpPr>
          <p:nvPr/>
        </p:nvSpPr>
        <p:spPr bwMode="auto">
          <a:xfrm rot="-1036834">
            <a:off x="5486400" y="2895600"/>
            <a:ext cx="134778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5000">
                <a:solidFill>
                  <a:srgbClr val="FF3300"/>
                </a:solidFill>
              </a:rPr>
              <a:t>NO!</a:t>
            </a:r>
          </a:p>
        </p:txBody>
      </p:sp>
      <p:sp>
        <p:nvSpPr>
          <p:cNvPr id="585757" name="Text Box 29"/>
          <p:cNvSpPr txBox="1">
            <a:spLocks noChangeArrowheads="1"/>
          </p:cNvSpPr>
          <p:nvPr/>
        </p:nvSpPr>
        <p:spPr bwMode="auto">
          <a:xfrm>
            <a:off x="152400" y="990600"/>
            <a:ext cx="5029200" cy="2417763"/>
          </a:xfrm>
          <a:prstGeom prst="rect">
            <a:avLst/>
          </a:prstGeom>
          <a:solidFill>
            <a:srgbClr val="FFCC99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By simply moving an arbitrary node into Darren’s slot, we violate our Binary Search Tree </a:t>
            </a:r>
            <a:r>
              <a:rPr lang="en-US" sz="2000">
                <a:solidFill>
                  <a:srgbClr val="3333CC"/>
                </a:solidFill>
              </a:rPr>
              <a:t>ordering requirement</a:t>
            </a:r>
            <a:r>
              <a:rPr lang="en-US" sz="2000">
                <a:solidFill>
                  <a:srgbClr val="000000"/>
                </a:solidFill>
              </a:rPr>
              <a:t>!</a:t>
            </a:r>
          </a:p>
          <a:p>
            <a:pPr>
              <a:spcBef>
                <a:spcPct val="50000"/>
              </a:spcBef>
            </a:pPr>
            <a:r>
              <a:rPr lang="en-US" sz="2000">
                <a:solidFill>
                  <a:srgbClr val="A50021"/>
                </a:solidFill>
              </a:rPr>
              <a:t>Carey is NOT less than Arissa!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Next we’ll see how to do this properly….</a:t>
            </a:r>
          </a:p>
        </p:txBody>
      </p:sp>
    </p:spTree>
    <p:extLst>
      <p:ext uri="{BB962C8B-B14F-4D97-AF65-F5344CB8AC3E}">
        <p14:creationId xmlns:p14="http://schemas.microsoft.com/office/powerpoint/2010/main" val="131914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85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11892 -0.2143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85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1071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8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85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85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5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5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41" grpId="0"/>
      <p:bldP spid="585744" grpId="0"/>
      <p:bldP spid="585746" grpId="0"/>
      <p:bldP spid="585746" grpId="1"/>
      <p:bldP spid="585747" grpId="0"/>
      <p:bldP spid="585748" grpId="0" animBg="1"/>
      <p:bldP spid="585749" grpId="0"/>
      <p:bldP spid="585753" grpId="0" animBg="1"/>
      <p:bldP spid="585754" grpId="0"/>
      <p:bldP spid="585755" grpId="0"/>
      <p:bldP spid="5857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86D76-6EA4-4F56-9C0E-82D2A67BE604}" type="slidenum">
              <a:rPr lang="en-US"/>
              <a:pPr/>
              <a:t>3</a:t>
            </a:fld>
            <a:endParaRPr lang="en-US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234950" y="1155700"/>
            <a:ext cx="8853488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600">
                <a:solidFill>
                  <a:srgbClr val="6600CC"/>
                </a:solidFill>
              </a:rPr>
              <a:t>Binary Search Trees</a:t>
            </a:r>
            <a:r>
              <a:rPr lang="en-US" sz="2600"/>
              <a:t> are a type of </a:t>
            </a:r>
            <a:r>
              <a:rPr lang="en-US" sz="2600">
                <a:solidFill>
                  <a:srgbClr val="006666"/>
                </a:solidFill>
              </a:rPr>
              <a:t>binary tree</a:t>
            </a:r>
            <a:r>
              <a:rPr lang="en-US" sz="2600"/>
              <a:t> with specific properties that make them very efficient to </a:t>
            </a:r>
            <a:r>
              <a:rPr lang="en-US" sz="2600">
                <a:solidFill>
                  <a:srgbClr val="006666"/>
                </a:solidFill>
              </a:rPr>
              <a:t>search</a:t>
            </a:r>
            <a:r>
              <a:rPr lang="en-US" sz="2600"/>
              <a:t> for a value in the tree. </a:t>
            </a:r>
          </a:p>
        </p:txBody>
      </p:sp>
      <p:sp>
        <p:nvSpPr>
          <p:cNvPr id="573448" name="Text Box 8"/>
          <p:cNvSpPr txBox="1">
            <a:spLocks noChangeArrowheads="1"/>
          </p:cNvSpPr>
          <p:nvPr/>
        </p:nvSpPr>
        <p:spPr bwMode="auto">
          <a:xfrm>
            <a:off x="334155" y="2989525"/>
            <a:ext cx="43957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Like regular Binary Trees, we store and search for </a:t>
            </a:r>
            <a:r>
              <a:rPr lang="en-US" dirty="0">
                <a:solidFill>
                  <a:srgbClr val="6600CC"/>
                </a:solidFill>
              </a:rPr>
              <a:t>values</a:t>
            </a:r>
            <a:r>
              <a:rPr lang="en-US" dirty="0"/>
              <a:t> in Binary Search Trees… </a:t>
            </a:r>
          </a:p>
        </p:txBody>
      </p:sp>
      <p:grpSp>
        <p:nvGrpSpPr>
          <p:cNvPr id="573522" name="Group 82"/>
          <p:cNvGrpSpPr>
            <a:grpSpLocks/>
          </p:cNvGrpSpPr>
          <p:nvPr/>
        </p:nvGrpSpPr>
        <p:grpSpPr bwMode="auto">
          <a:xfrm>
            <a:off x="4648200" y="2743200"/>
            <a:ext cx="4038600" cy="3886200"/>
            <a:chOff x="2928" y="1728"/>
            <a:chExt cx="2544" cy="2448"/>
          </a:xfrm>
        </p:grpSpPr>
        <p:grpSp>
          <p:nvGrpSpPr>
            <p:cNvPr id="573452" name="Group 12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73453" name="Rectangle 13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4" name="Rectangle 14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5" name="Rectangle 15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6" name="Rectangle 16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457" name="Group 17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73458" name="Rectangle 18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59" name="Rectangle 19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0" name="Rectangle 20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1" name="Rectangle 21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462" name="Group 22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73463" name="Rectangle 23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4" name="Rectangle 24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5" name="Rectangle 25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66" name="Rectangle 26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67" name="Line 27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68" name="Line 28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69" name="Text Box 29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70" name="Text Box 30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73471" name="Text Box 31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73472" name="Text Box 32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73474" name="Line 34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475" name="Group 35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73476" name="Rectangle 36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7" name="Rectangle 37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8" name="Rectangle 38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79" name="Rectangle 39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80" name="Text Box 40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   “Danny”</a:t>
              </a:r>
            </a:p>
          </p:txBody>
        </p:sp>
        <p:sp>
          <p:nvSpPr>
            <p:cNvPr id="573481" name="Text Box 41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82" name="Text Box 42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73483" name="Group 43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73484" name="Rectangle 4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5" name="Rectangle 4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6" name="Rectangle 4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87" name="Rectangle 4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488" name="Line 48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89" name="Text Box 49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90" name="Text Box 50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73491" name="Text Box 51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492" name="Rectangle 52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93" name="Text Box 53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73494" name="Line 54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504" name="Group 64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73505" name="Rectangle 65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6" name="Rectangle 66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7" name="Rectangle 67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08" name="Rectangle 68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509" name="Line 69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11" name="Text Box 71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73512" name="Text Box 72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513" name="Line 73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3514" name="Group 74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73515" name="Rectangle 75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6" name="Rectangle 76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7" name="Rectangle 77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8" name="Rectangle 78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519" name="Text Box 79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73520" name="Text Box 80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73521" name="Text Box 81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66" name="Text Box 8"/>
          <p:cNvSpPr txBox="1">
            <a:spLocks noChangeArrowheads="1"/>
          </p:cNvSpPr>
          <p:nvPr/>
        </p:nvSpPr>
        <p:spPr bwMode="auto">
          <a:xfrm>
            <a:off x="309562" y="4553248"/>
            <a:ext cx="4395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Here’s an example BST…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3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8" grpId="0"/>
      <p:bldP spid="6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7E33-991F-49BC-A058-4CFDEE086AA3}" type="slidenum">
              <a:rPr lang="en-US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88" y="0"/>
            <a:ext cx="8948737" cy="1143000"/>
          </a:xfrm>
        </p:spPr>
        <p:txBody>
          <a:bodyPr/>
          <a:lstStyle/>
          <a:p>
            <a:r>
              <a:rPr lang="en-US" sz="3200"/>
              <a:t>Deleting a Node from a Binary Search Tree</a:t>
            </a:r>
          </a:p>
        </p:txBody>
      </p:sp>
      <p:sp>
        <p:nvSpPr>
          <p:cNvPr id="822275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3820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dirty="0">
                <a:solidFill>
                  <a:srgbClr val="3333CC"/>
                </a:solidFill>
                <a:latin typeface="Comic Sans MS" pitchFamily="66" charset="0"/>
              </a:rPr>
              <a:t>Here’s a high-level algorithm to delete a node </a:t>
            </a:r>
            <a:br>
              <a:rPr lang="en-US" dirty="0">
                <a:solidFill>
                  <a:srgbClr val="3333CC"/>
                </a:solidFill>
                <a:latin typeface="Comic Sans MS" pitchFamily="66" charset="0"/>
              </a:rPr>
            </a:br>
            <a:r>
              <a:rPr lang="en-US" dirty="0">
                <a:solidFill>
                  <a:srgbClr val="3333CC"/>
                </a:solidFill>
                <a:latin typeface="Comic Sans MS" pitchFamily="66" charset="0"/>
              </a:rPr>
              <a:t>from a Binary Search Tree:</a:t>
            </a:r>
          </a:p>
          <a:p>
            <a:pPr algn="l"/>
            <a:endParaRPr lang="en-US" dirty="0">
              <a:solidFill>
                <a:srgbClr val="3333CC"/>
              </a:solidFill>
              <a:latin typeface="Comic Sans MS" pitchFamily="66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Given a value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 to delete from the tree:</a:t>
            </a:r>
          </a:p>
          <a:p>
            <a:pPr algn="l"/>
            <a:endParaRPr lang="en-US" dirty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Find the value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 in the tree, with a slightly-modified BST search.</a:t>
            </a:r>
          </a:p>
          <a:p>
            <a:pPr lvl="1" algn="l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Use two pointers: a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cur pointer</a:t>
            </a: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 &amp; a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parent pointer</a:t>
            </a:r>
          </a:p>
          <a:p>
            <a:pPr lvl="1" algn="l">
              <a:buFontTx/>
              <a:buChar char="-"/>
            </a:pPr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  <a:p>
            <a:pPr algn="l"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If the node was found, delete it from the tree, making sure to preserve its ordering!</a:t>
            </a:r>
          </a:p>
          <a:p>
            <a:pPr lvl="1" algn="l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There are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three cases</a:t>
            </a: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, so be careful!</a:t>
            </a:r>
          </a:p>
          <a:p>
            <a:pPr algn="l">
              <a:buFontTx/>
              <a:buAutoNum type="arabicPeriod"/>
            </a:pPr>
            <a:endParaRPr lang="en-US" dirty="0">
              <a:solidFill>
                <a:srgbClr val="006666"/>
              </a:solidFill>
              <a:latin typeface="Comic Sans MS" pitchFamily="66" charset="0"/>
            </a:endParaRPr>
          </a:p>
        </p:txBody>
      </p:sp>
      <p:sp>
        <p:nvSpPr>
          <p:cNvPr id="822276" name="Text Box 4"/>
          <p:cNvSpPr txBox="1">
            <a:spLocks noChangeArrowheads="1"/>
          </p:cNvSpPr>
          <p:nvPr/>
        </p:nvSpPr>
        <p:spPr bwMode="auto">
          <a:xfrm>
            <a:off x="517525" y="11128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2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94" name="Line 42"/>
          <p:cNvSpPr>
            <a:spLocks noChangeShapeType="1"/>
          </p:cNvSpPr>
          <p:nvPr/>
        </p:nvSpPr>
        <p:spPr bwMode="auto">
          <a:xfrm>
            <a:off x="762000" y="3429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86812" name="Line 60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E092-DEF4-4149-A7D4-0846F501EEC2}" type="slidenum">
              <a:rPr lang="en-US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BST Deletion: Step #1 </a:t>
            </a:r>
          </a:p>
        </p:txBody>
      </p:sp>
      <p:graphicFrame>
        <p:nvGraphicFramePr>
          <p:cNvPr id="586755" name="Object 3"/>
          <p:cNvGraphicFramePr>
            <a:graphicFrameLocks noChangeAspect="1"/>
          </p:cNvGraphicFramePr>
          <p:nvPr/>
        </p:nvGraphicFramePr>
        <p:xfrm>
          <a:off x="5089525" y="3473450"/>
          <a:ext cx="3976688" cy="332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4" imgW="4963218" imgH="3296110" progId="Paint.Picture">
                  <p:embed/>
                </p:oleObj>
              </mc:Choice>
              <mc:Fallback>
                <p:oleObj r:id="rId4" imgW="4963218" imgH="32961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3473450"/>
                        <a:ext cx="3976688" cy="332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377825" y="1219200"/>
            <a:ext cx="434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3333CC"/>
                </a:solidFill>
              </a:rPr>
              <a:t>Step 1</a:t>
            </a:r>
            <a:r>
              <a:rPr lang="en-US">
                <a:solidFill>
                  <a:srgbClr val="000000"/>
                </a:solidFill>
              </a:rPr>
              <a:t>: Searching for value </a:t>
            </a:r>
            <a:r>
              <a:rPr lang="en-US">
                <a:solidFill>
                  <a:srgbClr val="FF3300"/>
                </a:solidFill>
              </a:rPr>
              <a:t>V</a:t>
            </a:r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533400" y="1771650"/>
            <a:ext cx="662860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parent = NULL</a:t>
            </a:r>
          </a:p>
          <a:p>
            <a:pPr algn="l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cur = root</a:t>
            </a:r>
          </a:p>
          <a:p>
            <a:pPr algn="l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While (cur != NULL)</a:t>
            </a:r>
          </a:p>
          <a:p>
            <a:pPr lvl="1" algn="l">
              <a:buFontTx/>
              <a:buAutoNum type="alphaUcPeriod"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If (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 ==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cur-&gt;value</a:t>
            </a: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) then we’re done.</a:t>
            </a:r>
          </a:p>
          <a:p>
            <a:pPr lvl="1" algn="l">
              <a:buFontTx/>
              <a:buAutoNum type="alphaUcPeriod"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If (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 &lt;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cur-&gt;value</a:t>
            </a: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	      parent = cur;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           cur = cur-&gt;left;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	C. Else if (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 &gt;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cur-&gt;value</a:t>
            </a: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           parent = cur; 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           cur = cur-&gt;right;</a:t>
            </a:r>
          </a:p>
        </p:txBody>
      </p:sp>
      <p:sp>
        <p:nvSpPr>
          <p:cNvPr id="586758" name="Text Box 6"/>
          <p:cNvSpPr txBox="1">
            <a:spLocks noChangeArrowheads="1"/>
          </p:cNvSpPr>
          <p:nvPr/>
        </p:nvSpPr>
        <p:spPr bwMode="auto">
          <a:xfrm>
            <a:off x="5961063" y="1447800"/>
            <a:ext cx="276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Let’s delete </a:t>
            </a:r>
            <a:r>
              <a:rPr lang="en-US">
                <a:solidFill>
                  <a:srgbClr val="FF3300"/>
                </a:solidFill>
              </a:rPr>
              <a:t>Casey</a:t>
            </a:r>
          </a:p>
        </p:txBody>
      </p:sp>
      <p:sp>
        <p:nvSpPr>
          <p:cNvPr id="586759" name="Line 7"/>
          <p:cNvSpPr>
            <a:spLocks noChangeShapeType="1"/>
          </p:cNvSpPr>
          <p:nvPr/>
        </p:nvSpPr>
        <p:spPr bwMode="auto">
          <a:xfrm>
            <a:off x="304800" y="19812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86765" name="Group 13"/>
          <p:cNvGrpSpPr>
            <a:grpSpLocks/>
          </p:cNvGrpSpPr>
          <p:nvPr/>
        </p:nvGrpSpPr>
        <p:grpSpPr bwMode="auto">
          <a:xfrm>
            <a:off x="6057900" y="3375025"/>
            <a:ext cx="904875" cy="457200"/>
            <a:chOff x="966" y="3195"/>
            <a:chExt cx="570" cy="288"/>
          </a:xfrm>
        </p:grpSpPr>
        <p:sp>
          <p:nvSpPr>
            <p:cNvPr id="586763" name="Line 11"/>
            <p:cNvSpPr>
              <a:spLocks noChangeShapeType="1"/>
            </p:cNvSpPr>
            <p:nvPr/>
          </p:nvSpPr>
          <p:spPr bwMode="auto">
            <a:xfrm>
              <a:off x="1344" y="3360"/>
              <a:ext cx="192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CC99">
                    <a:lumMod val="50000"/>
                  </a:srgbClr>
                </a:solidFill>
              </a:endParaRPr>
            </a:p>
          </p:txBody>
        </p:sp>
        <p:sp>
          <p:nvSpPr>
            <p:cNvPr id="586764" name="Text Box 12"/>
            <p:cNvSpPr txBox="1">
              <a:spLocks noChangeArrowheads="1"/>
            </p:cNvSpPr>
            <p:nvPr/>
          </p:nvSpPr>
          <p:spPr bwMode="auto">
            <a:xfrm>
              <a:off x="966" y="3195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CC99">
                      <a:lumMod val="50000"/>
                    </a:srgbClr>
                  </a:solidFill>
                </a:rPr>
                <a:t>cur</a:t>
              </a:r>
            </a:p>
          </p:txBody>
        </p:sp>
      </p:grpSp>
      <p:grpSp>
        <p:nvGrpSpPr>
          <p:cNvPr id="586771" name="Group 19"/>
          <p:cNvGrpSpPr>
            <a:grpSpLocks/>
          </p:cNvGrpSpPr>
          <p:nvPr/>
        </p:nvGrpSpPr>
        <p:grpSpPr bwMode="auto">
          <a:xfrm>
            <a:off x="2717800" y="6135688"/>
            <a:ext cx="2297113" cy="504825"/>
            <a:chOff x="1712" y="3865"/>
            <a:chExt cx="1447" cy="318"/>
          </a:xfrm>
        </p:grpSpPr>
        <p:grpSp>
          <p:nvGrpSpPr>
            <p:cNvPr id="586766" name="Group 14"/>
            <p:cNvGrpSpPr>
              <a:grpSpLocks/>
            </p:cNvGrpSpPr>
            <p:nvPr/>
          </p:nvGrpSpPr>
          <p:grpSpPr bwMode="auto">
            <a:xfrm>
              <a:off x="1712" y="3865"/>
              <a:ext cx="879" cy="288"/>
              <a:chOff x="657" y="3005"/>
              <a:chExt cx="879" cy="288"/>
            </a:xfrm>
          </p:grpSpPr>
          <p:sp>
            <p:nvSpPr>
              <p:cNvPr id="586761" name="Text Box 9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CC99">
                        <a:lumMod val="50000"/>
                      </a:srgbClr>
                    </a:solidFill>
                  </a:rPr>
                  <a:t>parent</a:t>
                </a:r>
              </a:p>
            </p:txBody>
          </p:sp>
          <p:sp>
            <p:nvSpPr>
              <p:cNvPr id="586762" name="Line 10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CC99">
                      <a:lumMod val="50000"/>
                    </a:srgbClr>
                  </a:solidFill>
                </a:endParaRPr>
              </a:p>
            </p:txBody>
          </p:sp>
        </p:grpSp>
        <p:sp>
          <p:nvSpPr>
            <p:cNvPr id="586767" name="Text Box 15"/>
            <p:cNvSpPr txBox="1">
              <a:spLocks noChangeArrowheads="1"/>
            </p:cNvSpPr>
            <p:nvPr/>
          </p:nvSpPr>
          <p:spPr bwMode="auto">
            <a:xfrm>
              <a:off x="2537" y="3895"/>
              <a:ext cx="6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CC99">
                      <a:lumMod val="50000"/>
                    </a:srgbClr>
                  </a:solidFill>
                </a:rPr>
                <a:t>NULL</a:t>
              </a:r>
            </a:p>
          </p:txBody>
        </p:sp>
      </p:grpSp>
      <p:sp>
        <p:nvSpPr>
          <p:cNvPr id="586772" name="Line 20"/>
          <p:cNvSpPr>
            <a:spLocks noChangeShapeType="1"/>
          </p:cNvSpPr>
          <p:nvPr/>
        </p:nvSpPr>
        <p:spPr bwMode="auto">
          <a:xfrm>
            <a:off x="304800" y="23622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86773" name="Line 21"/>
          <p:cNvSpPr>
            <a:spLocks noChangeShapeType="1"/>
          </p:cNvSpPr>
          <p:nvPr/>
        </p:nvSpPr>
        <p:spPr bwMode="auto">
          <a:xfrm>
            <a:off x="304800" y="2667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86774" name="Line 22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86775" name="Line 23"/>
          <p:cNvSpPr>
            <a:spLocks noChangeShapeType="1"/>
          </p:cNvSpPr>
          <p:nvPr/>
        </p:nvSpPr>
        <p:spPr bwMode="auto">
          <a:xfrm>
            <a:off x="762000" y="3429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86776" name="Text Box 24"/>
          <p:cNvSpPr txBox="1">
            <a:spLocks noChangeArrowheads="1"/>
          </p:cNvSpPr>
          <p:nvPr/>
        </p:nvSpPr>
        <p:spPr bwMode="auto">
          <a:xfrm>
            <a:off x="6154738" y="2179638"/>
            <a:ext cx="197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Casey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&lt;</a:t>
            </a:r>
            <a:r>
              <a:rPr lang="en-US" dirty="0">
                <a:solidFill>
                  <a:srgbClr val="6600CC"/>
                </a:solidFill>
              </a:rPr>
              <a:t> Mel?</a:t>
            </a:r>
          </a:p>
        </p:txBody>
      </p:sp>
      <p:sp>
        <p:nvSpPr>
          <p:cNvPr id="586777" name="Line 25"/>
          <p:cNvSpPr>
            <a:spLocks noChangeShapeType="1"/>
          </p:cNvSpPr>
          <p:nvPr/>
        </p:nvSpPr>
        <p:spPr bwMode="auto">
          <a:xfrm>
            <a:off x="1252538" y="383222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86782" name="Group 30"/>
          <p:cNvGrpSpPr>
            <a:grpSpLocks/>
          </p:cNvGrpSpPr>
          <p:nvPr/>
        </p:nvGrpSpPr>
        <p:grpSpPr bwMode="auto">
          <a:xfrm>
            <a:off x="2514600" y="3375025"/>
            <a:ext cx="3579813" cy="3330575"/>
            <a:chOff x="1584" y="2126"/>
            <a:chExt cx="2255" cy="2098"/>
          </a:xfrm>
        </p:grpSpPr>
        <p:grpSp>
          <p:nvGrpSpPr>
            <p:cNvPr id="586768" name="Group 16"/>
            <p:cNvGrpSpPr>
              <a:grpSpLocks/>
            </p:cNvGrpSpPr>
            <p:nvPr/>
          </p:nvGrpSpPr>
          <p:grpSpPr bwMode="auto">
            <a:xfrm>
              <a:off x="2960" y="2126"/>
              <a:ext cx="879" cy="288"/>
              <a:chOff x="657" y="3005"/>
              <a:chExt cx="879" cy="288"/>
            </a:xfrm>
          </p:grpSpPr>
          <p:sp>
            <p:nvSpPr>
              <p:cNvPr id="586769" name="Text Box 17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CC99">
                        <a:lumMod val="50000"/>
                      </a:srgbClr>
                    </a:solidFill>
                  </a:rPr>
                  <a:t>parent</a:t>
                </a:r>
              </a:p>
            </p:txBody>
          </p:sp>
          <p:sp>
            <p:nvSpPr>
              <p:cNvPr id="586770" name="Line 18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CC99">
                      <a:lumMod val="50000"/>
                    </a:srgbClr>
                  </a:solidFill>
                </a:endParaRPr>
              </a:p>
            </p:txBody>
          </p:sp>
        </p:grpSp>
        <p:sp>
          <p:nvSpPr>
            <p:cNvPr id="586778" name="Rectangle 26"/>
            <p:cNvSpPr>
              <a:spLocks noChangeArrowheads="1"/>
            </p:cNvSpPr>
            <p:nvPr/>
          </p:nvSpPr>
          <p:spPr bwMode="auto">
            <a:xfrm>
              <a:off x="1584" y="3840"/>
              <a:ext cx="1824" cy="384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CC99">
                    <a:lumMod val="50000"/>
                  </a:srgbClr>
                </a:solidFill>
              </a:endParaRPr>
            </a:p>
          </p:txBody>
        </p:sp>
      </p:grpSp>
      <p:sp>
        <p:nvSpPr>
          <p:cNvPr id="586783" name="Line 31"/>
          <p:cNvSpPr>
            <a:spLocks noChangeShapeType="1"/>
          </p:cNvSpPr>
          <p:nvPr/>
        </p:nvSpPr>
        <p:spPr bwMode="auto">
          <a:xfrm>
            <a:off x="1295400" y="4191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86791" name="Group 39"/>
          <p:cNvGrpSpPr>
            <a:grpSpLocks/>
          </p:cNvGrpSpPr>
          <p:nvPr/>
        </p:nvGrpSpPr>
        <p:grpSpPr bwMode="auto">
          <a:xfrm>
            <a:off x="4560888" y="3371850"/>
            <a:ext cx="2422525" cy="1200150"/>
            <a:chOff x="2873" y="2124"/>
            <a:chExt cx="1526" cy="756"/>
          </a:xfrm>
        </p:grpSpPr>
        <p:grpSp>
          <p:nvGrpSpPr>
            <p:cNvPr id="586784" name="Group 32"/>
            <p:cNvGrpSpPr>
              <a:grpSpLocks/>
            </p:cNvGrpSpPr>
            <p:nvPr/>
          </p:nvGrpSpPr>
          <p:grpSpPr bwMode="auto">
            <a:xfrm>
              <a:off x="3222" y="2592"/>
              <a:ext cx="570" cy="288"/>
              <a:chOff x="966" y="3195"/>
              <a:chExt cx="570" cy="288"/>
            </a:xfrm>
          </p:grpSpPr>
          <p:sp>
            <p:nvSpPr>
              <p:cNvPr id="586785" name="Line 33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CC99">
                      <a:lumMod val="50000"/>
                    </a:srgbClr>
                  </a:solidFill>
                </a:endParaRPr>
              </a:p>
            </p:txBody>
          </p:sp>
          <p:sp>
            <p:nvSpPr>
              <p:cNvPr id="586786" name="Text Box 34"/>
              <p:cNvSpPr txBox="1">
                <a:spLocks noChangeArrowheads="1"/>
              </p:cNvSpPr>
              <p:nvPr/>
            </p:nvSpPr>
            <p:spPr bwMode="auto">
              <a:xfrm>
                <a:off x="966" y="3195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CC99">
                        <a:lumMod val="50000"/>
                      </a:srgbClr>
                    </a:solidFill>
                  </a:rPr>
                  <a:t>cur</a:t>
                </a:r>
              </a:p>
            </p:txBody>
          </p:sp>
        </p:grpSp>
        <p:sp>
          <p:nvSpPr>
            <p:cNvPr id="586787" name="Rectangle 35"/>
            <p:cNvSpPr>
              <a:spLocks noChangeArrowheads="1"/>
            </p:cNvSpPr>
            <p:nvPr/>
          </p:nvSpPr>
          <p:spPr bwMode="auto">
            <a:xfrm>
              <a:off x="2873" y="2124"/>
              <a:ext cx="1526" cy="300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CC99">
                    <a:lumMod val="50000"/>
                  </a:srgbClr>
                </a:solidFill>
              </a:endParaRPr>
            </a:p>
          </p:txBody>
        </p:sp>
        <p:grpSp>
          <p:nvGrpSpPr>
            <p:cNvPr id="586788" name="Group 36"/>
            <p:cNvGrpSpPr>
              <a:grpSpLocks/>
            </p:cNvGrpSpPr>
            <p:nvPr/>
          </p:nvGrpSpPr>
          <p:grpSpPr bwMode="auto">
            <a:xfrm>
              <a:off x="3487" y="2133"/>
              <a:ext cx="879" cy="288"/>
              <a:chOff x="657" y="3005"/>
              <a:chExt cx="879" cy="288"/>
            </a:xfrm>
          </p:grpSpPr>
          <p:sp>
            <p:nvSpPr>
              <p:cNvPr id="586789" name="Text Box 37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CC99">
                        <a:lumMod val="50000"/>
                      </a:srgbClr>
                    </a:solidFill>
                  </a:rPr>
                  <a:t>parent</a:t>
                </a:r>
              </a:p>
            </p:txBody>
          </p:sp>
          <p:sp>
            <p:nvSpPr>
              <p:cNvPr id="586790" name="Line 38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CC99">
                      <a:lumMod val="50000"/>
                    </a:srgbClr>
                  </a:solidFill>
                </a:endParaRPr>
              </a:p>
            </p:txBody>
          </p:sp>
        </p:grpSp>
      </p:grpSp>
      <p:sp>
        <p:nvSpPr>
          <p:cNvPr id="586792" name="Line 40"/>
          <p:cNvSpPr>
            <a:spLocks noChangeShapeType="1"/>
          </p:cNvSpPr>
          <p:nvPr/>
        </p:nvSpPr>
        <p:spPr bwMode="auto">
          <a:xfrm>
            <a:off x="304800" y="2667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86793" name="Line 41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86795" name="Text Box 43"/>
          <p:cNvSpPr txBox="1">
            <a:spLocks noChangeArrowheads="1"/>
          </p:cNvSpPr>
          <p:nvPr/>
        </p:nvSpPr>
        <p:spPr bwMode="auto">
          <a:xfrm>
            <a:off x="5937250" y="2209800"/>
            <a:ext cx="2449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Casey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&lt;</a:t>
            </a:r>
            <a:r>
              <a:rPr lang="en-US" dirty="0">
                <a:solidFill>
                  <a:srgbClr val="6600CC"/>
                </a:solidFill>
              </a:rPr>
              <a:t> Darren?</a:t>
            </a:r>
          </a:p>
        </p:txBody>
      </p:sp>
      <p:sp>
        <p:nvSpPr>
          <p:cNvPr id="586796" name="Line 44"/>
          <p:cNvSpPr>
            <a:spLocks noChangeShapeType="1"/>
          </p:cNvSpPr>
          <p:nvPr/>
        </p:nvSpPr>
        <p:spPr bwMode="auto">
          <a:xfrm>
            <a:off x="1245704" y="3828498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86801" name="Group 49"/>
          <p:cNvGrpSpPr>
            <a:grpSpLocks/>
          </p:cNvGrpSpPr>
          <p:nvPr/>
        </p:nvGrpSpPr>
        <p:grpSpPr bwMode="auto">
          <a:xfrm>
            <a:off x="4727575" y="3395663"/>
            <a:ext cx="2219325" cy="995362"/>
            <a:chOff x="2978" y="2139"/>
            <a:chExt cx="1398" cy="627"/>
          </a:xfrm>
        </p:grpSpPr>
        <p:grpSp>
          <p:nvGrpSpPr>
            <p:cNvPr id="586797" name="Group 45"/>
            <p:cNvGrpSpPr>
              <a:grpSpLocks/>
            </p:cNvGrpSpPr>
            <p:nvPr/>
          </p:nvGrpSpPr>
          <p:grpSpPr bwMode="auto">
            <a:xfrm>
              <a:off x="2978" y="2478"/>
              <a:ext cx="879" cy="288"/>
              <a:chOff x="657" y="3005"/>
              <a:chExt cx="879" cy="288"/>
            </a:xfrm>
          </p:grpSpPr>
          <p:sp>
            <p:nvSpPr>
              <p:cNvPr id="586798" name="Text Box 46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CC99">
                        <a:lumMod val="50000"/>
                      </a:srgbClr>
                    </a:solidFill>
                  </a:rPr>
                  <a:t>parent</a:t>
                </a:r>
              </a:p>
            </p:txBody>
          </p:sp>
          <p:sp>
            <p:nvSpPr>
              <p:cNvPr id="586799" name="Line 47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CC99">
                      <a:lumMod val="50000"/>
                    </a:srgbClr>
                  </a:solidFill>
                </a:endParaRPr>
              </a:p>
            </p:txBody>
          </p:sp>
        </p:grpSp>
        <p:sp>
          <p:nvSpPr>
            <p:cNvPr id="586800" name="Rectangle 48"/>
            <p:cNvSpPr>
              <a:spLocks noChangeArrowheads="1"/>
            </p:cNvSpPr>
            <p:nvPr/>
          </p:nvSpPr>
          <p:spPr bwMode="auto">
            <a:xfrm>
              <a:off x="3321" y="2139"/>
              <a:ext cx="1055" cy="285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CC99">
                    <a:lumMod val="50000"/>
                  </a:srgbClr>
                </a:solidFill>
              </a:endParaRPr>
            </a:p>
          </p:txBody>
        </p:sp>
      </p:grpSp>
      <p:sp>
        <p:nvSpPr>
          <p:cNvPr id="586802" name="Line 50"/>
          <p:cNvSpPr>
            <a:spLocks noChangeShapeType="1"/>
          </p:cNvSpPr>
          <p:nvPr/>
        </p:nvSpPr>
        <p:spPr bwMode="auto">
          <a:xfrm>
            <a:off x="1295400" y="418106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86810" name="Group 58"/>
          <p:cNvGrpSpPr>
            <a:grpSpLocks/>
          </p:cNvGrpSpPr>
          <p:nvPr/>
        </p:nvGrpSpPr>
        <p:grpSpPr bwMode="auto">
          <a:xfrm>
            <a:off x="4605338" y="4286250"/>
            <a:ext cx="1439862" cy="1081088"/>
            <a:chOff x="2901" y="2700"/>
            <a:chExt cx="907" cy="681"/>
          </a:xfrm>
        </p:grpSpPr>
        <p:grpSp>
          <p:nvGrpSpPr>
            <p:cNvPr id="586803" name="Group 51"/>
            <p:cNvGrpSpPr>
              <a:grpSpLocks/>
            </p:cNvGrpSpPr>
            <p:nvPr/>
          </p:nvGrpSpPr>
          <p:grpSpPr bwMode="auto">
            <a:xfrm>
              <a:off x="2901" y="3093"/>
              <a:ext cx="570" cy="288"/>
              <a:chOff x="966" y="3195"/>
              <a:chExt cx="570" cy="288"/>
            </a:xfrm>
          </p:grpSpPr>
          <p:sp>
            <p:nvSpPr>
              <p:cNvPr id="586804" name="Line 52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CC99">
                      <a:lumMod val="50000"/>
                    </a:srgbClr>
                  </a:solidFill>
                </a:endParaRPr>
              </a:p>
            </p:txBody>
          </p:sp>
          <p:sp>
            <p:nvSpPr>
              <p:cNvPr id="586805" name="Text Box 53"/>
              <p:cNvSpPr txBox="1">
                <a:spLocks noChangeArrowheads="1"/>
              </p:cNvSpPr>
              <p:nvPr/>
            </p:nvSpPr>
            <p:spPr bwMode="auto">
              <a:xfrm>
                <a:off x="966" y="3195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CC99">
                        <a:lumMod val="50000"/>
                      </a:srgbClr>
                    </a:solidFill>
                  </a:rPr>
                  <a:t>cur</a:t>
                </a:r>
              </a:p>
            </p:txBody>
          </p:sp>
        </p:grpSp>
        <p:sp>
          <p:nvSpPr>
            <p:cNvPr id="586806" name="Rectangle 54"/>
            <p:cNvSpPr>
              <a:spLocks noChangeArrowheads="1"/>
            </p:cNvSpPr>
            <p:nvPr/>
          </p:nvSpPr>
          <p:spPr bwMode="auto">
            <a:xfrm>
              <a:off x="3247" y="2700"/>
              <a:ext cx="561" cy="143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CC99">
                    <a:lumMod val="50000"/>
                  </a:srgbClr>
                </a:solidFill>
              </a:endParaRPr>
            </a:p>
          </p:txBody>
        </p:sp>
      </p:grpSp>
      <p:sp>
        <p:nvSpPr>
          <p:cNvPr id="586811" name="Line 59"/>
          <p:cNvSpPr>
            <a:spLocks noChangeShapeType="1"/>
          </p:cNvSpPr>
          <p:nvPr/>
        </p:nvSpPr>
        <p:spPr bwMode="auto">
          <a:xfrm>
            <a:off x="304800" y="2667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86813" name="Line 61"/>
          <p:cNvSpPr>
            <a:spLocks noChangeShapeType="1"/>
          </p:cNvSpPr>
          <p:nvPr/>
        </p:nvSpPr>
        <p:spPr bwMode="auto">
          <a:xfrm>
            <a:off x="762000" y="3429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86814" name="Text Box 62"/>
          <p:cNvSpPr txBox="1">
            <a:spLocks noChangeArrowheads="1"/>
          </p:cNvSpPr>
          <p:nvPr/>
        </p:nvSpPr>
        <p:spPr bwMode="auto">
          <a:xfrm>
            <a:off x="6111875" y="2209800"/>
            <a:ext cx="226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Casey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dirty="0">
                <a:solidFill>
                  <a:srgbClr val="006666"/>
                </a:solidFill>
              </a:rPr>
              <a:t>&lt;</a:t>
            </a:r>
            <a:r>
              <a:rPr lang="en-US" dirty="0">
                <a:solidFill>
                  <a:srgbClr val="6600CC"/>
                </a:solidFill>
              </a:rPr>
              <a:t> Carey?</a:t>
            </a:r>
          </a:p>
        </p:txBody>
      </p:sp>
      <p:sp>
        <p:nvSpPr>
          <p:cNvPr id="586815" name="Line 63"/>
          <p:cNvSpPr>
            <a:spLocks noChangeShapeType="1"/>
          </p:cNvSpPr>
          <p:nvPr/>
        </p:nvSpPr>
        <p:spPr bwMode="auto">
          <a:xfrm>
            <a:off x="762000" y="44958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86816" name="Line 64"/>
          <p:cNvSpPr>
            <a:spLocks noChangeShapeType="1"/>
          </p:cNvSpPr>
          <p:nvPr/>
        </p:nvSpPr>
        <p:spPr bwMode="auto">
          <a:xfrm>
            <a:off x="1219200" y="4953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86821" name="Group 69"/>
          <p:cNvGrpSpPr>
            <a:grpSpLocks/>
          </p:cNvGrpSpPr>
          <p:nvPr/>
        </p:nvGrpSpPr>
        <p:grpSpPr bwMode="auto">
          <a:xfrm>
            <a:off x="4151313" y="3962400"/>
            <a:ext cx="1963737" cy="1184275"/>
            <a:chOff x="2615" y="2496"/>
            <a:chExt cx="1237" cy="746"/>
          </a:xfrm>
        </p:grpSpPr>
        <p:grpSp>
          <p:nvGrpSpPr>
            <p:cNvPr id="586817" name="Group 65"/>
            <p:cNvGrpSpPr>
              <a:grpSpLocks/>
            </p:cNvGrpSpPr>
            <p:nvPr/>
          </p:nvGrpSpPr>
          <p:grpSpPr bwMode="auto">
            <a:xfrm>
              <a:off x="2615" y="2954"/>
              <a:ext cx="879" cy="288"/>
              <a:chOff x="657" y="3005"/>
              <a:chExt cx="879" cy="288"/>
            </a:xfrm>
          </p:grpSpPr>
          <p:sp>
            <p:nvSpPr>
              <p:cNvPr id="586818" name="Text Box 66"/>
              <p:cNvSpPr txBox="1">
                <a:spLocks noChangeArrowheads="1"/>
              </p:cNvSpPr>
              <p:nvPr/>
            </p:nvSpPr>
            <p:spPr bwMode="auto">
              <a:xfrm>
                <a:off x="657" y="3005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CC99">
                        <a:lumMod val="50000"/>
                      </a:srgbClr>
                    </a:solidFill>
                  </a:rPr>
                  <a:t>parent</a:t>
                </a:r>
              </a:p>
            </p:txBody>
          </p:sp>
          <p:sp>
            <p:nvSpPr>
              <p:cNvPr id="586819" name="Line 67"/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CC99">
                      <a:lumMod val="50000"/>
                    </a:srgbClr>
                  </a:solidFill>
                </a:endParaRPr>
              </a:p>
            </p:txBody>
          </p:sp>
        </p:grpSp>
        <p:sp>
          <p:nvSpPr>
            <p:cNvPr id="586820" name="Rectangle 68"/>
            <p:cNvSpPr>
              <a:spLocks noChangeArrowheads="1"/>
            </p:cNvSpPr>
            <p:nvPr/>
          </p:nvSpPr>
          <p:spPr bwMode="auto">
            <a:xfrm>
              <a:off x="2976" y="2496"/>
              <a:ext cx="876" cy="279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CC99">
                    <a:lumMod val="50000"/>
                  </a:srgbClr>
                </a:solidFill>
              </a:endParaRPr>
            </a:p>
          </p:txBody>
        </p:sp>
      </p:grpSp>
      <p:sp>
        <p:nvSpPr>
          <p:cNvPr id="586822" name="Line 70"/>
          <p:cNvSpPr>
            <a:spLocks noChangeShapeType="1"/>
          </p:cNvSpPr>
          <p:nvPr/>
        </p:nvSpPr>
        <p:spPr bwMode="auto">
          <a:xfrm>
            <a:off x="1230313" y="531177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86825" name="Group 73"/>
          <p:cNvGrpSpPr>
            <a:grpSpLocks/>
          </p:cNvGrpSpPr>
          <p:nvPr/>
        </p:nvGrpSpPr>
        <p:grpSpPr bwMode="auto">
          <a:xfrm>
            <a:off x="4643438" y="5059363"/>
            <a:ext cx="3598862" cy="1001712"/>
            <a:chOff x="2925" y="3187"/>
            <a:chExt cx="2267" cy="631"/>
          </a:xfrm>
        </p:grpSpPr>
        <p:grpSp>
          <p:nvGrpSpPr>
            <p:cNvPr id="586824" name="Group 72"/>
            <p:cNvGrpSpPr>
              <a:grpSpLocks/>
            </p:cNvGrpSpPr>
            <p:nvPr/>
          </p:nvGrpSpPr>
          <p:grpSpPr bwMode="auto">
            <a:xfrm>
              <a:off x="4609" y="3530"/>
              <a:ext cx="583" cy="288"/>
              <a:chOff x="3158" y="3896"/>
              <a:chExt cx="583" cy="288"/>
            </a:xfrm>
          </p:grpSpPr>
          <p:sp>
            <p:nvSpPr>
              <p:cNvPr id="586808" name="Line 56"/>
              <p:cNvSpPr>
                <a:spLocks noChangeShapeType="1"/>
              </p:cNvSpPr>
              <p:nvPr/>
            </p:nvSpPr>
            <p:spPr bwMode="auto">
              <a:xfrm flipH="1">
                <a:off x="3158" y="4054"/>
                <a:ext cx="195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CC99">
                      <a:lumMod val="50000"/>
                    </a:srgbClr>
                  </a:solidFill>
                </a:endParaRPr>
              </a:p>
            </p:txBody>
          </p:sp>
          <p:sp>
            <p:nvSpPr>
              <p:cNvPr id="586809" name="Text Box 57"/>
              <p:cNvSpPr txBox="1">
                <a:spLocks noChangeArrowheads="1"/>
              </p:cNvSpPr>
              <p:nvPr/>
            </p:nvSpPr>
            <p:spPr bwMode="auto">
              <a:xfrm>
                <a:off x="3334" y="3896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CC99">
                        <a:lumMod val="50000"/>
                      </a:srgbClr>
                    </a:solidFill>
                  </a:rPr>
                  <a:t>cur</a:t>
                </a:r>
              </a:p>
            </p:txBody>
          </p:sp>
        </p:grpSp>
        <p:sp>
          <p:nvSpPr>
            <p:cNvPr id="586823" name="Rectangle 71"/>
            <p:cNvSpPr>
              <a:spLocks noChangeArrowheads="1"/>
            </p:cNvSpPr>
            <p:nvPr/>
          </p:nvSpPr>
          <p:spPr bwMode="auto">
            <a:xfrm>
              <a:off x="2925" y="3187"/>
              <a:ext cx="538" cy="187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CC99">
                    <a:lumMod val="50000"/>
                  </a:srgbClr>
                </a:solidFill>
              </a:endParaRPr>
            </a:p>
          </p:txBody>
        </p:sp>
      </p:grpSp>
      <p:sp>
        <p:nvSpPr>
          <p:cNvPr id="586826" name="Line 74"/>
          <p:cNvSpPr>
            <a:spLocks noChangeShapeType="1"/>
          </p:cNvSpPr>
          <p:nvPr/>
        </p:nvSpPr>
        <p:spPr bwMode="auto">
          <a:xfrm>
            <a:off x="304800" y="265043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86827" name="Line 75"/>
          <p:cNvSpPr>
            <a:spLocks noChangeShapeType="1"/>
          </p:cNvSpPr>
          <p:nvPr/>
        </p:nvSpPr>
        <p:spPr bwMode="auto">
          <a:xfrm>
            <a:off x="762000" y="3048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3" name="AutoShape 52"/>
          <p:cNvSpPr>
            <a:spLocks noChangeArrowheads="1"/>
          </p:cNvSpPr>
          <p:nvPr/>
        </p:nvSpPr>
        <p:spPr bwMode="auto">
          <a:xfrm>
            <a:off x="4143893" y="1524000"/>
            <a:ext cx="4964666" cy="1701086"/>
          </a:xfrm>
          <a:prstGeom prst="wedgeRoundRectCallout">
            <a:avLst>
              <a:gd name="adj1" fmla="val -70334"/>
              <a:gd name="adj2" fmla="val -22926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>
                <a:solidFill>
                  <a:srgbClr val="000000"/>
                </a:solidFill>
              </a:rPr>
              <a:t>When we’re done with our loop below, we want the </a:t>
            </a:r>
            <a:r>
              <a:rPr lang="en-US" sz="2000" dirty="0">
                <a:solidFill>
                  <a:srgbClr val="FF0000"/>
                </a:solidFill>
              </a:rPr>
              <a:t>parent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pointer</a:t>
            </a:r>
            <a:r>
              <a:rPr lang="en-US" sz="2000" dirty="0">
                <a:solidFill>
                  <a:srgbClr val="000000"/>
                </a:solidFill>
              </a:rPr>
              <a:t> to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point to the node just above </a:t>
            </a:r>
            <a:r>
              <a:rPr lang="en-US" sz="2000" dirty="0">
                <a:solidFill>
                  <a:srgbClr val="000000"/>
                </a:solidFill>
              </a:rPr>
              <a:t>the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target node </a:t>
            </a:r>
            <a:r>
              <a:rPr lang="en-US" sz="2000" dirty="0">
                <a:solidFill>
                  <a:srgbClr val="000000"/>
                </a:solidFill>
              </a:rPr>
              <a:t>we want to delete.</a:t>
            </a:r>
            <a:endParaRPr lang="en-US" sz="2000" dirty="0">
              <a:solidFill>
                <a:srgbClr val="3333CC"/>
              </a:solidFill>
            </a:endParaRPr>
          </a:p>
        </p:txBody>
      </p:sp>
      <p:sp>
        <p:nvSpPr>
          <p:cNvPr id="74" name="AutoShape 52"/>
          <p:cNvSpPr>
            <a:spLocks noChangeArrowheads="1"/>
          </p:cNvSpPr>
          <p:nvPr/>
        </p:nvSpPr>
        <p:spPr bwMode="auto">
          <a:xfrm>
            <a:off x="1245704" y="-24686"/>
            <a:ext cx="4964666" cy="1472486"/>
          </a:xfrm>
          <a:prstGeom prst="wedgeRoundRectCallout">
            <a:avLst>
              <a:gd name="adj1" fmla="val -48343"/>
              <a:gd name="adj2" fmla="val 79955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>
                <a:solidFill>
                  <a:srgbClr val="000000"/>
                </a:solidFill>
              </a:rPr>
              <a:t>This algorithm is very similar to our traditional BST searching algorithm… Except it also has a </a:t>
            </a:r>
            <a:r>
              <a:rPr lang="en-US" sz="2000" dirty="0">
                <a:solidFill>
                  <a:srgbClr val="FF0000"/>
                </a:solidFill>
              </a:rPr>
              <a:t>parent pointer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n-US" sz="2000" dirty="0">
              <a:solidFill>
                <a:srgbClr val="3333CC"/>
              </a:solidFill>
            </a:endParaRPr>
          </a:p>
        </p:txBody>
      </p:sp>
      <p:sp>
        <p:nvSpPr>
          <p:cNvPr id="75" name="AutoShape 52"/>
          <p:cNvSpPr>
            <a:spLocks noChangeArrowheads="1"/>
          </p:cNvSpPr>
          <p:nvPr/>
        </p:nvSpPr>
        <p:spPr bwMode="auto">
          <a:xfrm>
            <a:off x="4143893" y="1244957"/>
            <a:ext cx="4964666" cy="1472486"/>
          </a:xfrm>
          <a:prstGeom prst="wedgeRoundRectCallout">
            <a:avLst>
              <a:gd name="adj1" fmla="val -63463"/>
              <a:gd name="adj2" fmla="val 122590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>
                <a:solidFill>
                  <a:srgbClr val="000000"/>
                </a:solidFill>
              </a:rPr>
              <a:t>Every time we move down left or right, we advance the parent pointer as well!</a:t>
            </a:r>
            <a:endParaRPr lang="en-US" sz="2000" dirty="0">
              <a:solidFill>
                <a:srgbClr val="3333CC"/>
              </a:solidFill>
            </a:endParaRPr>
          </a:p>
        </p:txBody>
      </p:sp>
      <p:sp>
        <p:nvSpPr>
          <p:cNvPr id="76" name="AutoShape 52"/>
          <p:cNvSpPr>
            <a:spLocks noChangeArrowheads="1"/>
          </p:cNvSpPr>
          <p:nvPr/>
        </p:nvSpPr>
        <p:spPr bwMode="auto">
          <a:xfrm>
            <a:off x="1557338" y="5413730"/>
            <a:ext cx="2893617" cy="1026756"/>
          </a:xfrm>
          <a:prstGeom prst="wedgeRoundRectCallout">
            <a:avLst>
              <a:gd name="adj1" fmla="val 75878"/>
              <a:gd name="adj2" fmla="val -20268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>
                <a:solidFill>
                  <a:srgbClr val="000000"/>
                </a:solidFill>
              </a:rPr>
              <a:t>So if we were deleting </a:t>
            </a:r>
            <a:r>
              <a:rPr lang="en-US" sz="2000" dirty="0" err="1">
                <a:solidFill>
                  <a:srgbClr val="000000"/>
                </a:solidFill>
              </a:rPr>
              <a:t>Arissa</a:t>
            </a:r>
            <a:r>
              <a:rPr lang="en-US" sz="2000" dirty="0">
                <a:solidFill>
                  <a:srgbClr val="000000"/>
                </a:solidFill>
              </a:rPr>
              <a:t>…</a:t>
            </a:r>
            <a:endParaRPr lang="en-US" sz="2000" dirty="0">
              <a:solidFill>
                <a:srgbClr val="3333CC"/>
              </a:solidFill>
            </a:endParaRPr>
          </a:p>
        </p:txBody>
      </p:sp>
      <p:sp>
        <p:nvSpPr>
          <p:cNvPr id="77" name="AutoShape 52"/>
          <p:cNvSpPr>
            <a:spLocks noChangeArrowheads="1"/>
          </p:cNvSpPr>
          <p:nvPr/>
        </p:nvSpPr>
        <p:spPr bwMode="auto">
          <a:xfrm>
            <a:off x="1382713" y="3225086"/>
            <a:ext cx="3975100" cy="1346914"/>
          </a:xfrm>
          <a:prstGeom prst="wedgeRoundRectCallout">
            <a:avLst>
              <a:gd name="adj1" fmla="val 57036"/>
              <a:gd name="adj2" fmla="val 83596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sz="2000" dirty="0">
                <a:solidFill>
                  <a:srgbClr val="000000"/>
                </a:solidFill>
              </a:rPr>
              <a:t>We’d want our </a:t>
            </a:r>
            <a:r>
              <a:rPr lang="en-US" sz="2000" dirty="0">
                <a:solidFill>
                  <a:srgbClr val="FF0000"/>
                </a:solidFill>
              </a:rPr>
              <a:t>parent pointer </a:t>
            </a:r>
            <a:r>
              <a:rPr lang="en-US" sz="2000" dirty="0">
                <a:solidFill>
                  <a:srgbClr val="000000"/>
                </a:solidFill>
              </a:rPr>
              <a:t>to point to Carey’s node.</a:t>
            </a:r>
            <a:endParaRPr lang="en-US" sz="2000" dirty="0">
              <a:solidFill>
                <a:srgbClr val="3333CC"/>
              </a:solidFill>
            </a:endParaRPr>
          </a:p>
        </p:txBody>
      </p:sp>
      <p:sp>
        <p:nvSpPr>
          <p:cNvPr id="586828" name="Text Box 76"/>
          <p:cNvSpPr txBox="1">
            <a:spLocks noChangeArrowheads="1"/>
          </p:cNvSpPr>
          <p:nvPr/>
        </p:nvSpPr>
        <p:spPr bwMode="auto">
          <a:xfrm>
            <a:off x="52387" y="6019800"/>
            <a:ext cx="57943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Now </a:t>
            </a:r>
            <a:r>
              <a:rPr lang="en-US" sz="2000" dirty="0">
                <a:solidFill>
                  <a:srgbClr val="006666"/>
                </a:solidFill>
              </a:rPr>
              <a:t>cur</a:t>
            </a:r>
            <a:r>
              <a:rPr lang="en-US" sz="2000" dirty="0">
                <a:solidFill>
                  <a:srgbClr val="000000"/>
                </a:solidFill>
              </a:rPr>
              <a:t> points at the node we want to delete, and </a:t>
            </a:r>
            <a:r>
              <a:rPr lang="en-US" sz="2000" dirty="0">
                <a:solidFill>
                  <a:srgbClr val="FF0000"/>
                </a:solidFill>
              </a:rPr>
              <a:t>parent</a:t>
            </a:r>
            <a:r>
              <a:rPr lang="en-US" sz="2000" dirty="0">
                <a:solidFill>
                  <a:srgbClr val="000000"/>
                </a:solidFill>
              </a:rPr>
              <a:t> points to the node above it!</a:t>
            </a:r>
          </a:p>
        </p:txBody>
      </p:sp>
    </p:spTree>
    <p:extLst>
      <p:ext uri="{BB962C8B-B14F-4D97-AF65-F5344CB8AC3E}">
        <p14:creationId xmlns:p14="http://schemas.microsoft.com/office/powerpoint/2010/main" val="264324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8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8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58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58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58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58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586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586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94" grpId="0" animBg="1"/>
      <p:bldP spid="586794" grpId="1" animBg="1"/>
      <p:bldP spid="586812" grpId="0" animBg="1"/>
      <p:bldP spid="586812" grpId="1" animBg="1"/>
      <p:bldP spid="586758" grpId="0" autoUpdateAnimBg="0"/>
      <p:bldP spid="586759" grpId="0" animBg="1"/>
      <p:bldP spid="586759" grpId="1" animBg="1"/>
      <p:bldP spid="586772" grpId="0" animBg="1"/>
      <p:bldP spid="586772" grpId="1" animBg="1"/>
      <p:bldP spid="586773" grpId="0" animBg="1"/>
      <p:bldP spid="586773" grpId="1" animBg="1"/>
      <p:bldP spid="586774" grpId="0" animBg="1"/>
      <p:bldP spid="586774" grpId="1" animBg="1"/>
      <p:bldP spid="586775" grpId="0" animBg="1"/>
      <p:bldP spid="586775" grpId="1" animBg="1"/>
      <p:bldP spid="586776" grpId="0" autoUpdateAnimBg="0"/>
      <p:bldP spid="586777" grpId="0" animBg="1"/>
      <p:bldP spid="586777" grpId="1" animBg="1"/>
      <p:bldP spid="586783" grpId="0" animBg="1"/>
      <p:bldP spid="586783" grpId="1" animBg="1"/>
      <p:bldP spid="586792" grpId="0" animBg="1"/>
      <p:bldP spid="586792" grpId="1" animBg="1"/>
      <p:bldP spid="586793" grpId="0" animBg="1"/>
      <p:bldP spid="586793" grpId="1" animBg="1"/>
      <p:bldP spid="586795" grpId="0" autoUpdateAnimBg="0"/>
      <p:bldP spid="586796" grpId="0" animBg="1"/>
      <p:bldP spid="586796" grpId="1" animBg="1"/>
      <p:bldP spid="586802" grpId="0" animBg="1"/>
      <p:bldP spid="586802" grpId="1" animBg="1"/>
      <p:bldP spid="586811" grpId="0" animBg="1"/>
      <p:bldP spid="586811" grpId="1" animBg="1"/>
      <p:bldP spid="586813" grpId="0" animBg="1"/>
      <p:bldP spid="586813" grpId="1" animBg="1"/>
      <p:bldP spid="586814" grpId="0" autoUpdateAnimBg="0"/>
      <p:bldP spid="586815" grpId="0" animBg="1"/>
      <p:bldP spid="586815" grpId="1" animBg="1"/>
      <p:bldP spid="586816" grpId="0" animBg="1"/>
      <p:bldP spid="586816" grpId="1" animBg="1"/>
      <p:bldP spid="586822" grpId="0" animBg="1"/>
      <p:bldP spid="586822" grpId="1" animBg="1"/>
      <p:bldP spid="586826" grpId="0" animBg="1"/>
      <p:bldP spid="586826" grpId="1" animBg="1"/>
      <p:bldP spid="586827" grpId="0" animBg="1"/>
      <p:bldP spid="586827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58682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-1600200" y="0"/>
            <a:ext cx="1905000" cy="457200"/>
          </a:xfrm>
        </p:spPr>
        <p:txBody>
          <a:bodyPr/>
          <a:lstStyle/>
          <a:p>
            <a:fld id="{806C60F3-2DDD-4F9C-B033-658963BEF1D6}" type="slidenum">
              <a:rPr lang="en-US">
                <a:solidFill>
                  <a:srgbClr val="000000"/>
                </a:solidFill>
              </a:rPr>
              <a:pPr/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BST Deletion: Step #2 </a:t>
            </a:r>
          </a:p>
        </p:txBody>
      </p:sp>
      <p:sp>
        <p:nvSpPr>
          <p:cNvPr id="587780" name="Text Box 4"/>
          <p:cNvSpPr txBox="1">
            <a:spLocks noChangeArrowheads="1"/>
          </p:cNvSpPr>
          <p:nvPr/>
        </p:nvSpPr>
        <p:spPr bwMode="auto">
          <a:xfrm>
            <a:off x="385763" y="1036638"/>
            <a:ext cx="8448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Once we’ve found our </a:t>
            </a:r>
            <a:r>
              <a:rPr lang="en-US" dirty="0">
                <a:solidFill>
                  <a:srgbClr val="FF3300"/>
                </a:solidFill>
              </a:rPr>
              <a:t>target node</a:t>
            </a:r>
            <a:r>
              <a:rPr lang="en-US" dirty="0">
                <a:solidFill>
                  <a:srgbClr val="000000"/>
                </a:solidFill>
              </a:rPr>
              <a:t>, we have to delete it. 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There are </a:t>
            </a:r>
            <a:r>
              <a:rPr lang="en-US" dirty="0">
                <a:solidFill>
                  <a:srgbClr val="A50021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 cases.</a:t>
            </a:r>
          </a:p>
        </p:txBody>
      </p:sp>
      <p:grpSp>
        <p:nvGrpSpPr>
          <p:cNvPr id="587822" name="Group 46"/>
          <p:cNvGrpSpPr>
            <a:grpSpLocks/>
          </p:cNvGrpSpPr>
          <p:nvPr/>
        </p:nvGrpSpPr>
        <p:grpSpPr bwMode="auto">
          <a:xfrm>
            <a:off x="76200" y="1905000"/>
            <a:ext cx="2994025" cy="4649788"/>
            <a:chOff x="48" y="1200"/>
            <a:chExt cx="1886" cy="2929"/>
          </a:xfrm>
        </p:grpSpPr>
        <p:sp>
          <p:nvSpPr>
            <p:cNvPr id="587781" name="Text Box 5"/>
            <p:cNvSpPr txBox="1">
              <a:spLocks noChangeArrowheads="1"/>
            </p:cNvSpPr>
            <p:nvPr/>
          </p:nvSpPr>
          <p:spPr bwMode="auto">
            <a:xfrm>
              <a:off x="116" y="1277"/>
              <a:ext cx="17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Case 1: </a:t>
              </a:r>
            </a:p>
            <a:p>
              <a:r>
                <a:rPr lang="en-US">
                  <a:solidFill>
                    <a:srgbClr val="006666"/>
                  </a:solidFill>
                </a:rPr>
                <a:t>Our node is a leaf.</a:t>
              </a:r>
            </a:p>
          </p:txBody>
        </p:sp>
        <p:grpSp>
          <p:nvGrpSpPr>
            <p:cNvPr id="587794" name="Group 18"/>
            <p:cNvGrpSpPr>
              <a:grpSpLocks/>
            </p:cNvGrpSpPr>
            <p:nvPr/>
          </p:nvGrpSpPr>
          <p:grpSpPr bwMode="auto">
            <a:xfrm>
              <a:off x="100" y="2074"/>
              <a:ext cx="1765" cy="1806"/>
              <a:chOff x="119" y="2074"/>
              <a:chExt cx="1967" cy="1806"/>
            </a:xfrm>
          </p:grpSpPr>
          <p:graphicFrame>
            <p:nvGraphicFramePr>
              <p:cNvPr id="587784" name="Object 8"/>
              <p:cNvGraphicFramePr>
                <a:graphicFrameLocks noChangeAspect="1"/>
              </p:cNvGraphicFramePr>
              <p:nvPr/>
            </p:nvGraphicFramePr>
            <p:xfrm>
              <a:off x="119" y="2074"/>
              <a:ext cx="1912" cy="18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" r:id="rId4" imgW="4963218" imgH="3296110" progId="Paint.Picture">
                      <p:embed/>
                    </p:oleObj>
                  </mc:Choice>
                  <mc:Fallback>
                    <p:oleObj r:id="rId4" imgW="4963218" imgH="3296110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" y="2074"/>
                            <a:ext cx="1912" cy="18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87785" name="Group 9"/>
              <p:cNvGrpSpPr>
                <a:grpSpLocks/>
              </p:cNvGrpSpPr>
              <p:nvPr/>
            </p:nvGrpSpPr>
            <p:grpSpPr bwMode="auto">
              <a:xfrm>
                <a:off x="395" y="3592"/>
                <a:ext cx="593" cy="288"/>
                <a:chOff x="943" y="3195"/>
                <a:chExt cx="593" cy="288"/>
              </a:xfrm>
            </p:grpSpPr>
            <p:sp>
              <p:nvSpPr>
                <p:cNvPr id="587786" name="Line 10"/>
                <p:cNvSpPr>
                  <a:spLocks noChangeShapeType="1"/>
                </p:cNvSpPr>
                <p:nvPr/>
              </p:nvSpPr>
              <p:spPr bwMode="auto">
                <a:xfrm>
                  <a:off x="1344" y="3360"/>
                  <a:ext cx="192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778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943" y="3195"/>
                  <a:ext cx="45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6600CC"/>
                      </a:solidFill>
                    </a:rPr>
                    <a:t>cur</a:t>
                  </a:r>
                </a:p>
              </p:txBody>
            </p:sp>
          </p:grpSp>
          <p:grpSp>
            <p:nvGrpSpPr>
              <p:cNvPr id="587793" name="Group 17"/>
              <p:cNvGrpSpPr>
                <a:grpSpLocks/>
              </p:cNvGrpSpPr>
              <p:nvPr/>
            </p:nvGrpSpPr>
            <p:grpSpPr bwMode="auto">
              <a:xfrm>
                <a:off x="1190" y="3186"/>
                <a:ext cx="896" cy="288"/>
                <a:chOff x="4609" y="3523"/>
                <a:chExt cx="896" cy="288"/>
              </a:xfrm>
            </p:grpSpPr>
            <p:sp>
              <p:nvSpPr>
                <p:cNvPr id="587790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609" y="3688"/>
                  <a:ext cx="195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779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719" y="3523"/>
                  <a:ext cx="78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6600CC"/>
                      </a:solidFill>
                    </a:rPr>
                    <a:t>parent</a:t>
                  </a:r>
                </a:p>
              </p:txBody>
            </p:sp>
          </p:grpSp>
        </p:grpSp>
        <p:sp>
          <p:nvSpPr>
            <p:cNvPr id="587803" name="Rectangle 27"/>
            <p:cNvSpPr>
              <a:spLocks noChangeArrowheads="1"/>
            </p:cNvSpPr>
            <p:nvPr/>
          </p:nvSpPr>
          <p:spPr bwMode="auto">
            <a:xfrm>
              <a:off x="48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87823" name="Group 47"/>
          <p:cNvGrpSpPr>
            <a:grpSpLocks/>
          </p:cNvGrpSpPr>
          <p:nvPr/>
        </p:nvGrpSpPr>
        <p:grpSpPr bwMode="auto">
          <a:xfrm>
            <a:off x="3155950" y="1905000"/>
            <a:ext cx="3016250" cy="4649788"/>
            <a:chOff x="1988" y="1200"/>
            <a:chExt cx="1900" cy="2929"/>
          </a:xfrm>
        </p:grpSpPr>
        <p:sp>
          <p:nvSpPr>
            <p:cNvPr id="587782" name="Text Box 6"/>
            <p:cNvSpPr txBox="1">
              <a:spLocks noChangeArrowheads="1"/>
            </p:cNvSpPr>
            <p:nvPr/>
          </p:nvSpPr>
          <p:spPr bwMode="auto">
            <a:xfrm>
              <a:off x="1989" y="1277"/>
              <a:ext cx="18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Case 2: </a:t>
              </a:r>
            </a:p>
            <a:p>
              <a:r>
                <a:rPr lang="en-US">
                  <a:solidFill>
                    <a:srgbClr val="006666"/>
                  </a:solidFill>
                </a:rPr>
                <a:t>Our node has one child</a:t>
              </a:r>
            </a:p>
          </p:txBody>
        </p:sp>
        <p:graphicFrame>
          <p:nvGraphicFramePr>
            <p:cNvPr id="587796" name="Object 20"/>
            <p:cNvGraphicFramePr>
              <a:graphicFrameLocks noChangeAspect="1"/>
            </p:cNvGraphicFramePr>
            <p:nvPr/>
          </p:nvGraphicFramePr>
          <p:xfrm>
            <a:off x="2075" y="213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r:id="rId6" imgW="4963218" imgH="3296110" progId="Paint.Picture">
                    <p:embed/>
                  </p:oleObj>
                </mc:Choice>
                <mc:Fallback>
                  <p:oleObj r:id="rId6" imgW="4963218" imgH="329611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213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7804" name="Rectangle 28"/>
            <p:cNvSpPr>
              <a:spLocks noChangeArrowheads="1"/>
            </p:cNvSpPr>
            <p:nvPr/>
          </p:nvSpPr>
          <p:spPr bwMode="auto">
            <a:xfrm>
              <a:off x="2002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587807" name="Group 31"/>
            <p:cNvGrpSpPr>
              <a:grpSpLocks/>
            </p:cNvGrpSpPr>
            <p:nvPr/>
          </p:nvGrpSpPr>
          <p:grpSpPr bwMode="auto">
            <a:xfrm>
              <a:off x="1988" y="2038"/>
              <a:ext cx="909" cy="288"/>
              <a:chOff x="2448" y="2352"/>
              <a:chExt cx="909" cy="288"/>
            </a:xfrm>
          </p:grpSpPr>
          <p:sp>
            <p:nvSpPr>
              <p:cNvPr id="587802" name="Text Box 26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87805" name="Line 29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7810" name="Group 34"/>
            <p:cNvGrpSpPr>
              <a:grpSpLocks/>
            </p:cNvGrpSpPr>
            <p:nvPr/>
          </p:nvGrpSpPr>
          <p:grpSpPr bwMode="auto">
            <a:xfrm rot="18600000">
              <a:off x="3388" y="2130"/>
              <a:ext cx="583" cy="288"/>
              <a:chOff x="3158" y="3896"/>
              <a:chExt cx="583" cy="288"/>
            </a:xfrm>
          </p:grpSpPr>
          <p:sp>
            <p:nvSpPr>
              <p:cNvPr id="587811" name="Line 35"/>
              <p:cNvSpPr>
                <a:spLocks noChangeShapeType="1"/>
              </p:cNvSpPr>
              <p:nvPr/>
            </p:nvSpPr>
            <p:spPr bwMode="auto">
              <a:xfrm flipH="1">
                <a:off x="3158" y="4054"/>
                <a:ext cx="195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7812" name="Text Box 36"/>
              <p:cNvSpPr txBox="1">
                <a:spLocks noChangeArrowheads="1"/>
              </p:cNvSpPr>
              <p:nvPr/>
            </p:nvSpPr>
            <p:spPr bwMode="auto">
              <a:xfrm>
                <a:off x="3334" y="3896"/>
                <a:ext cx="4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grpSp>
        <p:nvGrpSpPr>
          <p:cNvPr id="587824" name="Group 48"/>
          <p:cNvGrpSpPr>
            <a:grpSpLocks/>
          </p:cNvGrpSpPr>
          <p:nvPr/>
        </p:nvGrpSpPr>
        <p:grpSpPr bwMode="auto">
          <a:xfrm>
            <a:off x="6194425" y="1905000"/>
            <a:ext cx="2917825" cy="4649788"/>
            <a:chOff x="3902" y="1200"/>
            <a:chExt cx="1838" cy="2929"/>
          </a:xfrm>
        </p:grpSpPr>
        <p:sp>
          <p:nvSpPr>
            <p:cNvPr id="587783" name="Text Box 7"/>
            <p:cNvSpPr txBox="1">
              <a:spLocks noChangeArrowheads="1"/>
            </p:cNvSpPr>
            <p:nvPr/>
          </p:nvSpPr>
          <p:spPr bwMode="auto">
            <a:xfrm>
              <a:off x="3902" y="1277"/>
              <a:ext cx="171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Case 3: </a:t>
              </a:r>
            </a:p>
            <a:p>
              <a:r>
                <a:rPr lang="en-US">
                  <a:solidFill>
                    <a:srgbClr val="006666"/>
                  </a:solidFill>
                </a:rPr>
                <a:t>Our node has two children.</a:t>
              </a:r>
            </a:p>
          </p:txBody>
        </p:sp>
        <p:sp>
          <p:nvSpPr>
            <p:cNvPr id="587814" name="Rectangle 38"/>
            <p:cNvSpPr>
              <a:spLocks noChangeArrowheads="1"/>
            </p:cNvSpPr>
            <p:nvPr/>
          </p:nvSpPr>
          <p:spPr bwMode="auto">
            <a:xfrm>
              <a:off x="3936" y="1200"/>
              <a:ext cx="1804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587815" name="Object 39"/>
            <p:cNvGraphicFramePr>
              <a:graphicFrameLocks noChangeAspect="1"/>
            </p:cNvGraphicFramePr>
            <p:nvPr/>
          </p:nvGraphicFramePr>
          <p:xfrm>
            <a:off x="3948" y="216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r:id="rId7" imgW="4963218" imgH="3296110" progId="Paint.Picture">
                    <p:embed/>
                  </p:oleObj>
                </mc:Choice>
                <mc:Fallback>
                  <p:oleObj r:id="rId7" imgW="4963218" imgH="329611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216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87816" name="Group 40"/>
            <p:cNvGrpSpPr>
              <a:grpSpLocks/>
            </p:cNvGrpSpPr>
            <p:nvPr/>
          </p:nvGrpSpPr>
          <p:grpSpPr bwMode="auto">
            <a:xfrm>
              <a:off x="3902" y="2126"/>
              <a:ext cx="909" cy="288"/>
              <a:chOff x="2448" y="2352"/>
              <a:chExt cx="909" cy="288"/>
            </a:xfrm>
          </p:grpSpPr>
          <p:sp>
            <p:nvSpPr>
              <p:cNvPr id="587817" name="Text Box 41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87818" name="Line 42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7819" name="Group 43"/>
            <p:cNvGrpSpPr>
              <a:grpSpLocks/>
            </p:cNvGrpSpPr>
            <p:nvPr/>
          </p:nvGrpSpPr>
          <p:grpSpPr bwMode="auto">
            <a:xfrm>
              <a:off x="3907" y="2500"/>
              <a:ext cx="532" cy="288"/>
              <a:chOff x="943" y="3195"/>
              <a:chExt cx="593" cy="288"/>
            </a:xfrm>
          </p:grpSpPr>
          <p:sp>
            <p:nvSpPr>
              <p:cNvPr id="587820" name="Line 44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7821" name="Text Box 45"/>
              <p:cNvSpPr txBox="1">
                <a:spLocks noChangeArrowheads="1"/>
              </p:cNvSpPr>
              <p:nvPr/>
            </p:nvSpPr>
            <p:spPr bwMode="auto">
              <a:xfrm>
                <a:off x="943" y="3195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sp>
        <p:nvSpPr>
          <p:cNvPr id="587826" name="Line 50"/>
          <p:cNvSpPr>
            <a:spLocks noChangeShapeType="1"/>
          </p:cNvSpPr>
          <p:nvPr/>
        </p:nvSpPr>
        <p:spPr bwMode="auto">
          <a:xfrm flipH="1">
            <a:off x="5338763" y="4349750"/>
            <a:ext cx="296862" cy="330200"/>
          </a:xfrm>
          <a:prstGeom prst="line">
            <a:avLst/>
          </a:prstGeom>
          <a:noFill/>
          <a:ln w="4127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87828" name="Group 52"/>
          <p:cNvGrpSpPr>
            <a:grpSpLocks/>
          </p:cNvGrpSpPr>
          <p:nvPr/>
        </p:nvGrpSpPr>
        <p:grpSpPr bwMode="auto">
          <a:xfrm>
            <a:off x="1320800" y="6145213"/>
            <a:ext cx="849313" cy="342900"/>
            <a:chOff x="832" y="3871"/>
            <a:chExt cx="535" cy="216"/>
          </a:xfrm>
        </p:grpSpPr>
        <p:sp>
          <p:nvSpPr>
            <p:cNvPr id="587825" name="Line 49"/>
            <p:cNvSpPr>
              <a:spLocks noChangeShapeType="1"/>
            </p:cNvSpPr>
            <p:nvPr/>
          </p:nvSpPr>
          <p:spPr bwMode="auto">
            <a:xfrm>
              <a:off x="1173" y="3872"/>
              <a:ext cx="194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87827" name="Line 51"/>
            <p:cNvSpPr>
              <a:spLocks noChangeShapeType="1"/>
            </p:cNvSpPr>
            <p:nvPr/>
          </p:nvSpPr>
          <p:spPr bwMode="auto">
            <a:xfrm flipH="1">
              <a:off x="832" y="3871"/>
              <a:ext cx="215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87830" name="Group 54"/>
          <p:cNvGrpSpPr>
            <a:grpSpLocks/>
          </p:cNvGrpSpPr>
          <p:nvPr/>
        </p:nvGrpSpPr>
        <p:grpSpPr bwMode="auto">
          <a:xfrm>
            <a:off x="6913563" y="4408488"/>
            <a:ext cx="793750" cy="342900"/>
            <a:chOff x="832" y="3871"/>
            <a:chExt cx="535" cy="216"/>
          </a:xfrm>
        </p:grpSpPr>
        <p:sp>
          <p:nvSpPr>
            <p:cNvPr id="587831" name="Line 55"/>
            <p:cNvSpPr>
              <a:spLocks noChangeShapeType="1"/>
            </p:cNvSpPr>
            <p:nvPr/>
          </p:nvSpPr>
          <p:spPr bwMode="auto">
            <a:xfrm>
              <a:off x="1173" y="3872"/>
              <a:ext cx="194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87832" name="Line 56"/>
            <p:cNvSpPr>
              <a:spLocks noChangeShapeType="1"/>
            </p:cNvSpPr>
            <p:nvPr/>
          </p:nvSpPr>
          <p:spPr bwMode="auto">
            <a:xfrm flipH="1">
              <a:off x="832" y="3871"/>
              <a:ext cx="215" cy="215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6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5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587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8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58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58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826" grpId="0" animBg="1"/>
      <p:bldP spid="58782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3468071" y="4075079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dirty="0">
                <a:solidFill>
                  <a:srgbClr val="000000"/>
                </a:solidFill>
              </a:rPr>
              <a:t>Then delete the target (</a:t>
            </a:r>
            <a:r>
              <a:rPr lang="en-US" dirty="0">
                <a:solidFill>
                  <a:srgbClr val="FF3300"/>
                </a:solidFill>
              </a:rPr>
              <a:t>cur</a:t>
            </a:r>
            <a:r>
              <a:rPr lang="en-US" dirty="0">
                <a:solidFill>
                  <a:srgbClr val="000000"/>
                </a:solidFill>
              </a:rPr>
              <a:t>) node.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3D08-E53E-4B9C-B820-5F4F6F4F871A}" type="slidenum">
              <a:rPr lang="en-US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88810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200" dirty="0">
                <a:solidFill>
                  <a:srgbClr val="000000"/>
                </a:solidFill>
              </a:rPr>
              <a:t>Step #2, Case #1 – Our Target Node is a Leaf </a:t>
            </a:r>
          </a:p>
        </p:txBody>
      </p:sp>
      <p:sp>
        <p:nvSpPr>
          <p:cNvPr id="588811" name="Text Box 11"/>
          <p:cNvSpPr txBox="1">
            <a:spLocks noChangeArrowheads="1"/>
          </p:cNvSpPr>
          <p:nvPr/>
        </p:nvSpPr>
        <p:spPr bwMode="auto">
          <a:xfrm>
            <a:off x="874817" y="990600"/>
            <a:ext cx="75071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Let’s look at case #1 – it has two sub-cases!</a:t>
            </a:r>
          </a:p>
        </p:txBody>
      </p:sp>
      <p:grpSp>
        <p:nvGrpSpPr>
          <p:cNvPr id="588812" name="Group 12"/>
          <p:cNvGrpSpPr>
            <a:grpSpLocks/>
          </p:cNvGrpSpPr>
          <p:nvPr/>
        </p:nvGrpSpPr>
        <p:grpSpPr bwMode="auto">
          <a:xfrm>
            <a:off x="206375" y="1905000"/>
            <a:ext cx="2994025" cy="4649788"/>
            <a:chOff x="48" y="1200"/>
            <a:chExt cx="1886" cy="2929"/>
          </a:xfrm>
        </p:grpSpPr>
        <p:sp>
          <p:nvSpPr>
            <p:cNvPr id="588813" name="Text Box 13"/>
            <p:cNvSpPr txBox="1">
              <a:spLocks noChangeArrowheads="1"/>
            </p:cNvSpPr>
            <p:nvPr/>
          </p:nvSpPr>
          <p:spPr bwMode="auto">
            <a:xfrm>
              <a:off x="116" y="1277"/>
              <a:ext cx="175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Case 1: </a:t>
              </a:r>
            </a:p>
            <a:p>
              <a:r>
                <a:rPr lang="en-US">
                  <a:solidFill>
                    <a:srgbClr val="006666"/>
                  </a:solidFill>
                </a:rPr>
                <a:t>Our node is a leaf.</a:t>
              </a:r>
            </a:p>
          </p:txBody>
        </p:sp>
        <p:grpSp>
          <p:nvGrpSpPr>
            <p:cNvPr id="588814" name="Group 14"/>
            <p:cNvGrpSpPr>
              <a:grpSpLocks/>
            </p:cNvGrpSpPr>
            <p:nvPr/>
          </p:nvGrpSpPr>
          <p:grpSpPr bwMode="auto">
            <a:xfrm>
              <a:off x="100" y="2074"/>
              <a:ext cx="1765" cy="1806"/>
              <a:chOff x="119" y="2074"/>
              <a:chExt cx="1967" cy="1806"/>
            </a:xfrm>
          </p:grpSpPr>
          <p:graphicFrame>
            <p:nvGraphicFramePr>
              <p:cNvPr id="588815" name="Object 15"/>
              <p:cNvGraphicFramePr>
                <a:graphicFrameLocks noChangeAspect="1"/>
              </p:cNvGraphicFramePr>
              <p:nvPr/>
            </p:nvGraphicFramePr>
            <p:xfrm>
              <a:off x="119" y="2074"/>
              <a:ext cx="1912" cy="18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3" r:id="rId4" imgW="4963218" imgH="3296110" progId="Paint.Picture">
                      <p:embed/>
                    </p:oleObj>
                  </mc:Choice>
                  <mc:Fallback>
                    <p:oleObj r:id="rId4" imgW="4963218" imgH="3296110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" y="2074"/>
                            <a:ext cx="1912" cy="18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88816" name="Group 16"/>
              <p:cNvGrpSpPr>
                <a:grpSpLocks/>
              </p:cNvGrpSpPr>
              <p:nvPr/>
            </p:nvGrpSpPr>
            <p:grpSpPr bwMode="auto">
              <a:xfrm>
                <a:off x="395" y="3592"/>
                <a:ext cx="593" cy="288"/>
                <a:chOff x="943" y="3195"/>
                <a:chExt cx="593" cy="288"/>
              </a:xfrm>
            </p:grpSpPr>
            <p:sp>
              <p:nvSpPr>
                <p:cNvPr id="588817" name="Line 17"/>
                <p:cNvSpPr>
                  <a:spLocks noChangeShapeType="1"/>
                </p:cNvSpPr>
                <p:nvPr/>
              </p:nvSpPr>
              <p:spPr bwMode="auto">
                <a:xfrm>
                  <a:off x="1344" y="3360"/>
                  <a:ext cx="192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881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43" y="3195"/>
                  <a:ext cx="45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6600CC"/>
                      </a:solidFill>
                    </a:rPr>
                    <a:t>cur</a:t>
                  </a:r>
                </a:p>
              </p:txBody>
            </p:sp>
          </p:grpSp>
          <p:grpSp>
            <p:nvGrpSpPr>
              <p:cNvPr id="588819" name="Group 19"/>
              <p:cNvGrpSpPr>
                <a:grpSpLocks/>
              </p:cNvGrpSpPr>
              <p:nvPr/>
            </p:nvGrpSpPr>
            <p:grpSpPr bwMode="auto">
              <a:xfrm>
                <a:off x="1190" y="3186"/>
                <a:ext cx="896" cy="288"/>
                <a:chOff x="4609" y="3523"/>
                <a:chExt cx="896" cy="288"/>
              </a:xfrm>
            </p:grpSpPr>
            <p:sp>
              <p:nvSpPr>
                <p:cNvPr id="58882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609" y="3688"/>
                  <a:ext cx="195" cy="0"/>
                </a:xfrm>
                <a:prstGeom prst="line">
                  <a:avLst/>
                </a:prstGeom>
                <a:noFill/>
                <a:ln w="412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882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719" y="3523"/>
                  <a:ext cx="78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1275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6600CC"/>
                      </a:solidFill>
                    </a:rPr>
                    <a:t>parent</a:t>
                  </a:r>
                </a:p>
              </p:txBody>
            </p:sp>
          </p:grpSp>
        </p:grpSp>
        <p:sp>
          <p:nvSpPr>
            <p:cNvPr id="588822" name="Rectangle 22"/>
            <p:cNvSpPr>
              <a:spLocks noChangeArrowheads="1"/>
            </p:cNvSpPr>
            <p:nvPr/>
          </p:nvSpPr>
          <p:spPr bwMode="auto">
            <a:xfrm>
              <a:off x="48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588823" name="Text Box 23"/>
          <p:cNvSpPr txBox="1">
            <a:spLocks noChangeArrowheads="1"/>
          </p:cNvSpPr>
          <p:nvPr/>
        </p:nvSpPr>
        <p:spPr bwMode="auto">
          <a:xfrm>
            <a:off x="3522663" y="2926140"/>
            <a:ext cx="55451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Unlink the parent node from the target node (</a:t>
            </a:r>
            <a:r>
              <a:rPr lang="en-US" dirty="0">
                <a:solidFill>
                  <a:srgbClr val="FF3300"/>
                </a:solidFill>
              </a:rPr>
              <a:t>cur</a:t>
            </a:r>
            <a:r>
              <a:rPr lang="en-US" dirty="0">
                <a:solidFill>
                  <a:srgbClr val="000000"/>
                </a:solidFill>
              </a:rPr>
              <a:t>) by setting the parent’s appropriate link to NULL.</a:t>
            </a:r>
          </a:p>
        </p:txBody>
      </p:sp>
      <p:sp>
        <p:nvSpPr>
          <p:cNvPr id="588853" name="Rectangle 53"/>
          <p:cNvSpPr>
            <a:spLocks noChangeArrowheads="1"/>
          </p:cNvSpPr>
          <p:nvPr/>
        </p:nvSpPr>
        <p:spPr bwMode="auto">
          <a:xfrm>
            <a:off x="1462088" y="5600700"/>
            <a:ext cx="920750" cy="217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88829" name="Group 29"/>
          <p:cNvGrpSpPr>
            <a:grpSpLocks/>
          </p:cNvGrpSpPr>
          <p:nvPr/>
        </p:nvGrpSpPr>
        <p:grpSpPr bwMode="auto">
          <a:xfrm>
            <a:off x="1574800" y="5465763"/>
            <a:ext cx="246063" cy="257175"/>
            <a:chOff x="997" y="3438"/>
            <a:chExt cx="342" cy="362"/>
          </a:xfrm>
        </p:grpSpPr>
        <p:sp>
          <p:nvSpPr>
            <p:cNvPr id="588827" name="Line 27"/>
            <p:cNvSpPr>
              <a:spLocks noChangeShapeType="1"/>
            </p:cNvSpPr>
            <p:nvPr/>
          </p:nvSpPr>
          <p:spPr bwMode="auto">
            <a:xfrm>
              <a:off x="997" y="3438"/>
              <a:ext cx="240" cy="24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88828" name="Line 28"/>
            <p:cNvSpPr>
              <a:spLocks noChangeShapeType="1"/>
            </p:cNvSpPr>
            <p:nvPr/>
          </p:nvSpPr>
          <p:spPr bwMode="auto">
            <a:xfrm flipV="1">
              <a:off x="1130" y="3561"/>
              <a:ext cx="209" cy="239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88843" name="Group 43"/>
          <p:cNvGrpSpPr>
            <a:grpSpLocks/>
          </p:cNvGrpSpPr>
          <p:nvPr/>
        </p:nvGrpSpPr>
        <p:grpSpPr bwMode="auto">
          <a:xfrm>
            <a:off x="557213" y="2817813"/>
            <a:ext cx="1312862" cy="508000"/>
            <a:chOff x="3003" y="2051"/>
            <a:chExt cx="827" cy="320"/>
          </a:xfrm>
        </p:grpSpPr>
        <p:sp>
          <p:nvSpPr>
            <p:cNvPr id="588844" name="Rectangle 44"/>
            <p:cNvSpPr>
              <a:spLocks noChangeArrowheads="1"/>
            </p:cNvSpPr>
            <p:nvPr/>
          </p:nvSpPr>
          <p:spPr bwMode="auto">
            <a:xfrm>
              <a:off x="3303" y="2097"/>
              <a:ext cx="423" cy="162"/>
            </a:xfrm>
            <a:prstGeom prst="rect">
              <a:avLst/>
            </a:prstGeom>
            <a:solidFill>
              <a:schemeClr val="accent1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88845" name="Text Box 45"/>
            <p:cNvSpPr txBox="1">
              <a:spLocks noChangeArrowheads="1"/>
            </p:cNvSpPr>
            <p:nvPr/>
          </p:nvSpPr>
          <p:spPr bwMode="auto">
            <a:xfrm>
              <a:off x="3003" y="2051"/>
              <a:ext cx="3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ptr</a:t>
              </a:r>
            </a:p>
          </p:txBody>
        </p:sp>
        <p:sp>
          <p:nvSpPr>
            <p:cNvPr id="588846" name="Line 46"/>
            <p:cNvSpPr>
              <a:spLocks noChangeShapeType="1"/>
            </p:cNvSpPr>
            <p:nvPr/>
          </p:nvSpPr>
          <p:spPr bwMode="auto">
            <a:xfrm>
              <a:off x="3711" y="2238"/>
              <a:ext cx="119" cy="133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588848" name="Line 48"/>
          <p:cNvSpPr>
            <a:spLocks noChangeShapeType="1"/>
          </p:cNvSpPr>
          <p:nvPr/>
        </p:nvSpPr>
        <p:spPr bwMode="auto">
          <a:xfrm>
            <a:off x="3313113" y="315474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88850" name="AutoShape 50"/>
          <p:cNvSpPr>
            <a:spLocks noChangeArrowheads="1"/>
          </p:cNvSpPr>
          <p:nvPr/>
        </p:nvSpPr>
        <p:spPr bwMode="auto">
          <a:xfrm>
            <a:off x="4419600" y="5057775"/>
            <a:ext cx="3505200" cy="1371600"/>
          </a:xfrm>
          <a:prstGeom prst="wedgeRoundRectCallout">
            <a:avLst>
              <a:gd name="adj1" fmla="val -108336"/>
              <a:gd name="adj2" fmla="val 14279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000000"/>
                </a:solidFill>
              </a:rPr>
              <a:t>Our target node (cur) that we want to delete is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>
                <a:solidFill>
                  <a:srgbClr val="000000"/>
                </a:solidFill>
              </a:rPr>
              <a:t> the </a:t>
            </a:r>
            <a:r>
              <a:rPr lang="en-US" sz="2000" dirty="0">
                <a:solidFill>
                  <a:srgbClr val="FF0000"/>
                </a:solidFill>
              </a:rPr>
              <a:t>root node</a:t>
            </a:r>
            <a:r>
              <a:rPr lang="en-US" sz="2000" dirty="0">
                <a:solidFill>
                  <a:srgbClr val="000000"/>
                </a:solidFill>
              </a:rPr>
              <a:t>!</a:t>
            </a:r>
          </a:p>
        </p:txBody>
      </p:sp>
      <p:sp>
        <p:nvSpPr>
          <p:cNvPr id="588825" name="Text Box 25"/>
          <p:cNvSpPr txBox="1">
            <a:spLocks noChangeArrowheads="1"/>
          </p:cNvSpPr>
          <p:nvPr/>
        </p:nvSpPr>
        <p:spPr bwMode="auto">
          <a:xfrm>
            <a:off x="1646238" y="5624513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588855" name="Rectangle 55"/>
          <p:cNvSpPr>
            <a:spLocks noChangeArrowheads="1"/>
          </p:cNvSpPr>
          <p:nvPr/>
        </p:nvSpPr>
        <p:spPr bwMode="auto">
          <a:xfrm>
            <a:off x="1506538" y="5754688"/>
            <a:ext cx="1236662" cy="538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13114" y="1796405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Case 1, Sub-case #1: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CC99">
                    <a:lumMod val="50000"/>
                  </a:srgb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 NOT </a:t>
            </a:r>
            <a:r>
              <a:rPr lang="en-US" dirty="0">
                <a:solidFill>
                  <a:srgbClr val="00CC99">
                    <a:lumMod val="50000"/>
                  </a:srgbClr>
                </a:solidFill>
              </a:rPr>
              <a:t>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rgbClr val="00CC99">
                    <a:lumMod val="50000"/>
                  </a:srgbClr>
                </a:solidFill>
              </a:rPr>
              <a:t> node</a:t>
            </a:r>
          </a:p>
        </p:txBody>
      </p:sp>
      <p:sp>
        <p:nvSpPr>
          <p:cNvPr id="36" name="AutoShape 50"/>
          <p:cNvSpPr>
            <a:spLocks noChangeArrowheads="1"/>
          </p:cNvSpPr>
          <p:nvPr/>
        </p:nvSpPr>
        <p:spPr bwMode="auto">
          <a:xfrm>
            <a:off x="3810000" y="4126469"/>
            <a:ext cx="5105400" cy="1859615"/>
          </a:xfrm>
          <a:prstGeom prst="wedgeRoundRectCallout">
            <a:avLst>
              <a:gd name="adj1" fmla="val -87245"/>
              <a:gd name="adj2" fmla="val 3316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000000"/>
                </a:solidFill>
              </a:rPr>
              <a:t>In this case, our target node (</a:t>
            </a:r>
            <a:r>
              <a:rPr lang="en-US" sz="2000" dirty="0">
                <a:solidFill>
                  <a:srgbClr val="FF3300"/>
                </a:solidFill>
              </a:rPr>
              <a:t>cur</a:t>
            </a:r>
            <a:r>
              <a:rPr lang="en-US" sz="2000" dirty="0">
                <a:solidFill>
                  <a:srgbClr val="000000"/>
                </a:solidFill>
              </a:rPr>
              <a:t>) is our parent node’s </a:t>
            </a:r>
            <a:r>
              <a:rPr lang="en-US" sz="2000" dirty="0">
                <a:solidFill>
                  <a:srgbClr val="FF0000"/>
                </a:solidFill>
              </a:rPr>
              <a:t>right child</a:t>
            </a:r>
            <a:r>
              <a:rPr lang="en-US" sz="2000" dirty="0">
                <a:solidFill>
                  <a:srgbClr val="000000"/>
                </a:solidFill>
              </a:rPr>
              <a:t>…</a:t>
            </a:r>
          </a:p>
          <a:p>
            <a:endParaRPr lang="en-US" sz="105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So we’ll set </a:t>
            </a:r>
            <a:r>
              <a:rPr lang="en-US" sz="2000" dirty="0">
                <a:solidFill>
                  <a:srgbClr val="FF0000"/>
                </a:solidFill>
              </a:rPr>
              <a:t>parent-&gt;right </a:t>
            </a:r>
            <a:r>
              <a:rPr lang="en-US" sz="2000" dirty="0">
                <a:solidFill>
                  <a:srgbClr val="000000"/>
                </a:solidFill>
              </a:rPr>
              <a:t>to </a:t>
            </a:r>
            <a:r>
              <a:rPr lang="en-US" sz="2000" dirty="0">
                <a:solidFill>
                  <a:srgbClr val="FF0000"/>
                </a:solidFill>
              </a:rPr>
              <a:t>NULL</a:t>
            </a:r>
            <a:r>
              <a:rPr lang="en-US" sz="2000" dirty="0">
                <a:solidFill>
                  <a:srgbClr val="000000"/>
                </a:solidFill>
              </a:rPr>
              <a:t> to unlink the parent and cur.</a:t>
            </a:r>
          </a:p>
        </p:txBody>
      </p:sp>
      <p:sp>
        <p:nvSpPr>
          <p:cNvPr id="38" name="Line 48"/>
          <p:cNvSpPr>
            <a:spLocks noChangeShapeType="1"/>
          </p:cNvSpPr>
          <p:nvPr/>
        </p:nvSpPr>
        <p:spPr bwMode="auto">
          <a:xfrm>
            <a:off x="3200400" y="430591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Line 54"/>
          <p:cNvSpPr>
            <a:spLocks noChangeShapeType="1"/>
          </p:cNvSpPr>
          <p:nvPr/>
        </p:nvSpPr>
        <p:spPr bwMode="auto">
          <a:xfrm>
            <a:off x="1585913" y="5481638"/>
            <a:ext cx="339725" cy="322262"/>
          </a:xfrm>
          <a:prstGeom prst="line">
            <a:avLst/>
          </a:prstGeom>
          <a:noFill/>
          <a:ln w="4127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7293429" y="76200"/>
            <a:ext cx="1785257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1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8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8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8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 autoUpdateAnimBg="0"/>
      <p:bldP spid="588811" grpId="0"/>
      <p:bldP spid="588823" grpId="0" build="p" autoUpdateAnimBg="0"/>
      <p:bldP spid="588853" grpId="0" animBg="1"/>
      <p:bldP spid="588848" grpId="0" animBg="1"/>
      <p:bldP spid="588848" grpId="1" animBg="1"/>
      <p:bldP spid="588850" grpId="0" animBg="1"/>
      <p:bldP spid="588850" grpId="1" animBg="1"/>
      <p:bldP spid="588825" grpId="0" autoUpdateAnimBg="0"/>
      <p:bldP spid="588855" grpId="0" animBg="1"/>
      <p:bldP spid="2" grpId="0"/>
      <p:bldP spid="36" grpId="0" build="p" animBg="1"/>
      <p:bldP spid="36" grpId="1" build="allAtOnce" animBg="1"/>
      <p:bldP spid="38" grpId="0" animBg="1"/>
      <p:bldP spid="38" grpId="1" animBg="1"/>
      <p:bldP spid="39" grpId="0" animBg="1"/>
      <p:bldP spid="39" grpId="1" animBg="1"/>
      <p:bldP spid="39" grpId="2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3468071" y="4075079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dirty="0">
                <a:solidFill>
                  <a:srgbClr val="000000"/>
                </a:solidFill>
              </a:rPr>
              <a:t>Then delete the target (</a:t>
            </a:r>
            <a:r>
              <a:rPr lang="en-US" dirty="0">
                <a:solidFill>
                  <a:srgbClr val="FF3300"/>
                </a:solidFill>
              </a:rPr>
              <a:t>cur</a:t>
            </a:r>
            <a:r>
              <a:rPr lang="en-US" dirty="0">
                <a:solidFill>
                  <a:srgbClr val="000000"/>
                </a:solidFill>
              </a:rPr>
              <a:t>) node.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3D08-E53E-4B9C-B820-5F4F6F4F871A}" type="slidenum">
              <a:rPr lang="en-US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88811" name="Text Box 11"/>
          <p:cNvSpPr txBox="1">
            <a:spLocks noChangeArrowheads="1"/>
          </p:cNvSpPr>
          <p:nvPr/>
        </p:nvSpPr>
        <p:spPr bwMode="auto">
          <a:xfrm>
            <a:off x="874817" y="990600"/>
            <a:ext cx="75071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Let’s look at case #1 – it has two sub-cases!</a:t>
            </a:r>
          </a:p>
        </p:txBody>
      </p:sp>
      <p:sp>
        <p:nvSpPr>
          <p:cNvPr id="588823" name="Text Box 23"/>
          <p:cNvSpPr txBox="1">
            <a:spLocks noChangeArrowheads="1"/>
          </p:cNvSpPr>
          <p:nvPr/>
        </p:nvSpPr>
        <p:spPr bwMode="auto">
          <a:xfrm>
            <a:off x="3522663" y="2926140"/>
            <a:ext cx="55451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Unlink the parent node from the target node (</a:t>
            </a:r>
            <a:r>
              <a:rPr lang="en-US" dirty="0">
                <a:solidFill>
                  <a:srgbClr val="FF3300"/>
                </a:solidFill>
              </a:rPr>
              <a:t>cur</a:t>
            </a:r>
            <a:r>
              <a:rPr lang="en-US" dirty="0">
                <a:solidFill>
                  <a:srgbClr val="000000"/>
                </a:solidFill>
              </a:rPr>
              <a:t>) by setting the parent’s appropriate link to NULL.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13114" y="1796405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Case 1, Sub-case #1: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CC99">
                    <a:lumMod val="50000"/>
                  </a:srgb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 NOT </a:t>
            </a:r>
            <a:r>
              <a:rPr lang="en-US" dirty="0">
                <a:solidFill>
                  <a:srgbClr val="00CC99">
                    <a:lumMod val="50000"/>
                  </a:srgbClr>
                </a:solidFill>
              </a:rPr>
              <a:t>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rgbClr val="00CC99">
                    <a:lumMod val="50000"/>
                  </a:srgbClr>
                </a:solidFill>
              </a:rPr>
              <a:t> node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31310" y="4694801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Case 1, Sub-case #2: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CC99">
                    <a:lumMod val="50000"/>
                  </a:srgb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</a:t>
            </a:r>
            <a:r>
              <a:rPr lang="en-US" dirty="0">
                <a:solidFill>
                  <a:srgbClr val="00CC99">
                    <a:lumMod val="50000"/>
                  </a:srgbClr>
                </a:solidFill>
              </a:rPr>
              <a:t> 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rgbClr val="00CC99">
                    <a:lumMod val="50000"/>
                  </a:srgbClr>
                </a:solidFill>
              </a:rPr>
              <a:t> node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6375" y="1905000"/>
            <a:ext cx="2994025" cy="4649788"/>
            <a:chOff x="206375" y="1905000"/>
            <a:chExt cx="2994025" cy="4649788"/>
          </a:xfrm>
        </p:grpSpPr>
        <p:grpSp>
          <p:nvGrpSpPr>
            <p:cNvPr id="40" name="Group 12"/>
            <p:cNvGrpSpPr>
              <a:grpSpLocks/>
            </p:cNvGrpSpPr>
            <p:nvPr/>
          </p:nvGrpSpPr>
          <p:grpSpPr bwMode="auto">
            <a:xfrm>
              <a:off x="206375" y="1905000"/>
              <a:ext cx="2994025" cy="4649788"/>
              <a:chOff x="48" y="1200"/>
              <a:chExt cx="1886" cy="2929"/>
            </a:xfrm>
          </p:grpSpPr>
          <p:sp>
            <p:nvSpPr>
              <p:cNvPr id="41" name="Text Box 13"/>
              <p:cNvSpPr txBox="1">
                <a:spLocks noChangeArrowheads="1"/>
              </p:cNvSpPr>
              <p:nvPr/>
            </p:nvSpPr>
            <p:spPr bwMode="auto">
              <a:xfrm>
                <a:off x="116" y="1277"/>
                <a:ext cx="175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6666"/>
                    </a:solidFill>
                  </a:rPr>
                  <a:t>Case 1: </a:t>
                </a:r>
              </a:p>
              <a:p>
                <a:r>
                  <a:rPr lang="en-US">
                    <a:solidFill>
                      <a:srgbClr val="006666"/>
                    </a:solidFill>
                  </a:rPr>
                  <a:t>Our node is a leaf.</a:t>
                </a:r>
              </a:p>
            </p:txBody>
          </p:sp>
          <p:grpSp>
            <p:nvGrpSpPr>
              <p:cNvPr id="42" name="Group 14"/>
              <p:cNvGrpSpPr>
                <a:grpSpLocks/>
              </p:cNvGrpSpPr>
              <p:nvPr/>
            </p:nvGrpSpPr>
            <p:grpSpPr bwMode="auto">
              <a:xfrm>
                <a:off x="100" y="2074"/>
                <a:ext cx="1765" cy="1806"/>
                <a:chOff x="119" y="2074"/>
                <a:chExt cx="1967" cy="1806"/>
              </a:xfrm>
            </p:grpSpPr>
            <p:graphicFrame>
              <p:nvGraphicFramePr>
                <p:cNvPr id="44" name="Object 15"/>
                <p:cNvGraphicFramePr>
                  <a:graphicFrameLocks noChangeAspect="1"/>
                </p:cNvGraphicFramePr>
                <p:nvPr/>
              </p:nvGraphicFramePr>
              <p:xfrm>
                <a:off x="119" y="2074"/>
                <a:ext cx="1912" cy="18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27" r:id="rId4" imgW="4963218" imgH="3296110" progId="Paint.Picture">
                        <p:embed/>
                      </p:oleObj>
                    </mc:Choice>
                    <mc:Fallback>
                      <p:oleObj r:id="rId4" imgW="4963218" imgH="3296110" progId="Paint.Picture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9" y="2074"/>
                              <a:ext cx="1912" cy="180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5" name="Group 16"/>
                <p:cNvGrpSpPr>
                  <a:grpSpLocks/>
                </p:cNvGrpSpPr>
                <p:nvPr/>
              </p:nvGrpSpPr>
              <p:grpSpPr bwMode="auto">
                <a:xfrm>
                  <a:off x="395" y="3592"/>
                  <a:ext cx="593" cy="288"/>
                  <a:chOff x="943" y="3195"/>
                  <a:chExt cx="593" cy="288"/>
                </a:xfrm>
              </p:grpSpPr>
              <p:sp>
                <p:nvSpPr>
                  <p:cNvPr id="4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360"/>
                    <a:ext cx="192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3" y="3195"/>
                    <a:ext cx="45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>
                        <a:solidFill>
                          <a:srgbClr val="6600CC"/>
                        </a:solidFill>
                      </a:rPr>
                      <a:t>cur</a:t>
                    </a:r>
                  </a:p>
                </p:txBody>
              </p:sp>
            </p:grpSp>
            <p:grpSp>
              <p:nvGrpSpPr>
                <p:cNvPr id="46" name="Group 19"/>
                <p:cNvGrpSpPr>
                  <a:grpSpLocks/>
                </p:cNvGrpSpPr>
                <p:nvPr/>
              </p:nvGrpSpPr>
              <p:grpSpPr bwMode="auto">
                <a:xfrm>
                  <a:off x="1190" y="3186"/>
                  <a:ext cx="896" cy="288"/>
                  <a:chOff x="4609" y="3523"/>
                  <a:chExt cx="896" cy="288"/>
                </a:xfrm>
              </p:grpSpPr>
              <p:sp>
                <p:nvSpPr>
                  <p:cNvPr id="47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09" y="3688"/>
                    <a:ext cx="195" cy="0"/>
                  </a:xfrm>
                  <a:prstGeom prst="line">
                    <a:avLst/>
                  </a:prstGeom>
                  <a:noFill/>
                  <a:ln w="412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19" y="3523"/>
                    <a:ext cx="78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12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>
                        <a:solidFill>
                          <a:srgbClr val="6600CC"/>
                        </a:solidFill>
                      </a:rPr>
                      <a:t>parent</a:t>
                    </a:r>
                  </a:p>
                </p:txBody>
              </p:sp>
            </p:grpSp>
          </p:grpSp>
          <p:sp>
            <p:nvSpPr>
              <p:cNvPr id="43" name="Rectangle 22"/>
              <p:cNvSpPr>
                <a:spLocks noChangeArrowheads="1"/>
              </p:cNvSpPr>
              <p:nvPr/>
            </p:nvSpPr>
            <p:spPr bwMode="auto">
              <a:xfrm>
                <a:off x="48" y="1200"/>
                <a:ext cx="1886" cy="2929"/>
              </a:xfrm>
              <a:prstGeom prst="rect">
                <a:avLst/>
              </a:prstGeom>
              <a:noFill/>
              <a:ln w="412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Rectangle 53"/>
            <p:cNvSpPr>
              <a:spLocks noChangeArrowheads="1"/>
            </p:cNvSpPr>
            <p:nvPr/>
          </p:nvSpPr>
          <p:spPr bwMode="auto">
            <a:xfrm>
              <a:off x="1462088" y="5600700"/>
              <a:ext cx="920750" cy="217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52" name="Group 29"/>
            <p:cNvGrpSpPr>
              <a:grpSpLocks/>
            </p:cNvGrpSpPr>
            <p:nvPr/>
          </p:nvGrpSpPr>
          <p:grpSpPr bwMode="auto">
            <a:xfrm>
              <a:off x="1574800" y="5465763"/>
              <a:ext cx="246063" cy="257175"/>
              <a:chOff x="997" y="3438"/>
              <a:chExt cx="342" cy="362"/>
            </a:xfrm>
          </p:grpSpPr>
          <p:sp>
            <p:nvSpPr>
              <p:cNvPr id="53" name="Line 27"/>
              <p:cNvSpPr>
                <a:spLocks noChangeShapeType="1"/>
              </p:cNvSpPr>
              <p:nvPr/>
            </p:nvSpPr>
            <p:spPr bwMode="auto">
              <a:xfrm>
                <a:off x="997" y="3438"/>
                <a:ext cx="240" cy="24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Line 28"/>
              <p:cNvSpPr>
                <a:spLocks noChangeShapeType="1"/>
              </p:cNvSpPr>
              <p:nvPr/>
            </p:nvSpPr>
            <p:spPr bwMode="auto">
              <a:xfrm flipV="1">
                <a:off x="1130" y="3561"/>
                <a:ext cx="209" cy="239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" name="Group 43"/>
            <p:cNvGrpSpPr>
              <a:grpSpLocks/>
            </p:cNvGrpSpPr>
            <p:nvPr/>
          </p:nvGrpSpPr>
          <p:grpSpPr bwMode="auto">
            <a:xfrm>
              <a:off x="557213" y="2817813"/>
              <a:ext cx="1312862" cy="508000"/>
              <a:chOff x="3003" y="2051"/>
              <a:chExt cx="827" cy="320"/>
            </a:xfrm>
          </p:grpSpPr>
          <p:sp>
            <p:nvSpPr>
              <p:cNvPr id="56" name="Rectangle 44"/>
              <p:cNvSpPr>
                <a:spLocks noChangeArrowheads="1"/>
              </p:cNvSpPr>
              <p:nvPr/>
            </p:nvSpPr>
            <p:spPr bwMode="auto">
              <a:xfrm>
                <a:off x="3303" y="2097"/>
                <a:ext cx="423" cy="162"/>
              </a:xfrm>
              <a:prstGeom prst="rect">
                <a:avLst/>
              </a:prstGeom>
              <a:solidFill>
                <a:schemeClr val="accent1"/>
              </a:solidFill>
              <a:ln w="41275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Text Box 45"/>
              <p:cNvSpPr txBox="1">
                <a:spLocks noChangeArrowheads="1"/>
              </p:cNvSpPr>
              <p:nvPr/>
            </p:nvSpPr>
            <p:spPr bwMode="auto">
              <a:xfrm>
                <a:off x="3003" y="2051"/>
                <a:ext cx="3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000000"/>
                    </a:solidFill>
                  </a:rPr>
                  <a:t>ptr</a:t>
                </a:r>
              </a:p>
            </p:txBody>
          </p:sp>
          <p:sp>
            <p:nvSpPr>
              <p:cNvPr id="58" name="Line 46"/>
              <p:cNvSpPr>
                <a:spLocks noChangeShapeType="1"/>
              </p:cNvSpPr>
              <p:nvPr/>
            </p:nvSpPr>
            <p:spPr bwMode="auto">
              <a:xfrm>
                <a:off x="3711" y="2238"/>
                <a:ext cx="119" cy="133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0" name="Text Box 25"/>
            <p:cNvSpPr txBox="1">
              <a:spLocks noChangeArrowheads="1"/>
            </p:cNvSpPr>
            <p:nvPr/>
          </p:nvSpPr>
          <p:spPr bwMode="auto">
            <a:xfrm>
              <a:off x="1646238" y="5624513"/>
              <a:ext cx="5524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4000">
                  <a:solidFill>
                    <a:srgbClr val="FF3300"/>
                  </a:solidFill>
                </a:rPr>
                <a:t>X</a:t>
              </a:r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1506538" y="5754688"/>
              <a:ext cx="1236662" cy="53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3" name="Line 54"/>
            <p:cNvSpPr>
              <a:spLocks noChangeShapeType="1"/>
            </p:cNvSpPr>
            <p:nvPr/>
          </p:nvSpPr>
          <p:spPr bwMode="auto">
            <a:xfrm>
              <a:off x="1585913" y="5481638"/>
              <a:ext cx="339725" cy="322262"/>
            </a:xfrm>
            <a:prstGeom prst="line">
              <a:avLst/>
            </a:prstGeom>
            <a:noFill/>
            <a:ln w="4127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 bwMode="auto">
          <a:xfrm>
            <a:off x="260349" y="2817813"/>
            <a:ext cx="2841625" cy="3659187"/>
          </a:xfrm>
          <a:prstGeom prst="rect">
            <a:avLst/>
          </a:prstGeom>
          <a:solidFill>
            <a:schemeClr val="bg1"/>
          </a:solidFill>
          <a:ln w="412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6" name="Line 48"/>
          <p:cNvSpPr>
            <a:spLocks noChangeShapeType="1"/>
          </p:cNvSpPr>
          <p:nvPr/>
        </p:nvSpPr>
        <p:spPr bwMode="auto">
          <a:xfrm>
            <a:off x="3284962" y="57150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7" name="Text Box 23"/>
          <p:cNvSpPr txBox="1">
            <a:spLocks noChangeArrowheads="1"/>
          </p:cNvSpPr>
          <p:nvPr/>
        </p:nvSpPr>
        <p:spPr bwMode="auto">
          <a:xfrm>
            <a:off x="3468071" y="5522769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buFontTx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Set 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rgbClr val="000000"/>
                </a:solidFill>
              </a:rPr>
              <a:t> pointer to NULL.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4546" y="3325906"/>
            <a:ext cx="2008486" cy="1394198"/>
            <a:chOff x="493414" y="3325906"/>
            <a:chExt cx="2008486" cy="1394198"/>
          </a:xfrm>
        </p:grpSpPr>
        <p:grpSp>
          <p:nvGrpSpPr>
            <p:cNvPr id="64" name="Group 65"/>
            <p:cNvGrpSpPr>
              <a:grpSpLocks/>
            </p:cNvGrpSpPr>
            <p:nvPr/>
          </p:nvGrpSpPr>
          <p:grpSpPr bwMode="auto">
            <a:xfrm>
              <a:off x="1563687" y="4058117"/>
              <a:ext cx="938213" cy="661987"/>
              <a:chOff x="3633" y="1856"/>
              <a:chExt cx="591" cy="417"/>
            </a:xfrm>
          </p:grpSpPr>
          <p:sp>
            <p:nvSpPr>
              <p:cNvPr id="65" name="Rectangle 57"/>
              <p:cNvSpPr>
                <a:spLocks noChangeArrowheads="1"/>
              </p:cNvSpPr>
              <p:nvPr/>
            </p:nvSpPr>
            <p:spPr bwMode="auto">
              <a:xfrm>
                <a:off x="3744" y="1872"/>
                <a:ext cx="434" cy="2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Text Box 58"/>
              <p:cNvSpPr txBox="1">
                <a:spLocks noChangeArrowheads="1"/>
              </p:cNvSpPr>
              <p:nvPr/>
            </p:nvSpPr>
            <p:spPr bwMode="auto">
              <a:xfrm>
                <a:off x="3788" y="1856"/>
                <a:ext cx="3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rgbClr val="000000"/>
                    </a:solidFill>
                    <a:latin typeface="Times New Roman" pitchFamily="18" charset="0"/>
                  </a:rPr>
                  <a:t>Mel</a:t>
                </a:r>
              </a:p>
            </p:txBody>
          </p:sp>
          <p:grpSp>
            <p:nvGrpSpPr>
              <p:cNvPr id="67" name="Group 61"/>
              <p:cNvGrpSpPr>
                <a:grpSpLocks/>
              </p:cNvGrpSpPr>
              <p:nvPr/>
            </p:nvGrpSpPr>
            <p:grpSpPr bwMode="auto">
              <a:xfrm>
                <a:off x="3633" y="2072"/>
                <a:ext cx="205" cy="201"/>
                <a:chOff x="3633" y="2072"/>
                <a:chExt cx="205" cy="201"/>
              </a:xfrm>
            </p:grpSpPr>
            <p:sp>
              <p:nvSpPr>
                <p:cNvPr id="71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718" y="2072"/>
                  <a:ext cx="120" cy="1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" name="Line 60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48" y="2138"/>
                  <a:ext cx="120" cy="1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68" name="Group 62"/>
              <p:cNvGrpSpPr>
                <a:grpSpLocks/>
              </p:cNvGrpSpPr>
              <p:nvPr/>
            </p:nvGrpSpPr>
            <p:grpSpPr bwMode="auto">
              <a:xfrm flipH="1">
                <a:off x="4019" y="2064"/>
                <a:ext cx="205" cy="201"/>
                <a:chOff x="3633" y="2072"/>
                <a:chExt cx="205" cy="201"/>
              </a:xfrm>
            </p:grpSpPr>
            <p:sp>
              <p:nvSpPr>
                <p:cNvPr id="69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3718" y="2072"/>
                  <a:ext cx="120" cy="1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0" name="Line 64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3648" y="2138"/>
                  <a:ext cx="120" cy="1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98" name="Rectangle 68"/>
            <p:cNvSpPr>
              <a:spLocks noChangeArrowheads="1"/>
            </p:cNvSpPr>
            <p:nvPr/>
          </p:nvSpPr>
          <p:spPr bwMode="auto">
            <a:xfrm>
              <a:off x="1265192" y="3467495"/>
              <a:ext cx="671512" cy="257175"/>
            </a:xfrm>
            <a:prstGeom prst="rect">
              <a:avLst/>
            </a:prstGeom>
            <a:solidFill>
              <a:schemeClr val="accent1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9" name="Text Box 69"/>
            <p:cNvSpPr txBox="1">
              <a:spLocks noChangeArrowheads="1"/>
            </p:cNvSpPr>
            <p:nvPr/>
          </p:nvSpPr>
          <p:spPr bwMode="auto">
            <a:xfrm>
              <a:off x="493414" y="3325906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root</a:t>
              </a:r>
            </a:p>
          </p:txBody>
        </p:sp>
      </p:grpSp>
      <p:sp>
        <p:nvSpPr>
          <p:cNvPr id="104" name="Text Box 94"/>
          <p:cNvSpPr txBox="1">
            <a:spLocks noChangeArrowheads="1"/>
          </p:cNvSpPr>
          <p:nvPr/>
        </p:nvSpPr>
        <p:spPr bwMode="auto">
          <a:xfrm>
            <a:off x="1606051" y="3911800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 dirty="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109" name="Text Box 100"/>
          <p:cNvSpPr txBox="1">
            <a:spLocks noChangeArrowheads="1"/>
          </p:cNvSpPr>
          <p:nvPr/>
        </p:nvSpPr>
        <p:spPr bwMode="auto">
          <a:xfrm>
            <a:off x="1036138" y="3412920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 dirty="0">
                <a:solidFill>
                  <a:srgbClr val="000000"/>
                </a:solidFill>
              </a:rPr>
              <a:t>NULL</a:t>
            </a:r>
          </a:p>
        </p:txBody>
      </p:sp>
      <p:sp>
        <p:nvSpPr>
          <p:cNvPr id="111" name="Text Box 23"/>
          <p:cNvSpPr txBox="1">
            <a:spLocks noChangeArrowheads="1"/>
          </p:cNvSpPr>
          <p:nvPr/>
        </p:nvSpPr>
        <p:spPr bwMode="auto">
          <a:xfrm>
            <a:off x="3450809" y="5898794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dirty="0">
                <a:solidFill>
                  <a:srgbClr val="000000"/>
                </a:solidFill>
              </a:rPr>
              <a:t>Then delete the target (</a:t>
            </a:r>
            <a:r>
              <a:rPr lang="en-US" dirty="0">
                <a:solidFill>
                  <a:srgbClr val="FF3300"/>
                </a:solidFill>
              </a:rPr>
              <a:t>cur</a:t>
            </a:r>
            <a:r>
              <a:rPr lang="en-US" dirty="0">
                <a:solidFill>
                  <a:srgbClr val="000000"/>
                </a:solidFill>
              </a:rPr>
              <a:t>) node.</a:t>
            </a:r>
          </a:p>
        </p:txBody>
      </p:sp>
      <p:sp>
        <p:nvSpPr>
          <p:cNvPr id="112" name="Line 48"/>
          <p:cNvSpPr>
            <a:spLocks noChangeShapeType="1"/>
          </p:cNvSpPr>
          <p:nvPr/>
        </p:nvSpPr>
        <p:spPr bwMode="auto">
          <a:xfrm>
            <a:off x="3270591" y="6087035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Rectangle 103"/>
          <p:cNvSpPr>
            <a:spLocks noChangeArrowheads="1"/>
          </p:cNvSpPr>
          <p:nvPr/>
        </p:nvSpPr>
        <p:spPr bwMode="auto">
          <a:xfrm>
            <a:off x="1390041" y="3989854"/>
            <a:ext cx="1100138" cy="8905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110" name="Line 70"/>
          <p:cNvSpPr>
            <a:spLocks noChangeShapeType="1"/>
          </p:cNvSpPr>
          <p:nvPr/>
        </p:nvSpPr>
        <p:spPr bwMode="auto">
          <a:xfrm>
            <a:off x="1462089" y="3724670"/>
            <a:ext cx="239118" cy="35884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01" name="Group 84"/>
          <p:cNvGrpSpPr>
            <a:grpSpLocks/>
          </p:cNvGrpSpPr>
          <p:nvPr/>
        </p:nvGrpSpPr>
        <p:grpSpPr bwMode="auto">
          <a:xfrm>
            <a:off x="2261440" y="3989854"/>
            <a:ext cx="925513" cy="457200"/>
            <a:chOff x="3158" y="3896"/>
            <a:chExt cx="583" cy="288"/>
          </a:xfrm>
        </p:grpSpPr>
        <p:sp>
          <p:nvSpPr>
            <p:cNvPr id="102" name="Line 85"/>
            <p:cNvSpPr>
              <a:spLocks noChangeShapeType="1"/>
            </p:cNvSpPr>
            <p:nvPr/>
          </p:nvSpPr>
          <p:spPr bwMode="auto">
            <a:xfrm flipH="1">
              <a:off x="3158" y="4054"/>
              <a:ext cx="195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" name="Text Box 86"/>
            <p:cNvSpPr txBox="1">
              <a:spLocks noChangeArrowheads="1"/>
            </p:cNvSpPr>
            <p:nvPr/>
          </p:nvSpPr>
          <p:spPr bwMode="auto">
            <a:xfrm>
              <a:off x="3334" y="3896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600CC"/>
                  </a:solidFill>
                </a:rPr>
                <a:t>cur</a:t>
              </a:r>
            </a:p>
          </p:txBody>
        </p:sp>
      </p:grpSp>
      <p:sp>
        <p:nvSpPr>
          <p:cNvPr id="113" name="AutoShape 50"/>
          <p:cNvSpPr>
            <a:spLocks noChangeArrowheads="1"/>
          </p:cNvSpPr>
          <p:nvPr/>
        </p:nvSpPr>
        <p:spPr bwMode="auto">
          <a:xfrm>
            <a:off x="1996019" y="5432251"/>
            <a:ext cx="3505200" cy="1371600"/>
          </a:xfrm>
          <a:prstGeom prst="wedgeRoundRectCallout">
            <a:avLst>
              <a:gd name="adj1" fmla="val -49227"/>
              <a:gd name="adj2" fmla="val -125805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000000"/>
                </a:solidFill>
              </a:rPr>
              <a:t>Our target node (</a:t>
            </a:r>
            <a:r>
              <a:rPr lang="en-US" sz="2000" dirty="0">
                <a:solidFill>
                  <a:srgbClr val="FF3300"/>
                </a:solidFill>
              </a:rPr>
              <a:t>cur</a:t>
            </a:r>
            <a:r>
              <a:rPr lang="en-US" sz="2000" dirty="0">
                <a:solidFill>
                  <a:srgbClr val="000000"/>
                </a:solidFill>
              </a:rPr>
              <a:t>) that we want to delete </a:t>
            </a:r>
            <a:r>
              <a:rPr lang="en-US" sz="2000" dirty="0">
                <a:solidFill>
                  <a:srgbClr val="FF3300"/>
                </a:solidFill>
              </a:rPr>
              <a:t>is </a:t>
            </a:r>
            <a:r>
              <a:rPr lang="en-US" sz="2000" dirty="0">
                <a:solidFill>
                  <a:srgbClr val="000000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root node</a:t>
            </a:r>
            <a:r>
              <a:rPr lang="en-US" sz="2000" dirty="0">
                <a:solidFill>
                  <a:srgbClr val="000000"/>
                </a:solidFill>
              </a:rPr>
              <a:t>!</a:t>
            </a:r>
          </a:p>
        </p:txBody>
      </p:sp>
      <p:sp>
        <p:nvSpPr>
          <p:cNvPr id="117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200" dirty="0">
                <a:solidFill>
                  <a:srgbClr val="000000"/>
                </a:solidFill>
              </a:rPr>
              <a:t>Step #2, Case #1 – Our Target Node is a Leaf 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7304314" y="76200"/>
            <a:ext cx="1774372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5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86" grpId="0" animBg="1"/>
      <p:bldP spid="86" grpId="1" animBg="1"/>
      <p:bldP spid="87" grpId="0" build="p" autoUpdateAnimBg="0"/>
      <p:bldP spid="104" grpId="0" autoUpdateAnimBg="0"/>
      <p:bldP spid="109" grpId="0"/>
      <p:bldP spid="111" grpId="0" build="p" autoUpdateAnimBg="0"/>
      <p:bldP spid="112" grpId="0" animBg="1"/>
      <p:bldP spid="112" grpId="1" animBg="1"/>
      <p:bldP spid="81" grpId="0" animBg="1"/>
      <p:bldP spid="110" grpId="0" animBg="1"/>
      <p:bldP spid="110" grpId="1" animBg="1"/>
      <p:bldP spid="113" grpId="0" animBg="1"/>
      <p:bldP spid="113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871" name="Group 23"/>
          <p:cNvGrpSpPr>
            <a:grpSpLocks/>
          </p:cNvGrpSpPr>
          <p:nvPr/>
        </p:nvGrpSpPr>
        <p:grpSpPr bwMode="auto">
          <a:xfrm>
            <a:off x="228600" y="1828800"/>
            <a:ext cx="3016250" cy="4649788"/>
            <a:chOff x="1988" y="1200"/>
            <a:chExt cx="1900" cy="2929"/>
          </a:xfrm>
        </p:grpSpPr>
        <p:sp>
          <p:nvSpPr>
            <p:cNvPr id="590872" name="Text Box 24"/>
            <p:cNvSpPr txBox="1">
              <a:spLocks noChangeArrowheads="1"/>
            </p:cNvSpPr>
            <p:nvPr/>
          </p:nvSpPr>
          <p:spPr bwMode="auto">
            <a:xfrm>
              <a:off x="1989" y="1277"/>
              <a:ext cx="18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Case 2: </a:t>
              </a:r>
            </a:p>
            <a:p>
              <a:r>
                <a:rPr lang="en-US">
                  <a:solidFill>
                    <a:srgbClr val="006666"/>
                  </a:solidFill>
                </a:rPr>
                <a:t>Our node has one child</a:t>
              </a:r>
            </a:p>
          </p:txBody>
        </p:sp>
        <p:graphicFrame>
          <p:nvGraphicFramePr>
            <p:cNvPr id="590873" name="Object 25"/>
            <p:cNvGraphicFramePr>
              <a:graphicFrameLocks noChangeAspect="1"/>
            </p:cNvGraphicFramePr>
            <p:nvPr/>
          </p:nvGraphicFramePr>
          <p:xfrm>
            <a:off x="2075" y="213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r:id="rId4" imgW="4963218" imgH="3296110" progId="Paint.Picture">
                    <p:embed/>
                  </p:oleObj>
                </mc:Choice>
                <mc:Fallback>
                  <p:oleObj r:id="rId4" imgW="4963218" imgH="329611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213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0874" name="Rectangle 26"/>
            <p:cNvSpPr>
              <a:spLocks noChangeArrowheads="1"/>
            </p:cNvSpPr>
            <p:nvPr/>
          </p:nvSpPr>
          <p:spPr bwMode="auto">
            <a:xfrm>
              <a:off x="2002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590875" name="Group 27"/>
            <p:cNvGrpSpPr>
              <a:grpSpLocks/>
            </p:cNvGrpSpPr>
            <p:nvPr/>
          </p:nvGrpSpPr>
          <p:grpSpPr bwMode="auto">
            <a:xfrm>
              <a:off x="1988" y="2038"/>
              <a:ext cx="909" cy="288"/>
              <a:chOff x="2448" y="2352"/>
              <a:chExt cx="909" cy="288"/>
            </a:xfrm>
          </p:grpSpPr>
          <p:sp>
            <p:nvSpPr>
              <p:cNvPr id="590876" name="Text Box 28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90877" name="Line 29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4880119" y="990600"/>
            <a:ext cx="3895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It also has two sub-cases!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9BBE-60BE-4393-A4E7-A509FCE6ADEE}" type="slidenum">
              <a:rPr lang="en-US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838200" y="990600"/>
            <a:ext cx="40286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Let’s look at case #2 now…</a:t>
            </a:r>
          </a:p>
        </p:txBody>
      </p:sp>
      <p:grpSp>
        <p:nvGrpSpPr>
          <p:cNvPr id="67" name="Group 75"/>
          <p:cNvGrpSpPr>
            <a:grpSpLocks/>
          </p:cNvGrpSpPr>
          <p:nvPr/>
        </p:nvGrpSpPr>
        <p:grpSpPr bwMode="auto">
          <a:xfrm>
            <a:off x="2133600" y="3205625"/>
            <a:ext cx="1060450" cy="1370013"/>
            <a:chOff x="1344" y="1975"/>
            <a:chExt cx="668" cy="896"/>
          </a:xfrm>
        </p:grpSpPr>
        <p:sp>
          <p:nvSpPr>
            <p:cNvPr id="68" name="Rectangle 73"/>
            <p:cNvSpPr>
              <a:spLocks noChangeArrowheads="1"/>
            </p:cNvSpPr>
            <p:nvPr/>
          </p:nvSpPr>
          <p:spPr bwMode="auto">
            <a:xfrm>
              <a:off x="1344" y="2256"/>
              <a:ext cx="629" cy="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1723" y="1975"/>
              <a:ext cx="289" cy="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590904" name="Text Box 56"/>
          <p:cNvSpPr txBox="1">
            <a:spLocks noChangeArrowheads="1"/>
          </p:cNvSpPr>
          <p:nvPr/>
        </p:nvSpPr>
        <p:spPr bwMode="auto">
          <a:xfrm>
            <a:off x="3886200" y="51768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90906" name="Text Box 58"/>
          <p:cNvSpPr txBox="1">
            <a:spLocks noChangeArrowheads="1"/>
          </p:cNvSpPr>
          <p:nvPr/>
        </p:nvSpPr>
        <p:spPr bwMode="auto">
          <a:xfrm>
            <a:off x="2679700" y="46005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90915" name="Text Box 67"/>
          <p:cNvSpPr txBox="1">
            <a:spLocks noChangeArrowheads="1"/>
          </p:cNvSpPr>
          <p:nvPr/>
        </p:nvSpPr>
        <p:spPr bwMode="auto">
          <a:xfrm>
            <a:off x="1919288" y="33909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90916" name="Text Box 68"/>
          <p:cNvSpPr txBox="1">
            <a:spLocks noChangeArrowheads="1"/>
          </p:cNvSpPr>
          <p:nvPr/>
        </p:nvSpPr>
        <p:spPr bwMode="auto">
          <a:xfrm>
            <a:off x="2197100" y="460375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3468071" y="3733800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sz="2300" dirty="0">
                <a:solidFill>
                  <a:srgbClr val="000000"/>
                </a:solidFill>
              </a:rPr>
              <a:t>Then delete the target (</a:t>
            </a:r>
            <a:r>
              <a:rPr lang="en-US" sz="2300" dirty="0">
                <a:solidFill>
                  <a:srgbClr val="FF3300"/>
                </a:solidFill>
              </a:rPr>
              <a:t>cur</a:t>
            </a:r>
            <a:r>
              <a:rPr lang="en-US" sz="2300" dirty="0">
                <a:solidFill>
                  <a:srgbClr val="000000"/>
                </a:solidFill>
              </a:rPr>
              <a:t>) node.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3522663" y="2926140"/>
            <a:ext cx="562133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l">
              <a:buFontTx/>
              <a:buAutoNum type="arabicPeriod"/>
            </a:pPr>
            <a:r>
              <a:rPr lang="en-US" sz="2300" dirty="0">
                <a:solidFill>
                  <a:srgbClr val="000000"/>
                </a:solidFill>
              </a:rPr>
              <a:t>Relink the parent node to the </a:t>
            </a:r>
            <a:br>
              <a:rPr lang="en-US" sz="2300" dirty="0">
                <a:solidFill>
                  <a:srgbClr val="000000"/>
                </a:solidFill>
              </a:rPr>
            </a:br>
            <a:r>
              <a:rPr lang="en-US" sz="2300" dirty="0">
                <a:solidFill>
                  <a:srgbClr val="000000"/>
                </a:solidFill>
              </a:rPr>
              <a:t>target (</a:t>
            </a:r>
            <a:r>
              <a:rPr lang="en-US" sz="2300" dirty="0">
                <a:solidFill>
                  <a:srgbClr val="FF0000"/>
                </a:solidFill>
              </a:rPr>
              <a:t>cur</a:t>
            </a:r>
            <a:r>
              <a:rPr lang="en-US" sz="2300" dirty="0">
                <a:solidFill>
                  <a:srgbClr val="000000"/>
                </a:solidFill>
              </a:rPr>
              <a:t>) node’s only child.</a:t>
            </a:r>
          </a:p>
        </p:txBody>
      </p:sp>
      <p:sp>
        <p:nvSpPr>
          <p:cNvPr id="54" name="Line 48"/>
          <p:cNvSpPr>
            <a:spLocks noChangeShapeType="1"/>
          </p:cNvSpPr>
          <p:nvPr/>
        </p:nvSpPr>
        <p:spPr bwMode="auto">
          <a:xfrm>
            <a:off x="3313113" y="315474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13114" y="1796405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Case 2, Sub-case #1: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CC99">
                    <a:lumMod val="50000"/>
                  </a:srgb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 NOT </a:t>
            </a:r>
            <a:r>
              <a:rPr lang="en-US" dirty="0">
                <a:solidFill>
                  <a:srgbClr val="00CC99">
                    <a:lumMod val="50000"/>
                  </a:srgbClr>
                </a:solidFill>
              </a:rPr>
              <a:t>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rgbClr val="00CC99">
                    <a:lumMod val="50000"/>
                  </a:srgbClr>
                </a:solidFill>
              </a:rPr>
              <a:t> node</a:t>
            </a:r>
          </a:p>
        </p:txBody>
      </p:sp>
      <p:sp>
        <p:nvSpPr>
          <p:cNvPr id="57" name="Line 48"/>
          <p:cNvSpPr>
            <a:spLocks noChangeShapeType="1"/>
          </p:cNvSpPr>
          <p:nvPr/>
        </p:nvSpPr>
        <p:spPr bwMode="auto">
          <a:xfrm>
            <a:off x="3200400" y="3964632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300">
              <a:solidFill>
                <a:srgbClr val="000000"/>
              </a:solidFill>
            </a:endParaRPr>
          </a:p>
        </p:txBody>
      </p:sp>
      <p:sp>
        <p:nvSpPr>
          <p:cNvPr id="58" name="AutoShape 50"/>
          <p:cNvSpPr>
            <a:spLocks noChangeArrowheads="1"/>
          </p:cNvSpPr>
          <p:nvPr/>
        </p:nvSpPr>
        <p:spPr bwMode="auto">
          <a:xfrm>
            <a:off x="4475957" y="4186163"/>
            <a:ext cx="3505200" cy="1371600"/>
          </a:xfrm>
          <a:prstGeom prst="wedgeRoundRectCallout">
            <a:avLst>
              <a:gd name="adj1" fmla="val -85881"/>
              <a:gd name="adj2" fmla="val -5323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000000"/>
                </a:solidFill>
              </a:rPr>
              <a:t>Our target node (</a:t>
            </a:r>
            <a:r>
              <a:rPr lang="en-US" sz="2000" dirty="0">
                <a:solidFill>
                  <a:srgbClr val="FF3300"/>
                </a:solidFill>
              </a:rPr>
              <a:t>cur</a:t>
            </a:r>
            <a:r>
              <a:rPr lang="en-US" sz="2000" dirty="0">
                <a:solidFill>
                  <a:srgbClr val="000000"/>
                </a:solidFill>
              </a:rPr>
              <a:t>) that we want to delete is </a:t>
            </a:r>
            <a:r>
              <a:rPr lang="en-US" sz="2000" dirty="0">
                <a:solidFill>
                  <a:srgbClr val="FF0000"/>
                </a:solidFill>
              </a:rPr>
              <a:t>NOT</a:t>
            </a:r>
            <a:r>
              <a:rPr lang="en-US" sz="2000" dirty="0">
                <a:solidFill>
                  <a:srgbClr val="000000"/>
                </a:solidFill>
              </a:rPr>
              <a:t> the </a:t>
            </a:r>
            <a:r>
              <a:rPr lang="en-US" sz="2000" dirty="0">
                <a:solidFill>
                  <a:srgbClr val="FF0000"/>
                </a:solidFill>
              </a:rPr>
              <a:t>root node</a:t>
            </a:r>
            <a:r>
              <a:rPr lang="en-US" sz="2000" dirty="0">
                <a:solidFill>
                  <a:srgbClr val="000000"/>
                </a:solidFill>
              </a:rPr>
              <a:t>!</a:t>
            </a:r>
          </a:p>
        </p:txBody>
      </p:sp>
      <p:grpSp>
        <p:nvGrpSpPr>
          <p:cNvPr id="3" name="Group 2"/>
          <p:cNvGrpSpPr/>
          <p:nvPr/>
        </p:nvGrpSpPr>
        <p:grpSpPr>
          <a:xfrm rot="4802180">
            <a:off x="3337165" y="4390353"/>
            <a:ext cx="806620" cy="1661374"/>
            <a:chOff x="2885320" y="2429791"/>
            <a:chExt cx="806620" cy="1661374"/>
          </a:xfrm>
        </p:grpSpPr>
        <p:sp>
          <p:nvSpPr>
            <p:cNvPr id="64" name="Line 31"/>
            <p:cNvSpPr>
              <a:spLocks noChangeShapeType="1"/>
            </p:cNvSpPr>
            <p:nvPr/>
          </p:nvSpPr>
          <p:spPr bwMode="auto">
            <a:xfrm rot="18600000" flipH="1">
              <a:off x="2730538" y="3936384"/>
              <a:ext cx="309563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 rot="18600000">
              <a:off x="2693911" y="2966155"/>
              <a:ext cx="153439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600CC"/>
                  </a:solidFill>
                </a:rPr>
                <a:t>only child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32920" y="3103702"/>
            <a:ext cx="499335" cy="835063"/>
            <a:chOff x="2732920" y="3103702"/>
            <a:chExt cx="499335" cy="835063"/>
          </a:xfrm>
        </p:grpSpPr>
        <p:sp>
          <p:nvSpPr>
            <p:cNvPr id="71" name="Line 31"/>
            <p:cNvSpPr>
              <a:spLocks noChangeShapeType="1"/>
            </p:cNvSpPr>
            <p:nvPr/>
          </p:nvSpPr>
          <p:spPr bwMode="auto">
            <a:xfrm rot="18600000" flipH="1">
              <a:off x="2578138" y="3783984"/>
              <a:ext cx="309563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2" name="Text Box 32"/>
            <p:cNvSpPr txBox="1">
              <a:spLocks noChangeArrowheads="1"/>
            </p:cNvSpPr>
            <p:nvPr/>
          </p:nvSpPr>
          <p:spPr bwMode="auto">
            <a:xfrm rot="18600000">
              <a:off x="2680598" y="3198159"/>
              <a:ext cx="6461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600CC"/>
                  </a:solidFill>
                </a:rPr>
                <a:t>cur</a:t>
              </a:r>
            </a:p>
          </p:txBody>
        </p:sp>
      </p:grpSp>
      <p:sp>
        <p:nvSpPr>
          <p:cNvPr id="80" name="Rectangle 73"/>
          <p:cNvSpPr>
            <a:spLocks noChangeArrowheads="1"/>
          </p:cNvSpPr>
          <p:nvPr/>
        </p:nvSpPr>
        <p:spPr bwMode="auto">
          <a:xfrm>
            <a:off x="2209801" y="3631607"/>
            <a:ext cx="411080" cy="305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8" name="Text Box 94"/>
          <p:cNvSpPr txBox="1">
            <a:spLocks noChangeArrowheads="1"/>
          </p:cNvSpPr>
          <p:nvPr/>
        </p:nvSpPr>
        <p:spPr bwMode="auto">
          <a:xfrm>
            <a:off x="2412207" y="3733800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 dirty="0">
                <a:solidFill>
                  <a:srgbClr val="FF3300"/>
                </a:solidFill>
              </a:rPr>
              <a:t>X</a:t>
            </a:r>
          </a:p>
        </p:txBody>
      </p:sp>
      <p:cxnSp>
        <p:nvCxnSpPr>
          <p:cNvPr id="70" name="AutoShape 71"/>
          <p:cNvCxnSpPr>
            <a:cxnSpLocks noChangeShapeType="1"/>
          </p:cNvCxnSpPr>
          <p:nvPr/>
        </p:nvCxnSpPr>
        <p:spPr bwMode="auto">
          <a:xfrm>
            <a:off x="2193925" y="3619500"/>
            <a:ext cx="141288" cy="984250"/>
          </a:xfrm>
          <a:prstGeom prst="curvedConnector2">
            <a:avLst/>
          </a:prstGeom>
          <a:noFill/>
          <a:ln w="41275">
            <a:solidFill>
              <a:srgbClr val="80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 dirty="0">
                <a:solidFill>
                  <a:srgbClr val="000000"/>
                </a:solidFill>
              </a:rPr>
              <a:t>Step #2, Case #2 – Our Target Node has One Child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6596743" y="76200"/>
            <a:ext cx="2394857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69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90851" grpId="0"/>
      <p:bldP spid="52" grpId="0" build="p" autoUpdateAnimBg="0"/>
      <p:bldP spid="53" grpId="0" build="p" autoUpdateAnimBg="0"/>
      <p:bldP spid="54" grpId="0" animBg="1"/>
      <p:bldP spid="54" grpId="1" animBg="1"/>
      <p:bldP spid="55" grpId="0"/>
      <p:bldP spid="57" grpId="0" animBg="1"/>
      <p:bldP spid="57" grpId="1" animBg="1"/>
      <p:bldP spid="58" grpId="0" animBg="1"/>
      <p:bldP spid="58" grpId="1" animBg="1"/>
      <p:bldP spid="80" grpId="0" animBg="1"/>
      <p:bldP spid="78" grpId="0" autoUpdateAnimBg="0"/>
      <p:bldP spid="78" grpId="1"/>
      <p:bldP spid="3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33400" y="3529912"/>
            <a:ext cx="2233612" cy="1992408"/>
            <a:chOff x="533400" y="3529912"/>
            <a:chExt cx="2233612" cy="1992408"/>
          </a:xfrm>
        </p:grpSpPr>
        <p:sp>
          <p:nvSpPr>
            <p:cNvPr id="590916" name="Text Box 68"/>
            <p:cNvSpPr txBox="1">
              <a:spLocks noChangeArrowheads="1"/>
            </p:cNvSpPr>
            <p:nvPr/>
          </p:nvSpPr>
          <p:spPr bwMode="auto">
            <a:xfrm>
              <a:off x="2388394" y="4603750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36" name="Rectangle 52"/>
            <p:cNvSpPr>
              <a:spLocks noChangeArrowheads="1"/>
            </p:cNvSpPr>
            <p:nvPr/>
          </p:nvSpPr>
          <p:spPr bwMode="auto">
            <a:xfrm>
              <a:off x="1300162" y="4071345"/>
              <a:ext cx="688975" cy="320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" name="Text Box 53"/>
            <p:cNvSpPr txBox="1">
              <a:spLocks noChangeArrowheads="1"/>
            </p:cNvSpPr>
            <p:nvPr/>
          </p:nvSpPr>
          <p:spPr bwMode="auto">
            <a:xfrm>
              <a:off x="1370012" y="4045945"/>
              <a:ext cx="552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Times New Roman" pitchFamily="18" charset="0"/>
                </a:rPr>
                <a:t>Mel</a:t>
              </a:r>
            </a:p>
          </p:txBody>
        </p:sp>
        <p:grpSp>
          <p:nvGrpSpPr>
            <p:cNvPr id="38" name="Group 54"/>
            <p:cNvGrpSpPr>
              <a:grpSpLocks/>
            </p:cNvGrpSpPr>
            <p:nvPr/>
          </p:nvGrpSpPr>
          <p:grpSpPr bwMode="auto">
            <a:xfrm>
              <a:off x="1123950" y="4388845"/>
              <a:ext cx="325437" cy="319087"/>
              <a:chOff x="3633" y="2072"/>
              <a:chExt cx="205" cy="201"/>
            </a:xfrm>
          </p:grpSpPr>
          <p:sp>
            <p:nvSpPr>
              <p:cNvPr id="39" name="Line 55"/>
              <p:cNvSpPr>
                <a:spLocks noChangeShapeType="1"/>
              </p:cNvSpPr>
              <p:nvPr/>
            </p:nvSpPr>
            <p:spPr bwMode="auto">
              <a:xfrm flipH="1">
                <a:off x="3718" y="2072"/>
                <a:ext cx="120" cy="1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Line 56"/>
              <p:cNvSpPr>
                <a:spLocks noChangeShapeType="1"/>
              </p:cNvSpPr>
              <p:nvPr/>
            </p:nvSpPr>
            <p:spPr bwMode="auto">
              <a:xfrm rot="5400000" flipH="1">
                <a:off x="3648" y="2138"/>
                <a:ext cx="120" cy="1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1" name="Line 58"/>
            <p:cNvSpPr>
              <a:spLocks noChangeShapeType="1"/>
            </p:cNvSpPr>
            <p:nvPr/>
          </p:nvSpPr>
          <p:spPr bwMode="auto">
            <a:xfrm>
              <a:off x="1736725" y="4376145"/>
              <a:ext cx="190500" cy="238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Text Box 73"/>
            <p:cNvSpPr txBox="1">
              <a:spLocks noChangeArrowheads="1"/>
            </p:cNvSpPr>
            <p:nvPr/>
          </p:nvSpPr>
          <p:spPr bwMode="auto">
            <a:xfrm>
              <a:off x="1757362" y="4560295"/>
              <a:ext cx="552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Phil</a:t>
              </a:r>
            </a:p>
          </p:txBody>
        </p:sp>
        <p:sp>
          <p:nvSpPr>
            <p:cNvPr id="46" name="Rectangle 74"/>
            <p:cNvSpPr>
              <a:spLocks noChangeArrowheads="1"/>
            </p:cNvSpPr>
            <p:nvPr/>
          </p:nvSpPr>
          <p:spPr bwMode="auto">
            <a:xfrm>
              <a:off x="1663700" y="4606332"/>
              <a:ext cx="688975" cy="320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" name="Text Box 106"/>
            <p:cNvSpPr txBox="1">
              <a:spLocks noChangeArrowheads="1"/>
            </p:cNvSpPr>
            <p:nvPr/>
          </p:nvSpPr>
          <p:spPr bwMode="auto">
            <a:xfrm>
              <a:off x="1225550" y="5155607"/>
              <a:ext cx="615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Nate</a:t>
              </a: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auto">
            <a:xfrm>
              <a:off x="1163637" y="5201645"/>
              <a:ext cx="688975" cy="320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9" name="Text Box 108"/>
            <p:cNvSpPr txBox="1">
              <a:spLocks noChangeArrowheads="1"/>
            </p:cNvSpPr>
            <p:nvPr/>
          </p:nvSpPr>
          <p:spPr bwMode="auto">
            <a:xfrm>
              <a:off x="2152650" y="5155607"/>
              <a:ext cx="590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Times New Roman" pitchFamily="18" charset="0"/>
                </a:rPr>
                <a:t>Sam</a:t>
              </a: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auto">
            <a:xfrm>
              <a:off x="2078037" y="5201645"/>
              <a:ext cx="688975" cy="320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" name="Line 110"/>
            <p:cNvSpPr>
              <a:spLocks noChangeShapeType="1"/>
            </p:cNvSpPr>
            <p:nvPr/>
          </p:nvSpPr>
          <p:spPr bwMode="auto">
            <a:xfrm flipH="1">
              <a:off x="1504950" y="4928595"/>
              <a:ext cx="395287" cy="285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2" name="Line 111"/>
            <p:cNvSpPr>
              <a:spLocks noChangeShapeType="1"/>
            </p:cNvSpPr>
            <p:nvPr/>
          </p:nvSpPr>
          <p:spPr bwMode="auto">
            <a:xfrm>
              <a:off x="2081212" y="4915895"/>
              <a:ext cx="395288" cy="285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4" name="Text Box 123"/>
            <p:cNvSpPr txBox="1">
              <a:spLocks noChangeArrowheads="1"/>
            </p:cNvSpPr>
            <p:nvPr/>
          </p:nvSpPr>
          <p:spPr bwMode="auto">
            <a:xfrm>
              <a:off x="2071687" y="4549182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76" name="Text Box 125"/>
            <p:cNvSpPr txBox="1">
              <a:spLocks noChangeArrowheads="1"/>
            </p:cNvSpPr>
            <p:nvPr/>
          </p:nvSpPr>
          <p:spPr bwMode="auto">
            <a:xfrm>
              <a:off x="533400" y="3529912"/>
              <a:ext cx="6429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</a:rPr>
                <a:t>root</a:t>
              </a:r>
            </a:p>
          </p:txBody>
        </p:sp>
        <p:sp>
          <p:nvSpPr>
            <p:cNvPr id="79" name="Text Box 130"/>
            <p:cNvSpPr txBox="1">
              <a:spLocks noChangeArrowheads="1"/>
            </p:cNvSpPr>
            <p:nvPr/>
          </p:nvSpPr>
          <p:spPr bwMode="auto">
            <a:xfrm>
              <a:off x="2047875" y="4601570"/>
              <a:ext cx="274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84" name="Text Box 131"/>
            <p:cNvSpPr txBox="1">
              <a:spLocks noChangeArrowheads="1"/>
            </p:cNvSpPr>
            <p:nvPr/>
          </p:nvSpPr>
          <p:spPr bwMode="auto">
            <a:xfrm>
              <a:off x="1212850" y="3539532"/>
              <a:ext cx="274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 </a:t>
              </a:r>
            </a:p>
          </p:txBody>
        </p:sp>
      </p:grpSp>
      <p:grpSp>
        <p:nvGrpSpPr>
          <p:cNvPr id="590871" name="Group 23"/>
          <p:cNvGrpSpPr>
            <a:grpSpLocks/>
          </p:cNvGrpSpPr>
          <p:nvPr/>
        </p:nvGrpSpPr>
        <p:grpSpPr bwMode="auto">
          <a:xfrm>
            <a:off x="230188" y="1828800"/>
            <a:ext cx="3014663" cy="4649788"/>
            <a:chOff x="1989" y="1200"/>
            <a:chExt cx="1899" cy="2929"/>
          </a:xfrm>
        </p:grpSpPr>
        <p:sp>
          <p:nvSpPr>
            <p:cNvPr id="590872" name="Text Box 24"/>
            <p:cNvSpPr txBox="1">
              <a:spLocks noChangeArrowheads="1"/>
            </p:cNvSpPr>
            <p:nvPr/>
          </p:nvSpPr>
          <p:spPr bwMode="auto">
            <a:xfrm>
              <a:off x="1989" y="1277"/>
              <a:ext cx="186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Case 2: </a:t>
              </a:r>
            </a:p>
            <a:p>
              <a:r>
                <a:rPr lang="en-US">
                  <a:solidFill>
                    <a:srgbClr val="006666"/>
                  </a:solidFill>
                </a:rPr>
                <a:t>Our node has one child</a:t>
              </a:r>
            </a:p>
          </p:txBody>
        </p:sp>
        <p:sp>
          <p:nvSpPr>
            <p:cNvPr id="590874" name="Rectangle 26"/>
            <p:cNvSpPr>
              <a:spLocks noChangeArrowheads="1"/>
            </p:cNvSpPr>
            <p:nvPr/>
          </p:nvSpPr>
          <p:spPr bwMode="auto">
            <a:xfrm>
              <a:off x="2002" y="1200"/>
              <a:ext cx="1886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880119" y="990600"/>
            <a:ext cx="3895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It also has two sub-cases!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9BBE-60BE-4393-A4E7-A509FCE6ADEE}" type="slidenum">
              <a:rPr lang="en-US">
                <a:solidFill>
                  <a:srgbClr val="000000"/>
                </a:solidFill>
              </a:rPr>
              <a:pPr/>
              <a:t>36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838200" y="990600"/>
            <a:ext cx="40286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Let’s look at case #2 now…</a:t>
            </a:r>
          </a:p>
        </p:txBody>
      </p:sp>
      <p:sp>
        <p:nvSpPr>
          <p:cNvPr id="590904" name="Text Box 56"/>
          <p:cNvSpPr txBox="1">
            <a:spLocks noChangeArrowheads="1"/>
          </p:cNvSpPr>
          <p:nvPr/>
        </p:nvSpPr>
        <p:spPr bwMode="auto">
          <a:xfrm>
            <a:off x="3886200" y="51768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90906" name="Text Box 58"/>
          <p:cNvSpPr txBox="1">
            <a:spLocks noChangeArrowheads="1"/>
          </p:cNvSpPr>
          <p:nvPr/>
        </p:nvSpPr>
        <p:spPr bwMode="auto">
          <a:xfrm>
            <a:off x="2870994" y="460057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90915" name="Text Box 67"/>
          <p:cNvSpPr txBox="1">
            <a:spLocks noChangeArrowheads="1"/>
          </p:cNvSpPr>
          <p:nvPr/>
        </p:nvSpPr>
        <p:spPr bwMode="auto">
          <a:xfrm>
            <a:off x="2110582" y="3390900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3468071" y="3733800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sz="2300" dirty="0">
                <a:solidFill>
                  <a:srgbClr val="000000"/>
                </a:solidFill>
              </a:rPr>
              <a:t>Then delete the target (</a:t>
            </a:r>
            <a:r>
              <a:rPr lang="en-US" sz="2300" dirty="0">
                <a:solidFill>
                  <a:srgbClr val="FF3300"/>
                </a:solidFill>
              </a:rPr>
              <a:t>cur</a:t>
            </a:r>
            <a:r>
              <a:rPr lang="en-US" sz="2300" dirty="0">
                <a:solidFill>
                  <a:srgbClr val="000000"/>
                </a:solidFill>
              </a:rPr>
              <a:t>) node.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3522663" y="2926140"/>
            <a:ext cx="562133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l">
              <a:buFontTx/>
              <a:buAutoNum type="arabicPeriod"/>
            </a:pPr>
            <a:r>
              <a:rPr lang="en-US" sz="2300" dirty="0">
                <a:solidFill>
                  <a:srgbClr val="000000"/>
                </a:solidFill>
              </a:rPr>
              <a:t>Relink the parent node to the </a:t>
            </a:r>
            <a:br>
              <a:rPr lang="en-US" sz="2300" dirty="0">
                <a:solidFill>
                  <a:srgbClr val="000000"/>
                </a:solidFill>
              </a:rPr>
            </a:br>
            <a:r>
              <a:rPr lang="en-US" sz="2300" dirty="0">
                <a:solidFill>
                  <a:srgbClr val="000000"/>
                </a:solidFill>
              </a:rPr>
              <a:t>target (</a:t>
            </a:r>
            <a:r>
              <a:rPr lang="en-US" sz="2300" dirty="0">
                <a:solidFill>
                  <a:srgbClr val="FF0000"/>
                </a:solidFill>
              </a:rPr>
              <a:t>cur</a:t>
            </a:r>
            <a:r>
              <a:rPr lang="en-US" sz="2300" dirty="0">
                <a:solidFill>
                  <a:srgbClr val="000000"/>
                </a:solidFill>
              </a:rPr>
              <a:t>) node’s only child.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13114" y="1796405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Case 2, Sub-case #1: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CC99">
                    <a:lumMod val="50000"/>
                  </a:srgb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 NOT </a:t>
            </a:r>
            <a:r>
              <a:rPr lang="en-US" dirty="0">
                <a:solidFill>
                  <a:srgbClr val="00CC99">
                    <a:lumMod val="50000"/>
                  </a:srgbClr>
                </a:solidFill>
              </a:rPr>
              <a:t>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rgbClr val="00CC99">
                    <a:lumMod val="50000"/>
                  </a:srgbClr>
                </a:solidFill>
              </a:rPr>
              <a:t> node</a:t>
            </a:r>
          </a:p>
        </p:txBody>
      </p:sp>
      <p:sp>
        <p:nvSpPr>
          <p:cNvPr id="57" name="Line 48"/>
          <p:cNvSpPr>
            <a:spLocks noChangeShapeType="1"/>
          </p:cNvSpPr>
          <p:nvPr/>
        </p:nvSpPr>
        <p:spPr bwMode="auto">
          <a:xfrm>
            <a:off x="3306500" y="5562600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300">
              <a:solidFill>
                <a:srgbClr val="000000"/>
              </a:solidFill>
            </a:endParaRPr>
          </a:p>
        </p:txBody>
      </p:sp>
      <p:sp>
        <p:nvSpPr>
          <p:cNvPr id="80" name="Rectangle 73"/>
          <p:cNvSpPr>
            <a:spLocks noChangeArrowheads="1"/>
          </p:cNvSpPr>
          <p:nvPr/>
        </p:nvSpPr>
        <p:spPr bwMode="auto">
          <a:xfrm>
            <a:off x="2401095" y="3631607"/>
            <a:ext cx="411080" cy="305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31310" y="4495800"/>
            <a:ext cx="567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Case 2, Sub-case #2: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CC99">
                    <a:lumMod val="50000"/>
                  </a:srgbClr>
                </a:solidFill>
              </a:rPr>
              <a:t>The target node </a:t>
            </a:r>
            <a:r>
              <a:rPr lang="en-US" dirty="0">
                <a:solidFill>
                  <a:srgbClr val="FF3300"/>
                </a:solidFill>
              </a:rPr>
              <a:t>is</a:t>
            </a:r>
            <a:r>
              <a:rPr lang="en-US" dirty="0">
                <a:solidFill>
                  <a:srgbClr val="00CC99">
                    <a:lumMod val="50000"/>
                  </a:srgbClr>
                </a:solidFill>
              </a:rPr>
              <a:t> the </a:t>
            </a:r>
            <a:r>
              <a:rPr lang="en-US" dirty="0">
                <a:solidFill>
                  <a:srgbClr val="FF3300"/>
                </a:solidFill>
              </a:rPr>
              <a:t>root</a:t>
            </a:r>
            <a:r>
              <a:rPr lang="en-US" dirty="0">
                <a:solidFill>
                  <a:srgbClr val="00CC99">
                    <a:lumMod val="50000"/>
                  </a:srgbClr>
                </a:solidFill>
              </a:rPr>
              <a:t> node</a:t>
            </a:r>
          </a:p>
        </p:txBody>
      </p:sp>
      <p:sp>
        <p:nvSpPr>
          <p:cNvPr id="42" name="Line 65"/>
          <p:cNvSpPr>
            <a:spLocks noChangeShapeType="1"/>
          </p:cNvSpPr>
          <p:nvPr/>
        </p:nvSpPr>
        <p:spPr bwMode="auto">
          <a:xfrm>
            <a:off x="1300162" y="3852270"/>
            <a:ext cx="188913" cy="2111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47" name="Text Box 82"/>
          <p:cNvSpPr txBox="1">
            <a:spLocks noChangeArrowheads="1"/>
          </p:cNvSpPr>
          <p:nvPr/>
        </p:nvSpPr>
        <p:spPr bwMode="auto">
          <a:xfrm>
            <a:off x="1377950" y="3891957"/>
            <a:ext cx="552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4000" dirty="0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8" name="Group 137"/>
          <p:cNvGrpSpPr>
            <a:grpSpLocks/>
          </p:cNvGrpSpPr>
          <p:nvPr/>
        </p:nvGrpSpPr>
        <p:grpSpPr bwMode="auto">
          <a:xfrm>
            <a:off x="733425" y="4020545"/>
            <a:ext cx="1320800" cy="879475"/>
            <a:chOff x="735" y="2549"/>
            <a:chExt cx="832" cy="554"/>
          </a:xfrm>
        </p:grpSpPr>
        <p:sp>
          <p:nvSpPr>
            <p:cNvPr id="49" name="Rectangle 135"/>
            <p:cNvSpPr>
              <a:spLocks noChangeArrowheads="1"/>
            </p:cNvSpPr>
            <p:nvPr/>
          </p:nvSpPr>
          <p:spPr bwMode="auto">
            <a:xfrm>
              <a:off x="960" y="2549"/>
              <a:ext cx="607" cy="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Rectangle 136"/>
            <p:cNvSpPr>
              <a:spLocks noChangeArrowheads="1"/>
            </p:cNvSpPr>
            <p:nvPr/>
          </p:nvSpPr>
          <p:spPr bwMode="auto">
            <a:xfrm>
              <a:off x="735" y="2739"/>
              <a:ext cx="437" cy="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7" name="Rectangle 127"/>
          <p:cNvSpPr>
            <a:spLocks noChangeArrowheads="1"/>
          </p:cNvSpPr>
          <p:nvPr/>
        </p:nvSpPr>
        <p:spPr bwMode="auto">
          <a:xfrm>
            <a:off x="1114425" y="3619500"/>
            <a:ext cx="457994" cy="221657"/>
          </a:xfrm>
          <a:prstGeom prst="rect">
            <a:avLst/>
          </a:prstGeom>
          <a:solidFill>
            <a:schemeClr val="accent1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85" name="AutoShape 132"/>
          <p:cNvCxnSpPr>
            <a:cxnSpLocks noChangeShapeType="1"/>
            <a:stCxn id="84" idx="3"/>
            <a:endCxn id="79" idx="0"/>
          </p:cNvCxnSpPr>
          <p:nvPr/>
        </p:nvCxnSpPr>
        <p:spPr bwMode="auto">
          <a:xfrm>
            <a:off x="1487487" y="3768132"/>
            <a:ext cx="698500" cy="833438"/>
          </a:xfrm>
          <a:prstGeom prst="curvedConnector2">
            <a:avLst/>
          </a:prstGeom>
          <a:noFill/>
          <a:ln w="412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Text Box 23"/>
          <p:cNvSpPr txBox="1">
            <a:spLocks noChangeArrowheads="1"/>
          </p:cNvSpPr>
          <p:nvPr/>
        </p:nvSpPr>
        <p:spPr bwMode="auto">
          <a:xfrm>
            <a:off x="3468071" y="6164997"/>
            <a:ext cx="55451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sz="2300" dirty="0">
                <a:solidFill>
                  <a:srgbClr val="000000"/>
                </a:solidFill>
              </a:rPr>
              <a:t>Then delete the target (</a:t>
            </a:r>
            <a:r>
              <a:rPr lang="en-US" sz="2300" dirty="0">
                <a:solidFill>
                  <a:srgbClr val="FF3300"/>
                </a:solidFill>
              </a:rPr>
              <a:t>cur</a:t>
            </a:r>
            <a:r>
              <a:rPr lang="en-US" sz="2300" dirty="0">
                <a:solidFill>
                  <a:srgbClr val="000000"/>
                </a:solidFill>
              </a:rPr>
              <a:t>) node.</a:t>
            </a:r>
          </a:p>
        </p:txBody>
      </p:sp>
      <p:sp>
        <p:nvSpPr>
          <p:cNvPr id="87" name="Text Box 23"/>
          <p:cNvSpPr txBox="1">
            <a:spLocks noChangeArrowheads="1"/>
          </p:cNvSpPr>
          <p:nvPr/>
        </p:nvSpPr>
        <p:spPr bwMode="auto">
          <a:xfrm>
            <a:off x="3468071" y="5357337"/>
            <a:ext cx="562133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l">
              <a:buFontTx/>
              <a:buAutoNum type="arabicPeriod"/>
            </a:pPr>
            <a:r>
              <a:rPr lang="en-US" sz="2300" dirty="0">
                <a:solidFill>
                  <a:srgbClr val="000000"/>
                </a:solidFill>
              </a:rPr>
              <a:t>Relink the </a:t>
            </a:r>
            <a:r>
              <a:rPr lang="en-US" sz="2300" dirty="0">
                <a:solidFill>
                  <a:srgbClr val="FF0000"/>
                </a:solidFill>
              </a:rPr>
              <a:t>root pointer </a:t>
            </a:r>
            <a:r>
              <a:rPr lang="en-US" sz="2300" dirty="0">
                <a:solidFill>
                  <a:srgbClr val="000000"/>
                </a:solidFill>
              </a:rPr>
              <a:t>to the </a:t>
            </a:r>
            <a:br>
              <a:rPr lang="en-US" sz="2300" dirty="0">
                <a:solidFill>
                  <a:srgbClr val="000000"/>
                </a:solidFill>
              </a:rPr>
            </a:br>
            <a:r>
              <a:rPr lang="en-US" sz="2300" dirty="0">
                <a:solidFill>
                  <a:srgbClr val="000000"/>
                </a:solidFill>
              </a:rPr>
              <a:t>target (</a:t>
            </a:r>
            <a:r>
              <a:rPr lang="en-US" sz="2300" dirty="0">
                <a:solidFill>
                  <a:srgbClr val="FF3300"/>
                </a:solidFill>
              </a:rPr>
              <a:t>cur</a:t>
            </a:r>
            <a:r>
              <a:rPr lang="en-US" sz="2300" dirty="0">
                <a:solidFill>
                  <a:srgbClr val="000000"/>
                </a:solidFill>
              </a:rPr>
              <a:t>) node’s only child.</a:t>
            </a:r>
          </a:p>
        </p:txBody>
      </p:sp>
      <p:sp>
        <p:nvSpPr>
          <p:cNvPr id="88" name="AutoShape 50"/>
          <p:cNvSpPr>
            <a:spLocks noChangeArrowheads="1"/>
          </p:cNvSpPr>
          <p:nvPr/>
        </p:nvSpPr>
        <p:spPr bwMode="auto">
          <a:xfrm>
            <a:off x="3093291" y="2167932"/>
            <a:ext cx="3505200" cy="1371600"/>
          </a:xfrm>
          <a:prstGeom prst="wedgeRoundRectCallout">
            <a:avLst>
              <a:gd name="adj1" fmla="val -86393"/>
              <a:gd name="adj2" fmla="val 8533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000000"/>
                </a:solidFill>
              </a:rPr>
              <a:t>Our target node (</a:t>
            </a:r>
            <a:r>
              <a:rPr lang="en-US" sz="2000" dirty="0">
                <a:solidFill>
                  <a:srgbClr val="FF3300"/>
                </a:solidFill>
              </a:rPr>
              <a:t>cur</a:t>
            </a:r>
            <a:r>
              <a:rPr lang="en-US" sz="2000" dirty="0">
                <a:solidFill>
                  <a:srgbClr val="000000"/>
                </a:solidFill>
              </a:rPr>
              <a:t>) that we want to delete </a:t>
            </a:r>
            <a:r>
              <a:rPr lang="en-US" sz="2000" dirty="0">
                <a:solidFill>
                  <a:srgbClr val="FF0000"/>
                </a:solidFill>
              </a:rPr>
              <a:t>is</a:t>
            </a:r>
            <a:r>
              <a:rPr lang="en-US" sz="2000" dirty="0">
                <a:solidFill>
                  <a:srgbClr val="000000"/>
                </a:solidFill>
              </a:rPr>
              <a:t> the </a:t>
            </a:r>
            <a:r>
              <a:rPr lang="en-US" sz="2000" dirty="0">
                <a:solidFill>
                  <a:srgbClr val="FF0000"/>
                </a:solidFill>
              </a:rPr>
              <a:t>root node</a:t>
            </a:r>
            <a:r>
              <a:rPr lang="en-US" sz="2000" dirty="0">
                <a:solidFill>
                  <a:srgbClr val="000000"/>
                </a:solidFill>
              </a:rPr>
              <a:t>!</a:t>
            </a:r>
          </a:p>
        </p:txBody>
      </p:sp>
      <p:grpSp>
        <p:nvGrpSpPr>
          <p:cNvPr id="89" name="Group 88"/>
          <p:cNvGrpSpPr/>
          <p:nvPr/>
        </p:nvGrpSpPr>
        <p:grpSpPr>
          <a:xfrm rot="2496538">
            <a:off x="2850949" y="3619231"/>
            <a:ext cx="806620" cy="1661374"/>
            <a:chOff x="2885320" y="2429791"/>
            <a:chExt cx="806620" cy="1661374"/>
          </a:xfrm>
        </p:grpSpPr>
        <p:sp>
          <p:nvSpPr>
            <p:cNvPr id="90" name="Line 31"/>
            <p:cNvSpPr>
              <a:spLocks noChangeShapeType="1"/>
            </p:cNvSpPr>
            <p:nvPr/>
          </p:nvSpPr>
          <p:spPr bwMode="auto">
            <a:xfrm rot="18600000" flipH="1">
              <a:off x="2730538" y="3936384"/>
              <a:ext cx="309563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1" name="Text Box 32"/>
            <p:cNvSpPr txBox="1">
              <a:spLocks noChangeArrowheads="1"/>
            </p:cNvSpPr>
            <p:nvPr/>
          </p:nvSpPr>
          <p:spPr bwMode="auto">
            <a:xfrm rot="18600000">
              <a:off x="2693911" y="2966155"/>
              <a:ext cx="153439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600CC"/>
                  </a:solidFill>
                </a:rPr>
                <a:t>only child</a:t>
              </a:r>
            </a:p>
          </p:txBody>
        </p:sp>
      </p:grpSp>
      <p:sp>
        <p:nvSpPr>
          <p:cNvPr id="92" name="Line 48"/>
          <p:cNvSpPr>
            <a:spLocks noChangeShapeType="1"/>
          </p:cNvSpPr>
          <p:nvPr/>
        </p:nvSpPr>
        <p:spPr bwMode="auto">
          <a:xfrm>
            <a:off x="3244851" y="6360601"/>
            <a:ext cx="304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sz="230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6513" y="3962400"/>
            <a:ext cx="911224" cy="457200"/>
            <a:chOff x="366513" y="3962400"/>
            <a:chExt cx="911224" cy="457200"/>
          </a:xfrm>
        </p:grpSpPr>
        <p:sp>
          <p:nvSpPr>
            <p:cNvPr id="94" name="Text Box 69"/>
            <p:cNvSpPr txBox="1">
              <a:spLocks noChangeArrowheads="1"/>
            </p:cNvSpPr>
            <p:nvPr/>
          </p:nvSpPr>
          <p:spPr bwMode="auto">
            <a:xfrm>
              <a:off x="366513" y="3962400"/>
              <a:ext cx="6461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cur</a:t>
              </a:r>
            </a:p>
          </p:txBody>
        </p:sp>
        <p:sp>
          <p:nvSpPr>
            <p:cNvPr id="95" name="Line 68"/>
            <p:cNvSpPr>
              <a:spLocks noChangeShapeType="1"/>
            </p:cNvSpPr>
            <p:nvPr/>
          </p:nvSpPr>
          <p:spPr bwMode="auto">
            <a:xfrm flipV="1">
              <a:off x="942775" y="4224338"/>
              <a:ext cx="334962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96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 dirty="0">
                <a:solidFill>
                  <a:srgbClr val="000000"/>
                </a:solidFill>
              </a:rPr>
              <a:t>Step #2, Case #2 – Our Target Node has One Child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6596743" y="76200"/>
            <a:ext cx="2394857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4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35" grpId="0"/>
      <p:bldP spid="42" grpId="0" animBg="1"/>
      <p:bldP spid="42" grpId="1" animBg="1"/>
      <p:bldP spid="47" grpId="0"/>
      <p:bldP spid="77" grpId="0" animBg="1"/>
      <p:bldP spid="86" grpId="0" build="p" autoUpdateAnimBg="0"/>
      <p:bldP spid="87" grpId="0" build="p" autoUpdateAnimBg="0"/>
      <p:bldP spid="88" grpId="0" animBg="1"/>
      <p:bldP spid="88" grpId="1" animBg="1"/>
      <p:bldP spid="92" grpId="0" animBg="1"/>
      <p:bldP spid="92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4D5D-3BDA-4A06-9A64-A96997BB3071}" type="slidenum">
              <a:rPr lang="en-US">
                <a:solidFill>
                  <a:srgbClr val="000000"/>
                </a:solidFill>
              </a:rPr>
              <a:pPr/>
              <a:t>37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92899" name="Text Box 3"/>
          <p:cNvSpPr txBox="1">
            <a:spLocks noChangeArrowheads="1"/>
          </p:cNvSpPr>
          <p:nvPr/>
        </p:nvSpPr>
        <p:spPr bwMode="auto">
          <a:xfrm>
            <a:off x="1524000" y="838200"/>
            <a:ext cx="599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Let’s look at case #3 now.  </a:t>
            </a:r>
            <a:r>
              <a:rPr lang="en-US" dirty="0">
                <a:solidFill>
                  <a:srgbClr val="FF0000"/>
                </a:solidFill>
              </a:rPr>
              <a:t>The hard one!</a:t>
            </a:r>
          </a:p>
        </p:txBody>
      </p:sp>
      <p:grpSp>
        <p:nvGrpSpPr>
          <p:cNvPr id="592900" name="Group 4"/>
          <p:cNvGrpSpPr>
            <a:grpSpLocks/>
          </p:cNvGrpSpPr>
          <p:nvPr/>
        </p:nvGrpSpPr>
        <p:grpSpPr bwMode="auto">
          <a:xfrm>
            <a:off x="228600" y="1600200"/>
            <a:ext cx="2917825" cy="4649788"/>
            <a:chOff x="3902" y="1200"/>
            <a:chExt cx="1838" cy="2929"/>
          </a:xfrm>
        </p:grpSpPr>
        <p:sp>
          <p:nvSpPr>
            <p:cNvPr id="592901" name="Text Box 5"/>
            <p:cNvSpPr txBox="1">
              <a:spLocks noChangeArrowheads="1"/>
            </p:cNvSpPr>
            <p:nvPr/>
          </p:nvSpPr>
          <p:spPr bwMode="auto">
            <a:xfrm>
              <a:off x="3902" y="1277"/>
              <a:ext cx="171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Case 3: </a:t>
              </a:r>
            </a:p>
            <a:p>
              <a:r>
                <a:rPr lang="en-US">
                  <a:solidFill>
                    <a:srgbClr val="006666"/>
                  </a:solidFill>
                </a:rPr>
                <a:t>Our node has two children.</a:t>
              </a:r>
            </a:p>
          </p:txBody>
        </p:sp>
        <p:sp>
          <p:nvSpPr>
            <p:cNvPr id="592902" name="Rectangle 6"/>
            <p:cNvSpPr>
              <a:spLocks noChangeArrowheads="1"/>
            </p:cNvSpPr>
            <p:nvPr/>
          </p:nvSpPr>
          <p:spPr bwMode="auto">
            <a:xfrm>
              <a:off x="3936" y="1200"/>
              <a:ext cx="1804" cy="2929"/>
            </a:xfrm>
            <a:prstGeom prst="rect">
              <a:avLst/>
            </a:prstGeom>
            <a:noFill/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592903" name="Object 7"/>
            <p:cNvGraphicFramePr>
              <a:graphicFrameLocks noChangeAspect="1"/>
            </p:cNvGraphicFramePr>
            <p:nvPr/>
          </p:nvGraphicFramePr>
          <p:xfrm>
            <a:off x="3948" y="2160"/>
            <a:ext cx="1716" cy="1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r:id="rId4" imgW="4963218" imgH="3296110" progId="Paint.Picture">
                    <p:embed/>
                  </p:oleObj>
                </mc:Choice>
                <mc:Fallback>
                  <p:oleObj r:id="rId4" imgW="4963218" imgH="329611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2160"/>
                          <a:ext cx="1716" cy="18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2904" name="Group 8"/>
            <p:cNvGrpSpPr>
              <a:grpSpLocks/>
            </p:cNvGrpSpPr>
            <p:nvPr/>
          </p:nvGrpSpPr>
          <p:grpSpPr bwMode="auto">
            <a:xfrm>
              <a:off x="3902" y="2126"/>
              <a:ext cx="909" cy="288"/>
              <a:chOff x="2448" y="2352"/>
              <a:chExt cx="909" cy="288"/>
            </a:xfrm>
          </p:grpSpPr>
          <p:sp>
            <p:nvSpPr>
              <p:cNvPr id="592905" name="Text Box 9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70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6600CC"/>
                    </a:solidFill>
                  </a:rPr>
                  <a:t>parent</a:t>
                </a:r>
              </a:p>
            </p:txBody>
          </p:sp>
          <p:sp>
            <p:nvSpPr>
              <p:cNvPr id="592906" name="Line 10"/>
              <p:cNvSpPr>
                <a:spLocks noChangeShapeType="1"/>
              </p:cNvSpPr>
              <p:nvPr/>
            </p:nvSpPr>
            <p:spPr bwMode="auto">
              <a:xfrm>
                <a:off x="3117" y="2496"/>
                <a:ext cx="240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92907" name="Group 11"/>
            <p:cNvGrpSpPr>
              <a:grpSpLocks/>
            </p:cNvGrpSpPr>
            <p:nvPr/>
          </p:nvGrpSpPr>
          <p:grpSpPr bwMode="auto">
            <a:xfrm>
              <a:off x="3907" y="2500"/>
              <a:ext cx="532" cy="288"/>
              <a:chOff x="943" y="3195"/>
              <a:chExt cx="593" cy="288"/>
            </a:xfrm>
          </p:grpSpPr>
          <p:sp>
            <p:nvSpPr>
              <p:cNvPr id="592908" name="Line 12"/>
              <p:cNvSpPr>
                <a:spLocks noChangeShapeType="1"/>
              </p:cNvSpPr>
              <p:nvPr/>
            </p:nvSpPr>
            <p:spPr bwMode="auto">
              <a:xfrm>
                <a:off x="1344" y="3360"/>
                <a:ext cx="192" cy="0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2909" name="Text Box 13"/>
              <p:cNvSpPr txBox="1">
                <a:spLocks noChangeArrowheads="1"/>
              </p:cNvSpPr>
              <p:nvPr/>
            </p:nvSpPr>
            <p:spPr bwMode="auto">
              <a:xfrm>
                <a:off x="943" y="3195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12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6600CC"/>
                    </a:solidFill>
                  </a:rPr>
                  <a:t>cur</a:t>
                </a:r>
              </a:p>
            </p:txBody>
          </p:sp>
        </p:grpSp>
      </p:grpSp>
      <p:sp>
        <p:nvSpPr>
          <p:cNvPr id="592910" name="Text Box 14"/>
          <p:cNvSpPr txBox="1">
            <a:spLocks noChangeArrowheads="1"/>
          </p:cNvSpPr>
          <p:nvPr/>
        </p:nvSpPr>
        <p:spPr bwMode="auto">
          <a:xfrm>
            <a:off x="3130225" y="1600200"/>
            <a:ext cx="60137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need to find a replacement for our target node</a:t>
            </a:r>
            <a:r>
              <a:rPr lang="en-US" sz="2000" dirty="0">
                <a:solidFill>
                  <a:srgbClr val="006666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that still leaves the BST consistent.</a:t>
            </a:r>
          </a:p>
        </p:txBody>
      </p:sp>
      <p:sp>
        <p:nvSpPr>
          <p:cNvPr id="592911" name="Text Box 15"/>
          <p:cNvSpPr txBox="1">
            <a:spLocks noChangeArrowheads="1"/>
          </p:cNvSpPr>
          <p:nvPr/>
        </p:nvSpPr>
        <p:spPr bwMode="auto">
          <a:xfrm>
            <a:off x="3389202" y="3359554"/>
            <a:ext cx="541359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For instance, what if we tried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replacing </a:t>
            </a:r>
            <a:r>
              <a:rPr lang="en-US" sz="2000" dirty="0">
                <a:solidFill>
                  <a:srgbClr val="FF3300"/>
                </a:solidFill>
              </a:rPr>
              <a:t>Darren</a:t>
            </a:r>
            <a:r>
              <a:rPr lang="en-US" sz="2000" dirty="0">
                <a:solidFill>
                  <a:srgbClr val="000000"/>
                </a:solidFill>
              </a:rPr>
              <a:t> with </a:t>
            </a:r>
            <a:r>
              <a:rPr lang="en-US" sz="2000" dirty="0" err="1">
                <a:solidFill>
                  <a:srgbClr val="FF3300"/>
                </a:solidFill>
              </a:rPr>
              <a:t>Arissa</a:t>
            </a:r>
            <a:r>
              <a:rPr lang="en-US" sz="2000" dirty="0">
                <a:solidFill>
                  <a:srgbClr val="000000"/>
                </a:solidFill>
              </a:rPr>
              <a:t>?</a:t>
            </a:r>
          </a:p>
        </p:txBody>
      </p:sp>
      <p:grpSp>
        <p:nvGrpSpPr>
          <p:cNvPr id="592916" name="Group 20"/>
          <p:cNvGrpSpPr>
            <a:grpSpLocks/>
          </p:cNvGrpSpPr>
          <p:nvPr/>
        </p:nvGrpSpPr>
        <p:grpSpPr bwMode="auto">
          <a:xfrm>
            <a:off x="325438" y="3752850"/>
            <a:ext cx="1365250" cy="1633538"/>
            <a:chOff x="205" y="2507"/>
            <a:chExt cx="860" cy="1029"/>
          </a:xfrm>
        </p:grpSpPr>
        <p:sp>
          <p:nvSpPr>
            <p:cNvPr id="592913" name="Rectangle 17"/>
            <p:cNvSpPr>
              <a:spLocks noChangeArrowheads="1"/>
            </p:cNvSpPr>
            <p:nvPr/>
          </p:nvSpPr>
          <p:spPr bwMode="auto">
            <a:xfrm>
              <a:off x="645" y="2507"/>
              <a:ext cx="420" cy="187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 dirty="0" err="1">
                  <a:solidFill>
                    <a:srgbClr val="FF3300"/>
                  </a:solidFill>
                  <a:latin typeface="Times New Roman" panose="02020603050405020304" pitchFamily="18" charset="0"/>
                </a:rPr>
                <a:t>Arissa</a:t>
              </a:r>
              <a:endParaRPr lang="en-US" sz="180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2914" name="Rectangle 18"/>
            <p:cNvSpPr>
              <a:spLocks noChangeArrowheads="1"/>
            </p:cNvSpPr>
            <p:nvPr/>
          </p:nvSpPr>
          <p:spPr bwMode="auto">
            <a:xfrm>
              <a:off x="205" y="3124"/>
              <a:ext cx="464" cy="412"/>
            </a:xfrm>
            <a:prstGeom prst="rect">
              <a:avLst/>
            </a:prstGeom>
            <a:solidFill>
              <a:schemeClr val="bg1"/>
            </a:solidFill>
            <a:ln w="412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592918" name="Text Box 22"/>
          <p:cNvSpPr txBox="1">
            <a:spLocks noChangeArrowheads="1"/>
          </p:cNvSpPr>
          <p:nvPr/>
        </p:nvSpPr>
        <p:spPr bwMode="auto">
          <a:xfrm>
            <a:off x="3200400" y="4267200"/>
            <a:ext cx="5791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Utoh</a:t>
            </a:r>
            <a:r>
              <a:rPr lang="en-US" sz="2000" dirty="0">
                <a:solidFill>
                  <a:srgbClr val="000000"/>
                </a:solidFill>
              </a:rPr>
              <a:t>! If we replace </a:t>
            </a:r>
            <a:r>
              <a:rPr lang="en-US" sz="2000" dirty="0">
                <a:solidFill>
                  <a:srgbClr val="FF3300"/>
                </a:solidFill>
              </a:rPr>
              <a:t>Darren </a:t>
            </a:r>
            <a:r>
              <a:rPr lang="en-US" sz="2000" dirty="0">
                <a:solidFill>
                  <a:srgbClr val="000000"/>
                </a:solidFill>
              </a:rPr>
              <a:t>with </a:t>
            </a:r>
            <a:r>
              <a:rPr lang="en-US" sz="2000" dirty="0" err="1">
                <a:solidFill>
                  <a:srgbClr val="FF3300"/>
                </a:solidFill>
              </a:rPr>
              <a:t>Arissa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our BST is </a:t>
            </a:r>
            <a:r>
              <a:rPr lang="en-US" sz="2000" dirty="0">
                <a:solidFill>
                  <a:srgbClr val="FF3300"/>
                </a:solidFill>
              </a:rPr>
              <a:t>no longer consistent</a:t>
            </a:r>
            <a:r>
              <a:rPr lang="en-US" sz="2000" dirty="0">
                <a:solidFill>
                  <a:srgbClr val="000000"/>
                </a:solidFill>
              </a:rPr>
              <a:t>!  </a:t>
            </a:r>
          </a:p>
        </p:txBody>
      </p:sp>
      <p:sp>
        <p:nvSpPr>
          <p:cNvPr id="592919" name="Text Box 23"/>
          <p:cNvSpPr txBox="1">
            <a:spLocks noChangeArrowheads="1"/>
          </p:cNvSpPr>
          <p:nvPr/>
        </p:nvSpPr>
        <p:spPr bwMode="auto">
          <a:xfrm>
            <a:off x="3276601" y="5518150"/>
            <a:ext cx="56387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So, when deleting a node with two children, we have to be </a:t>
            </a:r>
            <a:r>
              <a:rPr lang="en-US" sz="2000" dirty="0">
                <a:solidFill>
                  <a:srgbClr val="6600CC"/>
                </a:solidFill>
              </a:rPr>
              <a:t>very careful</a:t>
            </a:r>
            <a:r>
              <a:rPr lang="en-US" sz="2000" dirty="0">
                <a:solidFill>
                  <a:srgbClr val="000000"/>
                </a:solidFill>
              </a:rPr>
              <a:t>!</a:t>
            </a:r>
          </a:p>
        </p:txBody>
      </p:sp>
      <p:sp>
        <p:nvSpPr>
          <p:cNvPr id="2" name="Left Arrow 1"/>
          <p:cNvSpPr/>
          <p:nvPr/>
        </p:nvSpPr>
        <p:spPr bwMode="auto">
          <a:xfrm rot="1569050">
            <a:off x="1575944" y="4138717"/>
            <a:ext cx="2378304" cy="963911"/>
          </a:xfrm>
          <a:prstGeom prst="leftArrow">
            <a:avLst/>
          </a:prstGeom>
          <a:solidFill>
            <a:srgbClr val="FFCCCC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Has two children!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700" dirty="0">
                <a:solidFill>
                  <a:srgbClr val="000000"/>
                </a:solidFill>
              </a:rPr>
              <a:t>Step #2, Case #3 – Our Target Node has Two Children</a:t>
            </a: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3409303" y="2555945"/>
            <a:ext cx="558229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can’t just pick some arbitrary node and move it up into the vacated slot!</a:t>
            </a:r>
          </a:p>
        </p:txBody>
      </p:sp>
      <p:sp>
        <p:nvSpPr>
          <p:cNvPr id="25" name="Left Arrow 24"/>
          <p:cNvSpPr/>
          <p:nvPr/>
        </p:nvSpPr>
        <p:spPr bwMode="auto">
          <a:xfrm rot="2190053">
            <a:off x="743667" y="5526970"/>
            <a:ext cx="2378304" cy="963911"/>
          </a:xfrm>
          <a:prstGeom prst="leftArrow">
            <a:avLst/>
          </a:prstGeom>
          <a:solidFill>
            <a:srgbClr val="FFCCCC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Let’s move her up!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6233109" y="76200"/>
            <a:ext cx="2791149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23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59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/>
      <p:bldP spid="592910" grpId="0"/>
      <p:bldP spid="592911" grpId="0" autoUpdateAnimBg="0"/>
      <p:bldP spid="592918" grpId="0"/>
      <p:bldP spid="592919" grpId="0"/>
      <p:bldP spid="2" grpId="0" animBg="1"/>
      <p:bldP spid="23" grpId="0"/>
      <p:bldP spid="25" grpId="0" animBg="1"/>
      <p:bldP spid="25" grpId="1" animBg="1"/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 bwMode="auto">
          <a:xfrm>
            <a:off x="6233109" y="76200"/>
            <a:ext cx="2791149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40E6-07F7-410E-9490-28388F2E3FB0}" type="slidenum">
              <a:rPr lang="en-US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97054" name="Rectangle 62"/>
          <p:cNvSpPr>
            <a:spLocks noChangeArrowheads="1"/>
          </p:cNvSpPr>
          <p:nvPr/>
        </p:nvSpPr>
        <p:spPr bwMode="auto">
          <a:xfrm>
            <a:off x="2743200" y="2209800"/>
            <a:ext cx="24384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47" name="Rectangle 55"/>
          <p:cNvSpPr>
            <a:spLocks noChangeArrowheads="1"/>
          </p:cNvSpPr>
          <p:nvPr/>
        </p:nvSpPr>
        <p:spPr bwMode="auto">
          <a:xfrm>
            <a:off x="42863" y="2209800"/>
            <a:ext cx="27432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2316163" y="1371600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1179513" y="2378075"/>
            <a:ext cx="363537" cy="4667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401638" y="3459163"/>
            <a:ext cx="363537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198120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596999" name="Rectangle 7"/>
          <p:cNvSpPr>
            <a:spLocks noChangeArrowheads="1"/>
          </p:cNvSpPr>
          <p:nvPr/>
        </p:nvSpPr>
        <p:spPr bwMode="auto">
          <a:xfrm>
            <a:off x="857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717550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984250" y="5170488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597002" name="Rectangle 10"/>
          <p:cNvSpPr>
            <a:spLocks noChangeArrowheads="1"/>
          </p:cNvSpPr>
          <p:nvPr/>
        </p:nvSpPr>
        <p:spPr bwMode="auto">
          <a:xfrm>
            <a:off x="474663" y="5170488"/>
            <a:ext cx="363537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17621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2320925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3648075" y="2366963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2894013" y="3449638"/>
            <a:ext cx="365125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442595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330575" y="4314825"/>
            <a:ext cx="366713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011613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741863" y="4314825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1414463" y="1822450"/>
            <a:ext cx="923925" cy="544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>
            <a:off x="2655888" y="1843088"/>
            <a:ext cx="1017587" cy="5222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H="1">
            <a:off x="550863" y="2835275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1449388" y="2855913"/>
            <a:ext cx="668337" cy="6048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16" name="Line 24"/>
          <p:cNvSpPr>
            <a:spLocks noChangeShapeType="1"/>
          </p:cNvSpPr>
          <p:nvPr/>
        </p:nvSpPr>
        <p:spPr bwMode="auto">
          <a:xfrm flipH="1">
            <a:off x="249238" y="3941763"/>
            <a:ext cx="280987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17" name="Line 25"/>
          <p:cNvSpPr>
            <a:spLocks noChangeShapeType="1"/>
          </p:cNvSpPr>
          <p:nvPr/>
        </p:nvSpPr>
        <p:spPr bwMode="auto">
          <a:xfrm>
            <a:off x="671513" y="3940175"/>
            <a:ext cx="204787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18" name="Line 26"/>
          <p:cNvSpPr>
            <a:spLocks noChangeShapeType="1"/>
          </p:cNvSpPr>
          <p:nvPr/>
        </p:nvSpPr>
        <p:spPr bwMode="auto">
          <a:xfrm flipH="1">
            <a:off x="573088" y="4783138"/>
            <a:ext cx="277812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19" name="Line 27"/>
          <p:cNvSpPr>
            <a:spLocks noChangeShapeType="1"/>
          </p:cNvSpPr>
          <p:nvPr/>
        </p:nvSpPr>
        <p:spPr bwMode="auto">
          <a:xfrm>
            <a:off x="950913" y="4784725"/>
            <a:ext cx="203200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20" name="Line 28"/>
          <p:cNvSpPr>
            <a:spLocks noChangeShapeType="1"/>
          </p:cNvSpPr>
          <p:nvPr/>
        </p:nvSpPr>
        <p:spPr bwMode="auto">
          <a:xfrm flipH="1">
            <a:off x="1835150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21" name="Line 29"/>
          <p:cNvSpPr>
            <a:spLocks noChangeShapeType="1"/>
          </p:cNvSpPr>
          <p:nvPr/>
        </p:nvSpPr>
        <p:spPr bwMode="auto">
          <a:xfrm>
            <a:off x="2257425" y="3924300"/>
            <a:ext cx="204788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H="1">
            <a:off x="2992438" y="2827338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>
            <a:off x="3890963" y="2847975"/>
            <a:ext cx="666750" cy="60483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176588" y="3913188"/>
            <a:ext cx="204787" cy="4016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26" name="Line 34"/>
          <p:cNvSpPr>
            <a:spLocks noChangeShapeType="1"/>
          </p:cNvSpPr>
          <p:nvPr/>
        </p:nvSpPr>
        <p:spPr bwMode="auto">
          <a:xfrm flipH="1">
            <a:off x="4259263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29" name="Text Box 37"/>
          <p:cNvSpPr txBox="1">
            <a:spLocks noChangeArrowheads="1"/>
          </p:cNvSpPr>
          <p:nvPr/>
        </p:nvSpPr>
        <p:spPr bwMode="auto">
          <a:xfrm>
            <a:off x="5224463" y="2664749"/>
            <a:ext cx="39766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endParaRPr lang="en-US" dirty="0">
              <a:solidFill>
                <a:srgbClr val="000000"/>
              </a:solidFill>
              <a:latin typeface="Comic Sans MS" pitchFamily="66" charset="0"/>
            </a:endParaRPr>
          </a:p>
          <a:p>
            <a:pPr algn="l">
              <a:buFontTx/>
              <a:buAutoNum type="arabicPeriod"/>
            </a:pP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K’s left subtree’s largest-valued child</a:t>
            </a:r>
          </a:p>
          <a:p>
            <a:pPr algn="l">
              <a:buFontTx/>
              <a:buAutoNum type="arabicPeriod"/>
            </a:pPr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597030" name="Rectangle 38"/>
          <p:cNvSpPr>
            <a:spLocks noChangeArrowheads="1"/>
          </p:cNvSpPr>
          <p:nvPr/>
        </p:nvSpPr>
        <p:spPr bwMode="auto">
          <a:xfrm>
            <a:off x="2986088" y="709880"/>
            <a:ext cx="212488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To delete a node like </a:t>
            </a:r>
            <a:r>
              <a:rPr lang="en-US" sz="2000" dirty="0">
                <a:solidFill>
                  <a:srgbClr val="6600CC"/>
                </a:solidFill>
              </a:rPr>
              <a:t>k </a:t>
            </a:r>
            <a:br>
              <a:rPr lang="en-US" sz="2000" dirty="0">
                <a:solidFill>
                  <a:srgbClr val="6600CC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that has </a:t>
            </a:r>
            <a:r>
              <a:rPr lang="en-US" sz="2000" dirty="0">
                <a:solidFill>
                  <a:srgbClr val="FF0000"/>
                </a:solidFill>
              </a:rPr>
              <a:t>two children</a:t>
            </a:r>
            <a:r>
              <a:rPr lang="en-US" sz="2000" dirty="0">
                <a:solidFill>
                  <a:srgbClr val="000000"/>
                </a:solidFill>
              </a:rPr>
              <a:t>….</a:t>
            </a:r>
          </a:p>
        </p:txBody>
      </p:sp>
      <p:sp>
        <p:nvSpPr>
          <p:cNvPr id="597037" name="Rectangle 45"/>
          <p:cNvSpPr>
            <a:spLocks noChangeArrowheads="1"/>
          </p:cNvSpPr>
          <p:nvPr/>
        </p:nvSpPr>
        <p:spPr bwMode="auto">
          <a:xfrm>
            <a:off x="2057400" y="1219200"/>
            <a:ext cx="838200" cy="8382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39" name="Rectangle 47"/>
          <p:cNvSpPr>
            <a:spLocks noChangeArrowheads="1"/>
          </p:cNvSpPr>
          <p:nvPr/>
        </p:nvSpPr>
        <p:spPr bwMode="auto">
          <a:xfrm>
            <a:off x="2986088" y="5170488"/>
            <a:ext cx="366712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597040" name="Line 48"/>
          <p:cNvSpPr>
            <a:spLocks noChangeShapeType="1"/>
          </p:cNvSpPr>
          <p:nvPr/>
        </p:nvSpPr>
        <p:spPr bwMode="auto">
          <a:xfrm flipH="1">
            <a:off x="3165475" y="4791075"/>
            <a:ext cx="277813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41" name="Text Box 49"/>
          <p:cNvSpPr txBox="1">
            <a:spLocks noChangeArrowheads="1"/>
          </p:cNvSpPr>
          <p:nvPr/>
        </p:nvSpPr>
        <p:spPr bwMode="auto">
          <a:xfrm>
            <a:off x="5192713" y="3312855"/>
            <a:ext cx="397668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  <a:p>
            <a:pPr algn="l">
              <a:buFontTx/>
              <a:buAutoNum type="arabicPeriod"/>
            </a:pPr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Or</a:t>
            </a:r>
          </a:p>
          <a:p>
            <a:pPr algn="l"/>
            <a:endParaRPr lang="en-US" sz="1600" dirty="0">
              <a:solidFill>
                <a:srgbClr val="000000"/>
              </a:solidFill>
              <a:latin typeface="Comic Sans MS" pitchFamily="66" charset="0"/>
            </a:endParaRPr>
          </a:p>
          <a:p>
            <a:pPr algn="l"/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2.  K’s right subtree’s </a:t>
            </a:r>
            <a:br>
              <a:rPr lang="en-US" dirty="0">
                <a:solidFill>
                  <a:srgbClr val="6600CC"/>
                </a:solidFill>
                <a:latin typeface="Comic Sans MS" pitchFamily="66" charset="0"/>
              </a:rPr>
            </a:b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smallest-valued child</a:t>
            </a:r>
          </a:p>
          <a:p>
            <a:pPr algn="l">
              <a:buFontTx/>
              <a:buAutoNum type="arabicPeriod"/>
            </a:pPr>
            <a:endParaRPr lang="en-US" dirty="0">
              <a:solidFill>
                <a:srgbClr val="6600CC"/>
              </a:solidFill>
              <a:latin typeface="Comic Sans MS" pitchFamily="66" charset="0"/>
            </a:endParaRPr>
          </a:p>
        </p:txBody>
      </p:sp>
      <p:sp>
        <p:nvSpPr>
          <p:cNvPr id="597042" name="Rectangle 50"/>
          <p:cNvSpPr>
            <a:spLocks noChangeArrowheads="1"/>
          </p:cNvSpPr>
          <p:nvPr/>
        </p:nvSpPr>
        <p:spPr bwMode="auto">
          <a:xfrm>
            <a:off x="5372100" y="2282125"/>
            <a:ext cx="36957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How? We want to replace </a:t>
            </a:r>
            <a:r>
              <a:rPr lang="en-US" sz="2000" dirty="0">
                <a:solidFill>
                  <a:srgbClr val="6600CC"/>
                </a:solidFill>
              </a:rPr>
              <a:t>k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with </a:t>
            </a:r>
            <a:r>
              <a:rPr lang="en-US" sz="2000" dirty="0">
                <a:solidFill>
                  <a:srgbClr val="FF0000"/>
                </a:solidFill>
              </a:rPr>
              <a:t>either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597043" name="Line 51"/>
          <p:cNvSpPr>
            <a:spLocks noChangeShapeType="1"/>
          </p:cNvSpPr>
          <p:nvPr/>
        </p:nvSpPr>
        <p:spPr bwMode="auto">
          <a:xfrm>
            <a:off x="5791200" y="3426749"/>
            <a:ext cx="24384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48" name="Line 56"/>
          <p:cNvSpPr>
            <a:spLocks noChangeShapeType="1"/>
          </p:cNvSpPr>
          <p:nvPr/>
        </p:nvSpPr>
        <p:spPr bwMode="auto">
          <a:xfrm>
            <a:off x="5715000" y="3807893"/>
            <a:ext cx="2822575" cy="2886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" name="Line 35"/>
          <p:cNvSpPr>
            <a:spLocks noChangeShapeType="1"/>
          </p:cNvSpPr>
          <p:nvPr/>
        </p:nvSpPr>
        <p:spPr bwMode="auto">
          <a:xfrm>
            <a:off x="4693173" y="3924609"/>
            <a:ext cx="203200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50" name="Line 58"/>
          <p:cNvSpPr>
            <a:spLocks noChangeShapeType="1"/>
          </p:cNvSpPr>
          <p:nvPr/>
        </p:nvSpPr>
        <p:spPr bwMode="auto">
          <a:xfrm>
            <a:off x="1425575" y="2830513"/>
            <a:ext cx="711200" cy="6413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51" name="Line 59"/>
          <p:cNvSpPr>
            <a:spLocks noChangeShapeType="1"/>
          </p:cNvSpPr>
          <p:nvPr/>
        </p:nvSpPr>
        <p:spPr bwMode="auto">
          <a:xfrm>
            <a:off x="2257425" y="3913188"/>
            <a:ext cx="285750" cy="5270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52" name="Oval 60"/>
          <p:cNvSpPr>
            <a:spLocks noChangeArrowheads="1"/>
          </p:cNvSpPr>
          <p:nvPr/>
        </p:nvSpPr>
        <p:spPr bwMode="auto">
          <a:xfrm>
            <a:off x="2165350" y="4191000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53" name="Line 61"/>
          <p:cNvSpPr>
            <a:spLocks noChangeShapeType="1"/>
          </p:cNvSpPr>
          <p:nvPr/>
        </p:nvSpPr>
        <p:spPr bwMode="auto">
          <a:xfrm>
            <a:off x="5694363" y="5044781"/>
            <a:ext cx="2613025" cy="79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55" name="Line 63"/>
          <p:cNvSpPr>
            <a:spLocks noChangeShapeType="1"/>
          </p:cNvSpPr>
          <p:nvPr/>
        </p:nvSpPr>
        <p:spPr bwMode="auto">
          <a:xfrm>
            <a:off x="5715000" y="5384506"/>
            <a:ext cx="2932113" cy="7937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56" name="Line 64"/>
          <p:cNvSpPr>
            <a:spLocks noChangeShapeType="1"/>
          </p:cNvSpPr>
          <p:nvPr/>
        </p:nvSpPr>
        <p:spPr bwMode="auto">
          <a:xfrm flipH="1">
            <a:off x="2987675" y="2835275"/>
            <a:ext cx="754063" cy="630238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57" name="Oval 65"/>
          <p:cNvSpPr>
            <a:spLocks noChangeArrowheads="1"/>
          </p:cNvSpPr>
          <p:nvPr/>
        </p:nvSpPr>
        <p:spPr bwMode="auto">
          <a:xfrm>
            <a:off x="2697163" y="3281363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>
            <a:off x="1720552" y="990600"/>
            <a:ext cx="748407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8566" y="482025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700" dirty="0">
                <a:solidFill>
                  <a:srgbClr val="000000"/>
                </a:solidFill>
              </a:rPr>
              <a:t>Step #2, Case #3 – Our Target Node has Two Children</a:t>
            </a: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5280024" y="678465"/>
            <a:ext cx="3692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</a:t>
            </a:r>
            <a:r>
              <a:rPr lang="en-US" sz="2000" dirty="0">
                <a:solidFill>
                  <a:srgbClr val="FF0000"/>
                </a:solidFill>
              </a:rPr>
              <a:t>don’t actually delete </a:t>
            </a:r>
            <a:r>
              <a:rPr lang="en-US" sz="2000" dirty="0">
                <a:solidFill>
                  <a:srgbClr val="000000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node</a:t>
            </a:r>
            <a:r>
              <a:rPr lang="en-US" sz="2000" dirty="0">
                <a:solidFill>
                  <a:srgbClr val="000000"/>
                </a:solidFill>
              </a:rPr>
              <a:t> itself!</a:t>
            </a:r>
          </a:p>
        </p:txBody>
      </p:sp>
      <p:sp>
        <p:nvSpPr>
          <p:cNvPr id="60" name="Rectangle 38"/>
          <p:cNvSpPr>
            <a:spLocks noChangeArrowheads="1"/>
          </p:cNvSpPr>
          <p:nvPr/>
        </p:nvSpPr>
        <p:spPr bwMode="auto">
          <a:xfrm>
            <a:off x="5280023" y="1447800"/>
            <a:ext cx="36925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Instead, we </a:t>
            </a:r>
            <a:r>
              <a:rPr lang="en-US" sz="2000" dirty="0">
                <a:solidFill>
                  <a:srgbClr val="FF0000"/>
                </a:solidFill>
              </a:rPr>
              <a:t>replace its value </a:t>
            </a:r>
            <a:r>
              <a:rPr lang="en-US" sz="2000" dirty="0">
                <a:solidFill>
                  <a:srgbClr val="000000"/>
                </a:solidFill>
              </a:rPr>
              <a:t>with one </a:t>
            </a:r>
            <a:r>
              <a:rPr lang="en-US" sz="2000" dirty="0">
                <a:solidFill>
                  <a:srgbClr val="FF0000"/>
                </a:solidFill>
              </a:rPr>
              <a:t>from another node</a:t>
            </a:r>
            <a:r>
              <a:rPr lang="en-US" sz="2000" dirty="0">
                <a:solidFill>
                  <a:srgbClr val="000000"/>
                </a:solidFill>
              </a:rPr>
              <a:t>!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090592" y="2353316"/>
            <a:ext cx="501616" cy="374853"/>
          </a:xfrm>
          <a:prstGeom prst="rightArrow">
            <a:avLst/>
          </a:prstGeom>
          <a:solidFill>
            <a:srgbClr val="FF9999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3" name="Right Arrow 62"/>
          <p:cNvSpPr/>
          <p:nvPr/>
        </p:nvSpPr>
        <p:spPr bwMode="auto">
          <a:xfrm flipH="1">
            <a:off x="1625431" y="2353316"/>
            <a:ext cx="501616" cy="374853"/>
          </a:xfrm>
          <a:prstGeom prst="rightArrow">
            <a:avLst/>
          </a:prstGeom>
          <a:solidFill>
            <a:srgbClr val="FF9999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5" name="Straight Arrow Connector 4"/>
          <p:cNvCxnSpPr>
            <a:endCxn id="596995" idx="2"/>
          </p:cNvCxnSpPr>
          <p:nvPr/>
        </p:nvCxnSpPr>
        <p:spPr bwMode="auto">
          <a:xfrm flipH="1" flipV="1">
            <a:off x="2451370" y="1887166"/>
            <a:ext cx="91805" cy="222684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/>
          <p:nvPr/>
        </p:nvCxnSpPr>
        <p:spPr bwMode="auto">
          <a:xfrm flipH="1" flipV="1">
            <a:off x="2597285" y="1887166"/>
            <a:ext cx="298316" cy="1394198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33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Group 7"/>
          <p:cNvGrpSpPr/>
          <p:nvPr/>
        </p:nvGrpSpPr>
        <p:grpSpPr>
          <a:xfrm>
            <a:off x="4225215" y="2282125"/>
            <a:ext cx="4779759" cy="1726016"/>
            <a:chOff x="9906000" y="2552700"/>
            <a:chExt cx="3505200" cy="1371600"/>
          </a:xfrm>
        </p:grpSpPr>
        <p:sp>
          <p:nvSpPr>
            <p:cNvPr id="69" name="AutoShape 50"/>
            <p:cNvSpPr>
              <a:spLocks noChangeArrowheads="1"/>
            </p:cNvSpPr>
            <p:nvPr/>
          </p:nvSpPr>
          <p:spPr bwMode="auto">
            <a:xfrm>
              <a:off x="9906000" y="2552700"/>
              <a:ext cx="3505200" cy="1371600"/>
            </a:xfrm>
            <a:prstGeom prst="wedgeRoundRectCallout">
              <a:avLst>
                <a:gd name="adj1" fmla="val -80528"/>
                <a:gd name="adj2" fmla="val 75295"/>
                <a:gd name="adj3" fmla="val 16667"/>
              </a:avLst>
            </a:prstGeom>
            <a:solidFill>
              <a:srgbClr val="F5EB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These two values are the only suitable replacements for node k – so pick either one and copy it up.</a:t>
              </a:r>
            </a:p>
          </p:txBody>
        </p:sp>
        <p:sp>
          <p:nvSpPr>
            <p:cNvPr id="70" name="AutoShape 50"/>
            <p:cNvSpPr>
              <a:spLocks noChangeArrowheads="1"/>
            </p:cNvSpPr>
            <p:nvPr/>
          </p:nvSpPr>
          <p:spPr bwMode="auto">
            <a:xfrm>
              <a:off x="9906000" y="2552700"/>
              <a:ext cx="3505200" cy="1371600"/>
            </a:xfrm>
            <a:prstGeom prst="wedgeRoundRectCallout">
              <a:avLst>
                <a:gd name="adj1" fmla="val -69464"/>
                <a:gd name="adj2" fmla="val 26972"/>
                <a:gd name="adj3" fmla="val 16667"/>
              </a:avLst>
            </a:prstGeom>
            <a:solidFill>
              <a:srgbClr val="F5EBFF"/>
            </a:solidFill>
            <a:ln w="41275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These two values are the only suitable </a:t>
              </a:r>
              <a:r>
                <a:rPr lang="en-US" sz="2000" dirty="0">
                  <a:solidFill>
                    <a:srgbClr val="FF0000"/>
                  </a:solidFill>
                </a:rPr>
                <a:t>replacements </a:t>
              </a:r>
              <a:r>
                <a:rPr lang="en-US" sz="2000" dirty="0">
                  <a:solidFill>
                    <a:srgbClr val="000000"/>
                  </a:solidFill>
                </a:rPr>
                <a:t>for </a:t>
              </a:r>
              <a:r>
                <a:rPr lang="en-US" sz="2000" dirty="0">
                  <a:solidFill>
                    <a:srgbClr val="FF0000"/>
                  </a:solidFill>
                </a:rPr>
                <a:t>node k</a:t>
              </a:r>
              <a:r>
                <a:rPr lang="en-US" sz="2000" dirty="0">
                  <a:solidFill>
                    <a:srgbClr val="000000"/>
                  </a:solidFill>
                </a:rPr>
                <a:t>.</a:t>
              </a:r>
            </a:p>
            <a:p>
              <a:endParaRPr lang="en-US" sz="2000" dirty="0">
                <a:solidFill>
                  <a:srgbClr val="000000"/>
                </a:solidFill>
              </a:endParaRPr>
            </a:p>
            <a:p>
              <a:r>
                <a:rPr lang="en-US" sz="2000" dirty="0">
                  <a:solidFill>
                    <a:srgbClr val="000000"/>
                  </a:solidFill>
                </a:rPr>
                <a:t> </a:t>
              </a:r>
            </a:p>
            <a:p>
              <a:endParaRPr lang="en-US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75" name="AutoShape 50"/>
          <p:cNvSpPr>
            <a:spLocks noChangeArrowheads="1"/>
          </p:cNvSpPr>
          <p:nvPr/>
        </p:nvSpPr>
        <p:spPr bwMode="auto">
          <a:xfrm>
            <a:off x="2387600" y="5867399"/>
            <a:ext cx="3020778" cy="896643"/>
          </a:xfrm>
          <a:prstGeom prst="wedgeRoundRectCallout">
            <a:avLst>
              <a:gd name="adj1" fmla="val -41971"/>
              <a:gd name="adj2" fmla="val -177056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000000"/>
                </a:solidFill>
              </a:rPr>
              <a:t>For example, let’s use this node’s value.</a:t>
            </a:r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315503" y="1370949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348116" y="4325132"/>
            <a:ext cx="308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78" name="Rectangle 50"/>
          <p:cNvSpPr>
            <a:spLocks noChangeArrowheads="1"/>
          </p:cNvSpPr>
          <p:nvPr/>
        </p:nvSpPr>
        <p:spPr bwMode="auto">
          <a:xfrm>
            <a:off x="5408378" y="5619344"/>
            <a:ext cx="35965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So we </a:t>
            </a:r>
            <a:r>
              <a:rPr lang="en-US" dirty="0">
                <a:solidFill>
                  <a:srgbClr val="FF0000"/>
                </a:solidFill>
              </a:rPr>
              <a:t>pick one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copy its value up</a:t>
            </a:r>
            <a:r>
              <a:rPr lang="en-US" dirty="0">
                <a:solidFill>
                  <a:srgbClr val="000000"/>
                </a:solidFill>
              </a:rPr>
              <a:t>,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then 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>
                <a:solidFill>
                  <a:srgbClr val="000000"/>
                </a:solidFill>
              </a:rPr>
              <a:t> that node!</a:t>
            </a:r>
          </a:p>
        </p:txBody>
      </p:sp>
      <p:sp>
        <p:nvSpPr>
          <p:cNvPr id="79" name="AutoShape 50"/>
          <p:cNvSpPr>
            <a:spLocks noChangeArrowheads="1"/>
          </p:cNvSpPr>
          <p:nvPr/>
        </p:nvSpPr>
        <p:spPr bwMode="auto">
          <a:xfrm>
            <a:off x="0" y="678465"/>
            <a:ext cx="1835150" cy="896643"/>
          </a:xfrm>
          <a:prstGeom prst="wedgeRoundRectCallout">
            <a:avLst>
              <a:gd name="adj1" fmla="val 74894"/>
              <a:gd name="adj2" fmla="val 4534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800" dirty="0">
                <a:solidFill>
                  <a:srgbClr val="000000"/>
                </a:solidFill>
              </a:rPr>
              <a:t>Notice that our BST is still correct!</a:t>
            </a:r>
          </a:p>
        </p:txBody>
      </p:sp>
      <p:sp>
        <p:nvSpPr>
          <p:cNvPr id="80" name="AutoShape 50"/>
          <p:cNvSpPr>
            <a:spLocks noChangeArrowheads="1"/>
          </p:cNvSpPr>
          <p:nvPr/>
        </p:nvSpPr>
        <p:spPr bwMode="auto">
          <a:xfrm>
            <a:off x="127698" y="5892885"/>
            <a:ext cx="2489136" cy="896643"/>
          </a:xfrm>
          <a:prstGeom prst="wedgeRoundRectCallout">
            <a:avLst>
              <a:gd name="adj1" fmla="val 43963"/>
              <a:gd name="adj2" fmla="val -17253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000000"/>
                </a:solidFill>
              </a:rPr>
              <a:t>Finally, we delete this node! </a:t>
            </a:r>
            <a:r>
              <a:rPr lang="en-US" sz="2000" dirty="0">
                <a:solidFill>
                  <a:srgbClr val="FF0000"/>
                </a:solidFill>
              </a:rPr>
              <a:t>How?</a:t>
            </a:r>
          </a:p>
        </p:txBody>
      </p:sp>
      <p:sp>
        <p:nvSpPr>
          <p:cNvPr id="4" name="Rectangle 3"/>
          <p:cNvSpPr/>
          <p:nvPr/>
        </p:nvSpPr>
        <p:spPr>
          <a:xfrm>
            <a:off x="4329094" y="318653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Notice that both of them are either </a:t>
            </a:r>
            <a:r>
              <a:rPr lang="en-US" sz="2000" dirty="0">
                <a:solidFill>
                  <a:srgbClr val="FF0000"/>
                </a:solidFill>
              </a:rPr>
              <a:t>a leaf </a:t>
            </a:r>
            <a:r>
              <a:rPr lang="en-US" sz="2000" dirty="0">
                <a:solidFill>
                  <a:srgbClr val="000000"/>
                </a:solidFill>
              </a:rPr>
              <a:t>or have </a:t>
            </a:r>
            <a:r>
              <a:rPr lang="en-US" sz="2000" dirty="0">
                <a:solidFill>
                  <a:srgbClr val="FF0000"/>
                </a:solidFill>
              </a:rPr>
              <a:t>just one child</a:t>
            </a:r>
            <a:r>
              <a:rPr lang="en-US" sz="2000" dirty="0">
                <a:solidFill>
                  <a:srgbClr val="000000"/>
                </a:solidFill>
              </a:rPr>
              <a:t>!</a:t>
            </a:r>
          </a:p>
        </p:txBody>
      </p:sp>
      <p:pic>
        <p:nvPicPr>
          <p:cNvPr id="7884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4" t="21267" r="23670" b="11411"/>
          <a:stretch/>
        </p:blipFill>
        <p:spPr bwMode="auto">
          <a:xfrm>
            <a:off x="4029879" y="3952"/>
            <a:ext cx="5114121" cy="384027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2" name="AutoShape 50"/>
          <p:cNvSpPr>
            <a:spLocks noChangeArrowheads="1"/>
          </p:cNvSpPr>
          <p:nvPr/>
        </p:nvSpPr>
        <p:spPr bwMode="auto">
          <a:xfrm>
            <a:off x="3294054" y="4687113"/>
            <a:ext cx="3682968" cy="1864461"/>
          </a:xfrm>
          <a:prstGeom prst="wedgeRoundRectCallout">
            <a:avLst>
              <a:gd name="adj1" fmla="val 2868"/>
              <a:gd name="adj2" fmla="val -11495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900" dirty="0">
                <a:solidFill>
                  <a:srgbClr val="000000"/>
                </a:solidFill>
              </a:rPr>
              <a:t>We use technique </a:t>
            </a:r>
            <a:r>
              <a:rPr lang="en-US" sz="1900" dirty="0">
                <a:solidFill>
                  <a:srgbClr val="FF0000"/>
                </a:solidFill>
              </a:rPr>
              <a:t>#1 </a:t>
            </a:r>
            <a:r>
              <a:rPr lang="en-US" sz="1900" dirty="0">
                <a:solidFill>
                  <a:srgbClr val="000000"/>
                </a:solidFill>
              </a:rPr>
              <a:t>or </a:t>
            </a:r>
            <a:r>
              <a:rPr lang="en-US" sz="1900" dirty="0">
                <a:solidFill>
                  <a:srgbClr val="FF0000"/>
                </a:solidFill>
              </a:rPr>
              <a:t>#2</a:t>
            </a:r>
            <a:r>
              <a:rPr lang="en-US" sz="1900" dirty="0">
                <a:solidFill>
                  <a:srgbClr val="000000"/>
                </a:solidFill>
              </a:rPr>
              <a:t>!</a:t>
            </a:r>
            <a:br>
              <a:rPr lang="en-US" sz="1900" dirty="0">
                <a:solidFill>
                  <a:srgbClr val="000000"/>
                </a:solidFill>
              </a:rPr>
            </a:br>
            <a:endParaRPr lang="en-US" sz="1900" dirty="0">
              <a:solidFill>
                <a:srgbClr val="000000"/>
              </a:solidFill>
            </a:endParaRPr>
          </a:p>
          <a:p>
            <a:r>
              <a:rPr lang="en-US" sz="1900" dirty="0">
                <a:solidFill>
                  <a:srgbClr val="000000"/>
                </a:solidFill>
              </a:rPr>
              <a:t>Why? Our replacement node is </a:t>
            </a:r>
            <a:r>
              <a:rPr lang="en-US" sz="1900" dirty="0">
                <a:solidFill>
                  <a:srgbClr val="FF0000"/>
                </a:solidFill>
              </a:rPr>
              <a:t>guaranteed</a:t>
            </a:r>
            <a:r>
              <a:rPr lang="en-US" sz="1900" dirty="0">
                <a:solidFill>
                  <a:srgbClr val="000000"/>
                </a:solidFill>
              </a:rPr>
              <a:t> to have either </a:t>
            </a:r>
            <a:r>
              <a:rPr lang="en-US" sz="1900" dirty="0">
                <a:solidFill>
                  <a:srgbClr val="FF0000"/>
                </a:solidFill>
              </a:rPr>
              <a:t>zero </a:t>
            </a:r>
            <a:r>
              <a:rPr lang="en-US" sz="1900" dirty="0">
                <a:solidFill>
                  <a:srgbClr val="000000"/>
                </a:solidFill>
              </a:rPr>
              <a:t>or </a:t>
            </a:r>
            <a:r>
              <a:rPr lang="en-US" sz="1900" dirty="0">
                <a:solidFill>
                  <a:srgbClr val="FF0000"/>
                </a:solidFill>
              </a:rPr>
              <a:t>one child</a:t>
            </a:r>
            <a:r>
              <a:rPr lang="en-US" sz="1900" dirty="0">
                <a:solidFill>
                  <a:srgbClr val="000000"/>
                </a:solidFill>
              </a:rPr>
              <a:t>!</a:t>
            </a:r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77" name="AutoShape 50"/>
          <p:cNvSpPr>
            <a:spLocks noChangeArrowheads="1"/>
          </p:cNvSpPr>
          <p:nvPr/>
        </p:nvSpPr>
        <p:spPr bwMode="auto">
          <a:xfrm>
            <a:off x="108149" y="5892885"/>
            <a:ext cx="2489136" cy="896643"/>
          </a:xfrm>
          <a:prstGeom prst="wedgeRoundRectCallout">
            <a:avLst>
              <a:gd name="adj1" fmla="val 43963"/>
              <a:gd name="adj2" fmla="val -17253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000000"/>
                </a:solidFill>
              </a:rPr>
              <a:t>In this case, our node is a </a:t>
            </a:r>
            <a:r>
              <a:rPr lang="en-US" sz="2000" dirty="0">
                <a:solidFill>
                  <a:srgbClr val="FF0000"/>
                </a:solidFill>
              </a:rPr>
              <a:t>leaf</a:t>
            </a:r>
            <a:r>
              <a:rPr lang="en-US" sz="2000" dirty="0">
                <a:solidFill>
                  <a:srgbClr val="000000"/>
                </a:solidFill>
              </a:rPr>
              <a:t>, so we use </a:t>
            </a:r>
            <a:r>
              <a:rPr lang="en-US" sz="2000" dirty="0">
                <a:solidFill>
                  <a:srgbClr val="FF0000"/>
                </a:solidFill>
              </a:rPr>
              <a:t>Case 1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5791201" y="990600"/>
            <a:ext cx="3346094" cy="2691606"/>
          </a:xfrm>
          <a:prstGeom prst="rect">
            <a:avLst/>
          </a:prstGeom>
          <a:solidFill>
            <a:srgbClr val="FFFFFF">
              <a:alpha val="94902"/>
            </a:srgbClr>
          </a:solidFill>
          <a:ln w="412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73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9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9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59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59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9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1000"/>
                                        <p:tgtEl>
                                          <p:spTgt spid="59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500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0"/>
                            </p:stCondLst>
                            <p:childTnLst>
                              <p:par>
                                <p:cTn id="17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597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-0.00173 -0.43611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1806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299 -0.15383 " pathEditMode="relative" ptsTypes="AA">
                                      <p:cBhvr>
                                        <p:cTn id="23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597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597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5970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597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54" grpId="0" animBg="1"/>
      <p:bldP spid="597054" grpId="1" animBg="1"/>
      <p:bldP spid="597047" grpId="0" animBg="1"/>
      <p:bldP spid="597047" grpId="1" animBg="1"/>
      <p:bldP spid="597005" grpId="0" animBg="1"/>
      <p:bldP spid="597021" grpId="0" animBg="1"/>
      <p:bldP spid="597029" grpId="0"/>
      <p:bldP spid="597030" grpId="0"/>
      <p:bldP spid="597037" grpId="0" animBg="1"/>
      <p:bldP spid="597041" grpId="0"/>
      <p:bldP spid="597042" grpId="0"/>
      <p:bldP spid="597043" grpId="0" animBg="1"/>
      <p:bldP spid="597043" grpId="1" animBg="1"/>
      <p:bldP spid="597048" grpId="0" animBg="1"/>
      <p:bldP spid="597048" grpId="1" animBg="1"/>
      <p:bldP spid="597050" grpId="0" animBg="1"/>
      <p:bldP spid="597050" grpId="1" animBg="1"/>
      <p:bldP spid="597051" grpId="0" animBg="1"/>
      <p:bldP spid="597051" grpId="1" animBg="1"/>
      <p:bldP spid="597051" grpId="2" animBg="1"/>
      <p:bldP spid="597052" grpId="0" animBg="1"/>
      <p:bldP spid="597052" grpId="1" animBg="1"/>
      <p:bldP spid="597052" grpId="2" animBg="1"/>
      <p:bldP spid="597052" grpId="3" animBg="1"/>
      <p:bldP spid="597053" grpId="0" animBg="1"/>
      <p:bldP spid="597053" grpId="1" animBg="1"/>
      <p:bldP spid="597055" grpId="0" animBg="1"/>
      <p:bldP spid="597055" grpId="1" animBg="1"/>
      <p:bldP spid="597056" grpId="0" animBg="1"/>
      <p:bldP spid="597056" grpId="1" animBg="1"/>
      <p:bldP spid="597057" grpId="0" animBg="1"/>
      <p:bldP spid="597057" grpId="1" animBg="1"/>
      <p:bldP spid="59" grpId="0"/>
      <p:bldP spid="60" grpId="0"/>
      <p:bldP spid="3" grpId="0" animBg="1"/>
      <p:bldP spid="3" grpId="1" animBg="1"/>
      <p:bldP spid="63" grpId="0" animBg="1"/>
      <p:bldP spid="63" grpId="1" animBg="1"/>
      <p:bldP spid="75" grpId="0" animBg="1"/>
      <p:bldP spid="75" grpId="1" animBg="1"/>
      <p:bldP spid="76" grpId="0" animBg="1"/>
      <p:bldP spid="9" grpId="0"/>
      <p:bldP spid="9" grpId="1"/>
      <p:bldP spid="78" grpId="0"/>
      <p:bldP spid="79" grpId="0" animBg="1"/>
      <p:bldP spid="79" grpId="1" animBg="1"/>
      <p:bldP spid="80" grpId="0" animBg="1"/>
      <p:bldP spid="80" grpId="1" animBg="1"/>
      <p:bldP spid="4" grpId="0"/>
      <p:bldP spid="4" grpId="1"/>
      <p:bldP spid="82" grpId="0" animBg="1"/>
      <p:bldP spid="82" grpId="1" animBg="1"/>
      <p:bldP spid="82" grpId="2" animBg="1"/>
      <p:bldP spid="77" grpId="0" animBg="1"/>
      <p:bldP spid="77" grpId="1" animBg="1"/>
      <p:bldP spid="83" grpId="0" animBg="1"/>
      <p:bldP spid="83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 bwMode="auto">
          <a:xfrm>
            <a:off x="6233109" y="76200"/>
            <a:ext cx="2791149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40E6-07F7-410E-9490-28388F2E3FB0}" type="slidenum">
              <a:rPr lang="en-US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2316163" y="1371600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1179513" y="2378075"/>
            <a:ext cx="363537" cy="4667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401638" y="3459163"/>
            <a:ext cx="363537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198120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596999" name="Rectangle 7"/>
          <p:cNvSpPr>
            <a:spLocks noChangeArrowheads="1"/>
          </p:cNvSpPr>
          <p:nvPr/>
        </p:nvSpPr>
        <p:spPr bwMode="auto">
          <a:xfrm>
            <a:off x="857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717550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984250" y="5170488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597002" name="Rectangle 10"/>
          <p:cNvSpPr>
            <a:spLocks noChangeArrowheads="1"/>
          </p:cNvSpPr>
          <p:nvPr/>
        </p:nvSpPr>
        <p:spPr bwMode="auto">
          <a:xfrm>
            <a:off x="474663" y="5170488"/>
            <a:ext cx="363537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17621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2320925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3648075" y="2366963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2895600" y="3449638"/>
            <a:ext cx="365125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442595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330575" y="4314825"/>
            <a:ext cx="366713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011613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741863" y="4314825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1414463" y="1822450"/>
            <a:ext cx="923925" cy="544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>
            <a:off x="2655888" y="1843088"/>
            <a:ext cx="1017587" cy="5222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H="1">
            <a:off x="550863" y="2835275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1449388" y="2855913"/>
            <a:ext cx="668337" cy="6048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16" name="Line 24"/>
          <p:cNvSpPr>
            <a:spLocks noChangeShapeType="1"/>
          </p:cNvSpPr>
          <p:nvPr/>
        </p:nvSpPr>
        <p:spPr bwMode="auto">
          <a:xfrm flipH="1">
            <a:off x="249238" y="3941763"/>
            <a:ext cx="280987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17" name="Line 25"/>
          <p:cNvSpPr>
            <a:spLocks noChangeShapeType="1"/>
          </p:cNvSpPr>
          <p:nvPr/>
        </p:nvSpPr>
        <p:spPr bwMode="auto">
          <a:xfrm>
            <a:off x="671513" y="3940175"/>
            <a:ext cx="204787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18" name="Line 26"/>
          <p:cNvSpPr>
            <a:spLocks noChangeShapeType="1"/>
          </p:cNvSpPr>
          <p:nvPr/>
        </p:nvSpPr>
        <p:spPr bwMode="auto">
          <a:xfrm flipH="1">
            <a:off x="573088" y="4783138"/>
            <a:ext cx="277812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19" name="Line 27"/>
          <p:cNvSpPr>
            <a:spLocks noChangeShapeType="1"/>
          </p:cNvSpPr>
          <p:nvPr/>
        </p:nvSpPr>
        <p:spPr bwMode="auto">
          <a:xfrm>
            <a:off x="950913" y="4784725"/>
            <a:ext cx="203200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20" name="Line 28"/>
          <p:cNvSpPr>
            <a:spLocks noChangeShapeType="1"/>
          </p:cNvSpPr>
          <p:nvPr/>
        </p:nvSpPr>
        <p:spPr bwMode="auto">
          <a:xfrm flipH="1">
            <a:off x="1835150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21" name="Line 29"/>
          <p:cNvSpPr>
            <a:spLocks noChangeShapeType="1"/>
          </p:cNvSpPr>
          <p:nvPr/>
        </p:nvSpPr>
        <p:spPr bwMode="auto">
          <a:xfrm>
            <a:off x="2257425" y="3924300"/>
            <a:ext cx="204788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H="1">
            <a:off x="2992438" y="2827338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>
            <a:off x="3890963" y="2847975"/>
            <a:ext cx="666750" cy="60483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176588" y="3913188"/>
            <a:ext cx="204787" cy="4016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26" name="Line 34"/>
          <p:cNvSpPr>
            <a:spLocks noChangeShapeType="1"/>
          </p:cNvSpPr>
          <p:nvPr/>
        </p:nvSpPr>
        <p:spPr bwMode="auto">
          <a:xfrm flipH="1">
            <a:off x="4259263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27" name="Line 35"/>
          <p:cNvSpPr>
            <a:spLocks noChangeShapeType="1"/>
          </p:cNvSpPr>
          <p:nvPr/>
        </p:nvSpPr>
        <p:spPr bwMode="auto">
          <a:xfrm>
            <a:off x="4693173" y="3924609"/>
            <a:ext cx="203200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30" name="Rectangle 38"/>
          <p:cNvSpPr>
            <a:spLocks noChangeArrowheads="1"/>
          </p:cNvSpPr>
          <p:nvPr/>
        </p:nvSpPr>
        <p:spPr bwMode="auto">
          <a:xfrm>
            <a:off x="4193914" y="1251162"/>
            <a:ext cx="47214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OK, now let’s try the other replacement node and see if it works!</a:t>
            </a:r>
          </a:p>
        </p:txBody>
      </p:sp>
      <p:sp>
        <p:nvSpPr>
          <p:cNvPr id="597037" name="Rectangle 45"/>
          <p:cNvSpPr>
            <a:spLocks noChangeArrowheads="1"/>
          </p:cNvSpPr>
          <p:nvPr/>
        </p:nvSpPr>
        <p:spPr bwMode="auto">
          <a:xfrm>
            <a:off x="2057400" y="1219200"/>
            <a:ext cx="838200" cy="8382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39" name="Rectangle 47"/>
          <p:cNvSpPr>
            <a:spLocks noChangeArrowheads="1"/>
          </p:cNvSpPr>
          <p:nvPr/>
        </p:nvSpPr>
        <p:spPr bwMode="auto">
          <a:xfrm>
            <a:off x="2986088" y="5170488"/>
            <a:ext cx="366712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597040" name="Line 48"/>
          <p:cNvSpPr>
            <a:spLocks noChangeShapeType="1"/>
          </p:cNvSpPr>
          <p:nvPr/>
        </p:nvSpPr>
        <p:spPr bwMode="auto">
          <a:xfrm flipH="1">
            <a:off x="3165475" y="4791075"/>
            <a:ext cx="277813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57" name="Oval 65"/>
          <p:cNvSpPr>
            <a:spLocks noChangeArrowheads="1"/>
          </p:cNvSpPr>
          <p:nvPr/>
        </p:nvSpPr>
        <p:spPr bwMode="auto">
          <a:xfrm>
            <a:off x="2697163" y="3281363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>
            <a:off x="1720552" y="990600"/>
            <a:ext cx="748407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8566" y="482025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700" dirty="0">
                <a:solidFill>
                  <a:srgbClr val="000000"/>
                </a:solidFill>
              </a:rPr>
              <a:t>Step #2, Case #3 – Our Target Node has Two Children</a:t>
            </a:r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315503" y="1370949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873917" y="3451373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77" name="AutoShape 50"/>
          <p:cNvSpPr>
            <a:spLocks noChangeArrowheads="1"/>
          </p:cNvSpPr>
          <p:nvPr/>
        </p:nvSpPr>
        <p:spPr bwMode="auto">
          <a:xfrm>
            <a:off x="5562600" y="4175770"/>
            <a:ext cx="2819400" cy="1196034"/>
          </a:xfrm>
          <a:prstGeom prst="wedgeRoundRectCallout">
            <a:avLst>
              <a:gd name="adj1" fmla="val -129190"/>
              <a:gd name="adj2" fmla="val -89873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 dirty="0">
                <a:solidFill>
                  <a:srgbClr val="000000"/>
                </a:solidFill>
              </a:rPr>
              <a:t>In this case, our node has </a:t>
            </a:r>
            <a:r>
              <a:rPr lang="en-US" sz="2000" dirty="0">
                <a:solidFill>
                  <a:srgbClr val="FF0000"/>
                </a:solidFill>
              </a:rPr>
              <a:t>one child</a:t>
            </a:r>
            <a:r>
              <a:rPr lang="en-US" sz="2000" dirty="0">
                <a:solidFill>
                  <a:srgbClr val="000000"/>
                </a:solidFill>
              </a:rPr>
              <a:t>, so we use </a:t>
            </a:r>
            <a:r>
              <a:rPr lang="en-US" sz="2000" dirty="0">
                <a:solidFill>
                  <a:srgbClr val="FF0000"/>
                </a:solidFill>
              </a:rPr>
              <a:t>Case 2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4280598" y="2350109"/>
            <a:ext cx="47214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And now let’s delete the replacement node… Which Case should we use?</a:t>
            </a:r>
          </a:p>
        </p:txBody>
      </p:sp>
      <p:pic>
        <p:nvPicPr>
          <p:cNvPr id="7884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4" t="21267" r="23670" b="11411"/>
          <a:stretch/>
        </p:blipFill>
        <p:spPr bwMode="auto">
          <a:xfrm>
            <a:off x="4029879" y="3952"/>
            <a:ext cx="5114121" cy="384027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rc 5"/>
          <p:cNvSpPr/>
          <p:nvPr/>
        </p:nvSpPr>
        <p:spPr bwMode="auto">
          <a:xfrm rot="16451684">
            <a:off x="2924656" y="3204097"/>
            <a:ext cx="2058988" cy="914400"/>
          </a:xfrm>
          <a:prstGeom prst="arc">
            <a:avLst>
              <a:gd name="adj1" fmla="val 12388335"/>
              <a:gd name="adj2" fmla="val 20459020"/>
            </a:avLst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>
              <a:solidFill>
                <a:srgbClr val="FF0000"/>
              </a:solidFill>
            </a:endParaRPr>
          </a:p>
        </p:txBody>
      </p:sp>
      <p:sp>
        <p:nvSpPr>
          <p:cNvPr id="81" name="AutoShape 50"/>
          <p:cNvSpPr>
            <a:spLocks noChangeArrowheads="1"/>
          </p:cNvSpPr>
          <p:nvPr/>
        </p:nvSpPr>
        <p:spPr bwMode="auto">
          <a:xfrm>
            <a:off x="0" y="678465"/>
            <a:ext cx="1835150" cy="896643"/>
          </a:xfrm>
          <a:prstGeom prst="wedgeRoundRectCallout">
            <a:avLst>
              <a:gd name="adj1" fmla="val 74894"/>
              <a:gd name="adj2" fmla="val 4534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800" dirty="0">
                <a:solidFill>
                  <a:srgbClr val="000000"/>
                </a:solidFill>
              </a:rPr>
              <a:t>Notice that our BST is still correct!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4039607" y="1000125"/>
            <a:ext cx="1738623" cy="2691606"/>
          </a:xfrm>
          <a:prstGeom prst="rect">
            <a:avLst/>
          </a:prstGeom>
          <a:solidFill>
            <a:srgbClr val="FFFFFF">
              <a:alpha val="94902"/>
            </a:srgbClr>
          </a:solidFill>
          <a:ln w="412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7512688" y="1019397"/>
            <a:ext cx="1631312" cy="2691606"/>
          </a:xfrm>
          <a:prstGeom prst="rect">
            <a:avLst/>
          </a:prstGeom>
          <a:solidFill>
            <a:srgbClr val="FFFFFF">
              <a:alpha val="94902"/>
            </a:srgbClr>
          </a:solidFill>
          <a:ln w="412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63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03262E-6 L -0.06233 -0.3032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-1517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97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97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97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97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07" grpId="0" animBg="1"/>
      <p:bldP spid="597023" grpId="0" animBg="1"/>
      <p:bldP spid="597025" grpId="0" animBg="1"/>
      <p:bldP spid="597030" grpId="0"/>
      <p:bldP spid="597057" grpId="0" animBg="1"/>
      <p:bldP spid="597057" grpId="1" animBg="1"/>
      <p:bldP spid="76" grpId="0" animBg="1"/>
      <p:bldP spid="9" grpId="0"/>
      <p:bldP spid="9" grpId="1"/>
      <p:bldP spid="77" grpId="0" animBg="1"/>
      <p:bldP spid="77" grpId="1" animBg="1"/>
      <p:bldP spid="74" grpId="0"/>
      <p:bldP spid="6" grpId="0" animBg="1"/>
      <p:bldP spid="81" grpId="0" animBg="1"/>
      <p:bldP spid="81" grpId="1" animBg="1"/>
      <p:bldP spid="84" grpId="0" animBg="1"/>
      <p:bldP spid="84" grpId="1" animBg="1"/>
      <p:bldP spid="85" grpId="0" animBg="1"/>
      <p:bldP spid="8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0370-862C-4F12-80BF-B5E0D7B1E62B}" type="slidenum">
              <a:rPr lang="en-US"/>
              <a:pPr/>
              <a:t>4</a:t>
            </a:fld>
            <a:endParaRPr 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93925" name="Text Box 5"/>
          <p:cNvSpPr txBox="1">
            <a:spLocks noChangeArrowheads="1"/>
          </p:cNvSpPr>
          <p:nvPr/>
        </p:nvSpPr>
        <p:spPr bwMode="auto">
          <a:xfrm>
            <a:off x="381000" y="1125538"/>
            <a:ext cx="80295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BST Definition</a:t>
            </a:r>
            <a:r>
              <a:rPr lang="en-US" dirty="0"/>
              <a:t>: A Binary Search Tree is a binary tree with the following property:</a:t>
            </a:r>
          </a:p>
        </p:txBody>
      </p:sp>
      <p:grpSp>
        <p:nvGrpSpPr>
          <p:cNvPr id="593927" name="Group 7"/>
          <p:cNvGrpSpPr>
            <a:grpSpLocks/>
          </p:cNvGrpSpPr>
          <p:nvPr/>
        </p:nvGrpSpPr>
        <p:grpSpPr bwMode="auto">
          <a:xfrm>
            <a:off x="4648200" y="2743200"/>
            <a:ext cx="4038600" cy="3886200"/>
            <a:chOff x="2928" y="1728"/>
            <a:chExt cx="2544" cy="2448"/>
          </a:xfrm>
        </p:grpSpPr>
        <p:grpSp>
          <p:nvGrpSpPr>
            <p:cNvPr id="593928" name="Group 8"/>
            <p:cNvGrpSpPr>
              <a:grpSpLocks/>
            </p:cNvGrpSpPr>
            <p:nvPr/>
          </p:nvGrpSpPr>
          <p:grpSpPr bwMode="auto">
            <a:xfrm>
              <a:off x="3490" y="2525"/>
              <a:ext cx="499" cy="373"/>
              <a:chOff x="3511" y="3072"/>
              <a:chExt cx="729" cy="624"/>
            </a:xfrm>
          </p:grpSpPr>
          <p:sp>
            <p:nvSpPr>
              <p:cNvPr id="593929" name="Rectangle 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0" name="Rectangle 1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1" name="Rectangle 1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2" name="Rectangle 1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3933" name="Group 13"/>
            <p:cNvGrpSpPr>
              <a:grpSpLocks/>
            </p:cNvGrpSpPr>
            <p:nvPr/>
          </p:nvGrpSpPr>
          <p:grpSpPr bwMode="auto">
            <a:xfrm>
              <a:off x="4088" y="1891"/>
              <a:ext cx="499" cy="373"/>
              <a:chOff x="3511" y="3072"/>
              <a:chExt cx="729" cy="624"/>
            </a:xfrm>
          </p:grpSpPr>
          <p:sp>
            <p:nvSpPr>
              <p:cNvPr id="593934" name="Rectangle 14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5" name="Rectangle 15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6" name="Rectangle 16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37" name="Rectangle 1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3938" name="Group 18"/>
            <p:cNvGrpSpPr>
              <a:grpSpLocks/>
            </p:cNvGrpSpPr>
            <p:nvPr/>
          </p:nvGrpSpPr>
          <p:grpSpPr bwMode="auto">
            <a:xfrm>
              <a:off x="4575" y="2525"/>
              <a:ext cx="498" cy="373"/>
              <a:chOff x="3511" y="3072"/>
              <a:chExt cx="729" cy="624"/>
            </a:xfrm>
          </p:grpSpPr>
          <p:sp>
            <p:nvSpPr>
              <p:cNvPr id="593939" name="Rectangle 1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0" name="Rectangle 2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1" name="Rectangle 2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42" name="Rectangle 2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43" name="Line 23"/>
            <p:cNvSpPr>
              <a:spLocks noChangeShapeType="1"/>
            </p:cNvSpPr>
            <p:nvPr/>
          </p:nvSpPr>
          <p:spPr bwMode="auto">
            <a:xfrm flipH="1">
              <a:off x="3789" y="2190"/>
              <a:ext cx="412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44" name="Line 24"/>
            <p:cNvSpPr>
              <a:spLocks noChangeShapeType="1"/>
            </p:cNvSpPr>
            <p:nvPr/>
          </p:nvSpPr>
          <p:spPr bwMode="auto">
            <a:xfrm>
              <a:off x="4456" y="2189"/>
              <a:ext cx="341" cy="335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45" name="Text Box 25"/>
            <p:cNvSpPr txBox="1">
              <a:spLocks noChangeArrowheads="1"/>
            </p:cNvSpPr>
            <p:nvPr/>
          </p:nvSpPr>
          <p:spPr bwMode="auto">
            <a:xfrm>
              <a:off x="4559" y="276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46" name="Text Box 26"/>
            <p:cNvSpPr txBox="1">
              <a:spLocks noChangeArrowheads="1"/>
            </p:cNvSpPr>
            <p:nvPr/>
          </p:nvSpPr>
          <p:spPr bwMode="auto">
            <a:xfrm>
              <a:off x="3947" y="1903"/>
              <a:ext cx="7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“Larry”</a:t>
              </a:r>
            </a:p>
          </p:txBody>
        </p:sp>
        <p:sp>
          <p:nvSpPr>
            <p:cNvPr id="593947" name="Text Box 27"/>
            <p:cNvSpPr txBox="1">
              <a:spLocks noChangeArrowheads="1"/>
            </p:cNvSpPr>
            <p:nvPr/>
          </p:nvSpPr>
          <p:spPr bwMode="auto">
            <a:xfrm>
              <a:off x="3379" y="2535"/>
              <a:ext cx="6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“Fran”</a:t>
              </a:r>
            </a:p>
          </p:txBody>
        </p:sp>
        <p:sp>
          <p:nvSpPr>
            <p:cNvPr id="593948" name="Text Box 28"/>
            <p:cNvSpPr txBox="1">
              <a:spLocks noChangeArrowheads="1"/>
            </p:cNvSpPr>
            <p:nvPr/>
          </p:nvSpPr>
          <p:spPr bwMode="auto">
            <a:xfrm>
              <a:off x="4344" y="2533"/>
              <a:ext cx="8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“Ronda”</a:t>
              </a:r>
            </a:p>
          </p:txBody>
        </p:sp>
        <p:sp>
          <p:nvSpPr>
            <p:cNvPr id="593949" name="Line 29"/>
            <p:cNvSpPr>
              <a:spLocks noChangeShapeType="1"/>
            </p:cNvSpPr>
            <p:nvPr/>
          </p:nvSpPr>
          <p:spPr bwMode="auto">
            <a:xfrm flipH="1">
              <a:off x="3504" y="283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50" name="Group 30"/>
            <p:cNvGrpSpPr>
              <a:grpSpLocks/>
            </p:cNvGrpSpPr>
            <p:nvPr/>
          </p:nvGrpSpPr>
          <p:grpSpPr bwMode="auto">
            <a:xfrm>
              <a:off x="3112" y="3150"/>
              <a:ext cx="499" cy="373"/>
              <a:chOff x="3511" y="3072"/>
              <a:chExt cx="729" cy="624"/>
            </a:xfrm>
          </p:grpSpPr>
          <p:sp>
            <p:nvSpPr>
              <p:cNvPr id="593951" name="Rectangle 3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2" name="Rectangle 3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3" name="Rectangle 3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54" name="Rectangle 3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55" name="Text Box 35"/>
            <p:cNvSpPr txBox="1">
              <a:spLocks noChangeArrowheads="1"/>
            </p:cNvSpPr>
            <p:nvPr/>
          </p:nvSpPr>
          <p:spPr bwMode="auto">
            <a:xfrm>
              <a:off x="2928" y="3176"/>
              <a:ext cx="7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“Danny”</a:t>
              </a:r>
            </a:p>
          </p:txBody>
        </p:sp>
        <p:sp>
          <p:nvSpPr>
            <p:cNvPr id="593956" name="Text Box 36"/>
            <p:cNvSpPr txBox="1">
              <a:spLocks noChangeArrowheads="1"/>
            </p:cNvSpPr>
            <p:nvPr/>
          </p:nvSpPr>
          <p:spPr bwMode="auto">
            <a:xfrm>
              <a:off x="3083" y="337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57" name="Text Box 37"/>
            <p:cNvSpPr txBox="1">
              <a:spLocks noChangeArrowheads="1"/>
            </p:cNvSpPr>
            <p:nvPr/>
          </p:nvSpPr>
          <p:spPr bwMode="auto">
            <a:xfrm>
              <a:off x="3320" y="338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grpSp>
          <p:nvGrpSpPr>
            <p:cNvPr id="593958" name="Group 38"/>
            <p:cNvGrpSpPr>
              <a:grpSpLocks/>
            </p:cNvGrpSpPr>
            <p:nvPr/>
          </p:nvGrpSpPr>
          <p:grpSpPr bwMode="auto">
            <a:xfrm>
              <a:off x="3758" y="3152"/>
              <a:ext cx="498" cy="373"/>
              <a:chOff x="3511" y="3072"/>
              <a:chExt cx="729" cy="624"/>
            </a:xfrm>
          </p:grpSpPr>
          <p:sp>
            <p:nvSpPr>
              <p:cNvPr id="593959" name="Rectangle 39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0" name="Rectangle 40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1" name="Rectangle 41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62" name="Rectangle 42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63" name="Line 43"/>
            <p:cNvSpPr>
              <a:spLocks noChangeShapeType="1"/>
            </p:cNvSpPr>
            <p:nvPr/>
          </p:nvSpPr>
          <p:spPr bwMode="auto">
            <a:xfrm>
              <a:off x="3792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64" name="Text Box 44"/>
            <p:cNvSpPr txBox="1">
              <a:spLocks noChangeArrowheads="1"/>
            </p:cNvSpPr>
            <p:nvPr/>
          </p:nvSpPr>
          <p:spPr bwMode="auto">
            <a:xfrm>
              <a:off x="3742" y="339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65" name="Text Box 45"/>
            <p:cNvSpPr txBox="1">
              <a:spLocks noChangeArrowheads="1"/>
            </p:cNvSpPr>
            <p:nvPr/>
          </p:nvSpPr>
          <p:spPr bwMode="auto">
            <a:xfrm>
              <a:off x="3568" y="3176"/>
              <a:ext cx="7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“Jack”</a:t>
              </a:r>
            </a:p>
          </p:txBody>
        </p:sp>
        <p:sp>
          <p:nvSpPr>
            <p:cNvPr id="593966" name="Text Box 46"/>
            <p:cNvSpPr txBox="1">
              <a:spLocks noChangeArrowheads="1"/>
            </p:cNvSpPr>
            <p:nvPr/>
          </p:nvSpPr>
          <p:spPr bwMode="auto">
            <a:xfrm>
              <a:off x="3960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67" name="Rectangle 47"/>
            <p:cNvSpPr>
              <a:spLocks noChangeArrowheads="1"/>
            </p:cNvSpPr>
            <p:nvPr/>
          </p:nvSpPr>
          <p:spPr bwMode="auto">
            <a:xfrm>
              <a:off x="4716" y="1728"/>
              <a:ext cx="472" cy="149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68" name="Text Box 48"/>
            <p:cNvSpPr txBox="1">
              <a:spLocks noChangeArrowheads="1"/>
            </p:cNvSpPr>
            <p:nvPr/>
          </p:nvSpPr>
          <p:spPr bwMode="auto">
            <a:xfrm>
              <a:off x="4780" y="18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root</a:t>
              </a:r>
            </a:p>
          </p:txBody>
        </p:sp>
        <p:sp>
          <p:nvSpPr>
            <p:cNvPr id="593969" name="Line 49"/>
            <p:cNvSpPr>
              <a:spLocks noChangeShapeType="1"/>
            </p:cNvSpPr>
            <p:nvPr/>
          </p:nvSpPr>
          <p:spPr bwMode="auto">
            <a:xfrm flipH="1">
              <a:off x="4582" y="1810"/>
              <a:ext cx="217" cy="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70" name="Group 50"/>
            <p:cNvGrpSpPr>
              <a:grpSpLocks/>
            </p:cNvGrpSpPr>
            <p:nvPr/>
          </p:nvGrpSpPr>
          <p:grpSpPr bwMode="auto">
            <a:xfrm>
              <a:off x="4942" y="3152"/>
              <a:ext cx="498" cy="373"/>
              <a:chOff x="3511" y="3072"/>
              <a:chExt cx="729" cy="624"/>
            </a:xfrm>
          </p:grpSpPr>
          <p:sp>
            <p:nvSpPr>
              <p:cNvPr id="593971" name="Rectangle 51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2" name="Rectangle 52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3" name="Rectangle 53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74" name="Rectangle 54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75" name="Line 55"/>
            <p:cNvSpPr>
              <a:spLocks noChangeShapeType="1"/>
            </p:cNvSpPr>
            <p:nvPr/>
          </p:nvSpPr>
          <p:spPr bwMode="auto">
            <a:xfrm>
              <a:off x="4976" y="2840"/>
              <a:ext cx="132" cy="319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976" name="Text Box 56"/>
            <p:cNvSpPr txBox="1">
              <a:spLocks noChangeArrowheads="1"/>
            </p:cNvSpPr>
            <p:nvPr/>
          </p:nvSpPr>
          <p:spPr bwMode="auto">
            <a:xfrm>
              <a:off x="4752" y="3176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 “Tom”</a:t>
              </a:r>
            </a:p>
          </p:txBody>
        </p:sp>
        <p:sp>
          <p:nvSpPr>
            <p:cNvPr id="593977" name="Text Box 57"/>
            <p:cNvSpPr txBox="1">
              <a:spLocks noChangeArrowheads="1"/>
            </p:cNvSpPr>
            <p:nvPr/>
          </p:nvSpPr>
          <p:spPr bwMode="auto">
            <a:xfrm>
              <a:off x="5144" y="3386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78" name="Line 58"/>
            <p:cNvSpPr>
              <a:spLocks noChangeShapeType="1"/>
            </p:cNvSpPr>
            <p:nvPr/>
          </p:nvSpPr>
          <p:spPr bwMode="auto">
            <a:xfrm flipH="1">
              <a:off x="4885" y="3472"/>
              <a:ext cx="179" cy="318"/>
            </a:xfrm>
            <a:prstGeom prst="line">
              <a:avLst/>
            </a:prstGeom>
            <a:noFill/>
            <a:ln w="57150">
              <a:solidFill>
                <a:srgbClr val="0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3979" name="Group 59"/>
            <p:cNvGrpSpPr>
              <a:grpSpLocks/>
            </p:cNvGrpSpPr>
            <p:nvPr/>
          </p:nvGrpSpPr>
          <p:grpSpPr bwMode="auto">
            <a:xfrm>
              <a:off x="4493" y="3790"/>
              <a:ext cx="499" cy="373"/>
              <a:chOff x="3511" y="3072"/>
              <a:chExt cx="729" cy="624"/>
            </a:xfrm>
          </p:grpSpPr>
          <p:sp>
            <p:nvSpPr>
              <p:cNvPr id="593980" name="Rectangle 60"/>
              <p:cNvSpPr>
                <a:spLocks noChangeArrowheads="1"/>
              </p:cNvSpPr>
              <p:nvPr/>
            </p:nvSpPr>
            <p:spPr bwMode="auto">
              <a:xfrm>
                <a:off x="3511" y="3072"/>
                <a:ext cx="729" cy="624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1" name="Rectangle 61"/>
              <p:cNvSpPr>
                <a:spLocks noChangeArrowheads="1"/>
              </p:cNvSpPr>
              <p:nvPr/>
            </p:nvSpPr>
            <p:spPr bwMode="auto">
              <a:xfrm>
                <a:off x="3550" y="3473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2" name="Rectangle 62"/>
              <p:cNvSpPr>
                <a:spLocks noChangeArrowheads="1"/>
              </p:cNvSpPr>
              <p:nvPr/>
            </p:nvSpPr>
            <p:spPr bwMode="auto">
              <a:xfrm>
                <a:off x="3895" y="3476"/>
                <a:ext cx="297" cy="192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983" name="Rectangle 63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636" cy="30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3984" name="Text Box 64"/>
            <p:cNvSpPr txBox="1">
              <a:spLocks noChangeArrowheads="1"/>
            </p:cNvSpPr>
            <p:nvPr/>
          </p:nvSpPr>
          <p:spPr bwMode="auto">
            <a:xfrm>
              <a:off x="4368" y="3816"/>
              <a:ext cx="6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   “Sam”</a:t>
              </a:r>
            </a:p>
          </p:txBody>
        </p:sp>
        <p:sp>
          <p:nvSpPr>
            <p:cNvPr id="593985" name="Text Box 65"/>
            <p:cNvSpPr txBox="1">
              <a:spLocks noChangeArrowheads="1"/>
            </p:cNvSpPr>
            <p:nvPr/>
          </p:nvSpPr>
          <p:spPr bwMode="auto">
            <a:xfrm>
              <a:off x="4464" y="4013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  <p:sp>
          <p:nvSpPr>
            <p:cNvPr id="593986" name="Text Box 66"/>
            <p:cNvSpPr txBox="1">
              <a:spLocks noChangeArrowheads="1"/>
            </p:cNvSpPr>
            <p:nvPr/>
          </p:nvSpPr>
          <p:spPr bwMode="auto">
            <a:xfrm>
              <a:off x="4701" y="402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FFFFCC"/>
                  </a:solidFill>
                </a:rPr>
                <a:t>NULL</a:t>
              </a:r>
            </a:p>
          </p:txBody>
        </p:sp>
      </p:grpSp>
      <p:sp>
        <p:nvSpPr>
          <p:cNvPr id="593987" name="Text Box 67"/>
          <p:cNvSpPr txBox="1">
            <a:spLocks noChangeArrowheads="1"/>
          </p:cNvSpPr>
          <p:nvPr/>
        </p:nvSpPr>
        <p:spPr bwMode="auto">
          <a:xfrm>
            <a:off x="380999" y="2103438"/>
            <a:ext cx="497657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/>
              <a:t>For </a:t>
            </a:r>
            <a:r>
              <a:rPr lang="en-US" i="1" dirty="0"/>
              <a:t>every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node X</a:t>
            </a:r>
            <a:r>
              <a:rPr lang="en-US" dirty="0">
                <a:solidFill>
                  <a:schemeClr val="tx1"/>
                </a:solidFill>
              </a:rPr>
              <a:t> in the tree</a:t>
            </a:r>
            <a:r>
              <a:rPr lang="en-US" dirty="0"/>
              <a:t>:</a:t>
            </a:r>
          </a:p>
          <a:p>
            <a:pPr algn="l"/>
            <a:endParaRPr lang="en-US" sz="300" dirty="0"/>
          </a:p>
        </p:txBody>
      </p:sp>
      <p:sp>
        <p:nvSpPr>
          <p:cNvPr id="593990" name="Text Box 70"/>
          <p:cNvSpPr txBox="1">
            <a:spLocks noChangeArrowheads="1"/>
          </p:cNvSpPr>
          <p:nvPr/>
        </p:nvSpPr>
        <p:spPr bwMode="auto">
          <a:xfrm>
            <a:off x="1052307" y="4806571"/>
            <a:ext cx="34563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Let’s validate that this</a:t>
            </a:r>
            <a:br>
              <a:rPr lang="en-US" dirty="0"/>
            </a:br>
            <a:r>
              <a:rPr lang="en-US" dirty="0"/>
              <a:t>is a valid BST…</a:t>
            </a:r>
          </a:p>
        </p:txBody>
      </p:sp>
      <p:sp>
        <p:nvSpPr>
          <p:cNvPr id="593991" name="Oval 71"/>
          <p:cNvSpPr>
            <a:spLocks noChangeArrowheads="1"/>
          </p:cNvSpPr>
          <p:nvPr/>
        </p:nvSpPr>
        <p:spPr bwMode="auto">
          <a:xfrm>
            <a:off x="6248400" y="266700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2" name="Oval 72"/>
          <p:cNvSpPr>
            <a:spLocks noChangeArrowheads="1"/>
          </p:cNvSpPr>
          <p:nvPr/>
        </p:nvSpPr>
        <p:spPr bwMode="auto">
          <a:xfrm>
            <a:off x="4419600" y="3886200"/>
            <a:ext cx="2779713" cy="2057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5" name="Oval 75"/>
          <p:cNvSpPr>
            <a:spLocks noChangeArrowheads="1"/>
          </p:cNvSpPr>
          <p:nvPr/>
        </p:nvSpPr>
        <p:spPr bwMode="auto">
          <a:xfrm>
            <a:off x="6615113" y="3784600"/>
            <a:ext cx="2224087" cy="299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8" name="Oval 78"/>
          <p:cNvSpPr>
            <a:spLocks noChangeArrowheads="1"/>
          </p:cNvSpPr>
          <p:nvPr/>
        </p:nvSpPr>
        <p:spPr bwMode="auto">
          <a:xfrm>
            <a:off x="5257800" y="381000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9" name="Oval 79"/>
          <p:cNvSpPr>
            <a:spLocks noChangeArrowheads="1"/>
          </p:cNvSpPr>
          <p:nvPr/>
        </p:nvSpPr>
        <p:spPr bwMode="auto">
          <a:xfrm>
            <a:off x="4783138" y="4800600"/>
            <a:ext cx="1109662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0" name="Oval 80"/>
          <p:cNvSpPr>
            <a:spLocks noChangeArrowheads="1"/>
          </p:cNvSpPr>
          <p:nvPr/>
        </p:nvSpPr>
        <p:spPr bwMode="auto">
          <a:xfrm>
            <a:off x="5811838" y="4813300"/>
            <a:ext cx="1109662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1" name="Oval 81"/>
          <p:cNvSpPr>
            <a:spLocks noChangeArrowheads="1"/>
          </p:cNvSpPr>
          <p:nvPr/>
        </p:nvSpPr>
        <p:spPr bwMode="auto">
          <a:xfrm>
            <a:off x="7027863" y="370205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3" name="Oval 83"/>
          <p:cNvSpPr>
            <a:spLocks noChangeArrowheads="1"/>
          </p:cNvSpPr>
          <p:nvPr/>
        </p:nvSpPr>
        <p:spPr bwMode="auto">
          <a:xfrm rot="1934063">
            <a:off x="7359650" y="4533900"/>
            <a:ext cx="1109663" cy="2463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4" name="Oval 84"/>
          <p:cNvSpPr>
            <a:spLocks noChangeArrowheads="1"/>
          </p:cNvSpPr>
          <p:nvPr/>
        </p:nvSpPr>
        <p:spPr bwMode="auto">
          <a:xfrm>
            <a:off x="7556500" y="4794250"/>
            <a:ext cx="1295400" cy="11430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5" name="Oval 85"/>
          <p:cNvSpPr>
            <a:spLocks noChangeArrowheads="1"/>
          </p:cNvSpPr>
          <p:nvPr/>
        </p:nvSpPr>
        <p:spPr bwMode="auto">
          <a:xfrm>
            <a:off x="6934200" y="5848350"/>
            <a:ext cx="1109663" cy="10096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67"/>
          <p:cNvSpPr txBox="1">
            <a:spLocks noChangeArrowheads="1"/>
          </p:cNvSpPr>
          <p:nvPr/>
        </p:nvSpPr>
        <p:spPr bwMode="auto">
          <a:xfrm>
            <a:off x="159246" y="3340180"/>
            <a:ext cx="515490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All nodes in X’s </a:t>
            </a:r>
            <a:r>
              <a:rPr lang="en-US" dirty="0">
                <a:solidFill>
                  <a:srgbClr val="FF0000"/>
                </a:solidFill>
              </a:rPr>
              <a:t>right sub-tree</a:t>
            </a:r>
            <a:r>
              <a:rPr lang="en-US" dirty="0"/>
              <a:t> must be </a:t>
            </a:r>
            <a:r>
              <a:rPr lang="en-US" dirty="0">
                <a:solidFill>
                  <a:srgbClr val="FF0000"/>
                </a:solidFill>
              </a:rPr>
              <a:t>greater</a:t>
            </a:r>
            <a:r>
              <a:rPr lang="en-US" dirty="0"/>
              <a:t> than X.</a:t>
            </a:r>
          </a:p>
        </p:txBody>
      </p:sp>
      <p:sp>
        <p:nvSpPr>
          <p:cNvPr id="79" name="Text Box 67"/>
          <p:cNvSpPr txBox="1">
            <a:spLocks noChangeArrowheads="1"/>
          </p:cNvSpPr>
          <p:nvPr/>
        </p:nvSpPr>
        <p:spPr bwMode="auto">
          <a:xfrm>
            <a:off x="175897" y="2137622"/>
            <a:ext cx="4976572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dirty="0"/>
              <a:t> </a:t>
            </a:r>
          </a:p>
          <a:p>
            <a:pPr algn="l"/>
            <a:endParaRPr lang="en-US" sz="3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All nodes in X’s </a:t>
            </a:r>
            <a:r>
              <a:rPr lang="en-US" dirty="0">
                <a:solidFill>
                  <a:srgbClr val="FF0000"/>
                </a:solidFill>
              </a:rPr>
              <a:t>left sub-tree</a:t>
            </a:r>
            <a:r>
              <a:rPr lang="en-US" dirty="0"/>
              <a:t> must be </a:t>
            </a:r>
            <a:r>
              <a:rPr lang="en-US" dirty="0">
                <a:solidFill>
                  <a:srgbClr val="FF0000"/>
                </a:solidFill>
              </a:rPr>
              <a:t>less</a:t>
            </a:r>
            <a:r>
              <a:rPr lang="en-US" dirty="0"/>
              <a:t> than 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7" grpId="0" build="p"/>
      <p:bldP spid="593990" grpId="0"/>
      <p:bldP spid="593991" grpId="0" animBg="1"/>
      <p:bldP spid="593991" grpId="1" animBg="1"/>
      <p:bldP spid="593992" grpId="0" animBg="1"/>
      <p:bldP spid="593992" grpId="1" animBg="1"/>
      <p:bldP spid="593995" grpId="0" animBg="1"/>
      <p:bldP spid="593995" grpId="1" animBg="1"/>
      <p:bldP spid="593995" grpId="2" animBg="1"/>
      <p:bldP spid="593998" grpId="0" animBg="1"/>
      <p:bldP spid="593998" grpId="1" animBg="1"/>
      <p:bldP spid="593999" grpId="0" animBg="1"/>
      <p:bldP spid="593999" grpId="1" animBg="1"/>
      <p:bldP spid="594000" grpId="0" animBg="1"/>
      <p:bldP spid="594000" grpId="1" animBg="1"/>
      <p:bldP spid="594001" grpId="0" animBg="1"/>
      <p:bldP spid="594001" grpId="1" animBg="1"/>
      <p:bldP spid="594003" grpId="0" animBg="1"/>
      <p:bldP spid="594003" grpId="1" animBg="1"/>
      <p:bldP spid="594004" grpId="0" animBg="1"/>
      <p:bldP spid="594004" grpId="1" animBg="1"/>
      <p:bldP spid="594005" grpId="0" animBg="1"/>
      <p:bldP spid="594005" grpId="1" animBg="1"/>
      <p:bldP spid="78" grpId="0"/>
      <p:bldP spid="7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 bwMode="auto">
          <a:xfrm>
            <a:off x="6233109" y="76200"/>
            <a:ext cx="2791149" cy="609600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0" name="Rectangle 62"/>
          <p:cNvSpPr>
            <a:spLocks noChangeArrowheads="1"/>
          </p:cNvSpPr>
          <p:nvPr/>
        </p:nvSpPr>
        <p:spPr bwMode="auto">
          <a:xfrm>
            <a:off x="2743200" y="2209800"/>
            <a:ext cx="24384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2" name="Rectangle 55"/>
          <p:cNvSpPr>
            <a:spLocks noChangeArrowheads="1"/>
          </p:cNvSpPr>
          <p:nvPr/>
        </p:nvSpPr>
        <p:spPr bwMode="auto">
          <a:xfrm>
            <a:off x="42863" y="2209800"/>
            <a:ext cx="2743200" cy="3886200"/>
          </a:xfrm>
          <a:prstGeom prst="rect">
            <a:avLst/>
          </a:prstGeom>
          <a:solidFill>
            <a:srgbClr val="CCFFCC"/>
          </a:solidFill>
          <a:ln w="412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40E6-07F7-410E-9490-28388F2E3FB0}" type="slidenum">
              <a:rPr lang="en-US">
                <a:solidFill>
                  <a:srgbClr val="000000"/>
                </a:solidFill>
              </a:rPr>
              <a:pPr/>
              <a:t>40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2316163" y="1371600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1179513" y="2378075"/>
            <a:ext cx="363537" cy="46672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401638" y="3459163"/>
            <a:ext cx="363537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198120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596999" name="Rectangle 7"/>
          <p:cNvSpPr>
            <a:spLocks noChangeArrowheads="1"/>
          </p:cNvSpPr>
          <p:nvPr/>
        </p:nvSpPr>
        <p:spPr bwMode="auto">
          <a:xfrm>
            <a:off x="857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717550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984250" y="5170488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597002" name="Rectangle 10"/>
          <p:cNvSpPr>
            <a:spLocks noChangeArrowheads="1"/>
          </p:cNvSpPr>
          <p:nvPr/>
        </p:nvSpPr>
        <p:spPr bwMode="auto">
          <a:xfrm>
            <a:off x="474663" y="5170488"/>
            <a:ext cx="363537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1762125" y="4314825"/>
            <a:ext cx="363538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2320925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3648075" y="2366963"/>
            <a:ext cx="363538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2895600" y="3449638"/>
            <a:ext cx="365125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4425950" y="3459163"/>
            <a:ext cx="363538" cy="46513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3330575" y="4314825"/>
            <a:ext cx="366713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4011613" y="4314825"/>
            <a:ext cx="365125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4741863" y="4314825"/>
            <a:ext cx="363537" cy="468313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1414463" y="1822450"/>
            <a:ext cx="923925" cy="544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>
            <a:off x="2655888" y="1843088"/>
            <a:ext cx="1017587" cy="5222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H="1">
            <a:off x="550863" y="2835275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1449388" y="2855913"/>
            <a:ext cx="668337" cy="6048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16" name="Line 24"/>
          <p:cNvSpPr>
            <a:spLocks noChangeShapeType="1"/>
          </p:cNvSpPr>
          <p:nvPr/>
        </p:nvSpPr>
        <p:spPr bwMode="auto">
          <a:xfrm flipH="1">
            <a:off x="249238" y="3941763"/>
            <a:ext cx="280987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17" name="Line 25"/>
          <p:cNvSpPr>
            <a:spLocks noChangeShapeType="1"/>
          </p:cNvSpPr>
          <p:nvPr/>
        </p:nvSpPr>
        <p:spPr bwMode="auto">
          <a:xfrm>
            <a:off x="671513" y="3940175"/>
            <a:ext cx="204787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18" name="Line 26"/>
          <p:cNvSpPr>
            <a:spLocks noChangeShapeType="1"/>
          </p:cNvSpPr>
          <p:nvPr/>
        </p:nvSpPr>
        <p:spPr bwMode="auto">
          <a:xfrm flipH="1">
            <a:off x="573088" y="4783138"/>
            <a:ext cx="277812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19" name="Line 27"/>
          <p:cNvSpPr>
            <a:spLocks noChangeShapeType="1"/>
          </p:cNvSpPr>
          <p:nvPr/>
        </p:nvSpPr>
        <p:spPr bwMode="auto">
          <a:xfrm>
            <a:off x="950913" y="4784725"/>
            <a:ext cx="203200" cy="3540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20" name="Line 28"/>
          <p:cNvSpPr>
            <a:spLocks noChangeShapeType="1"/>
          </p:cNvSpPr>
          <p:nvPr/>
        </p:nvSpPr>
        <p:spPr bwMode="auto">
          <a:xfrm flipH="1">
            <a:off x="1835150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21" name="Line 29"/>
          <p:cNvSpPr>
            <a:spLocks noChangeShapeType="1"/>
          </p:cNvSpPr>
          <p:nvPr/>
        </p:nvSpPr>
        <p:spPr bwMode="auto">
          <a:xfrm>
            <a:off x="2257425" y="3924300"/>
            <a:ext cx="204788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H="1">
            <a:off x="2992438" y="2827338"/>
            <a:ext cx="749300" cy="631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>
            <a:off x="3890963" y="2847975"/>
            <a:ext cx="666750" cy="60483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176588" y="3913188"/>
            <a:ext cx="204787" cy="40163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26" name="Line 34"/>
          <p:cNvSpPr>
            <a:spLocks noChangeShapeType="1"/>
          </p:cNvSpPr>
          <p:nvPr/>
        </p:nvSpPr>
        <p:spPr bwMode="auto">
          <a:xfrm flipH="1">
            <a:off x="4259263" y="3925888"/>
            <a:ext cx="279400" cy="3778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27" name="Line 35"/>
          <p:cNvSpPr>
            <a:spLocks noChangeShapeType="1"/>
          </p:cNvSpPr>
          <p:nvPr/>
        </p:nvSpPr>
        <p:spPr bwMode="auto">
          <a:xfrm>
            <a:off x="4693173" y="3924609"/>
            <a:ext cx="203200" cy="4048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30" name="Rectangle 38"/>
          <p:cNvSpPr>
            <a:spLocks noChangeArrowheads="1"/>
          </p:cNvSpPr>
          <p:nvPr/>
        </p:nvSpPr>
        <p:spPr bwMode="auto">
          <a:xfrm>
            <a:off x="4840156" y="863768"/>
            <a:ext cx="43038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Why is it guaranteed that our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two replacement nodes have either </a:t>
            </a:r>
            <a:r>
              <a:rPr lang="en-US" sz="2000" dirty="0">
                <a:solidFill>
                  <a:srgbClr val="FF0000"/>
                </a:solidFill>
              </a:rPr>
              <a:t>zero </a:t>
            </a:r>
            <a:r>
              <a:rPr lang="en-US" sz="2000" dirty="0">
                <a:solidFill>
                  <a:srgbClr val="000000"/>
                </a:solidFill>
              </a:rPr>
              <a:t>or </a:t>
            </a:r>
            <a:r>
              <a:rPr lang="en-US" sz="2000" dirty="0">
                <a:solidFill>
                  <a:srgbClr val="FF0000"/>
                </a:solidFill>
              </a:rPr>
              <a:t>one child</a:t>
            </a:r>
            <a:r>
              <a:rPr lang="en-US" sz="20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597037" name="Rectangle 45"/>
          <p:cNvSpPr>
            <a:spLocks noChangeArrowheads="1"/>
          </p:cNvSpPr>
          <p:nvPr/>
        </p:nvSpPr>
        <p:spPr bwMode="auto">
          <a:xfrm>
            <a:off x="2057400" y="1219200"/>
            <a:ext cx="838200" cy="838200"/>
          </a:xfrm>
          <a:prstGeom prst="rect">
            <a:avLst/>
          </a:prstGeom>
          <a:noFill/>
          <a:ln w="412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39" name="Rectangle 47"/>
          <p:cNvSpPr>
            <a:spLocks noChangeArrowheads="1"/>
          </p:cNvSpPr>
          <p:nvPr/>
        </p:nvSpPr>
        <p:spPr bwMode="auto">
          <a:xfrm>
            <a:off x="2986088" y="5170488"/>
            <a:ext cx="366712" cy="468312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597040" name="Line 48"/>
          <p:cNvSpPr>
            <a:spLocks noChangeShapeType="1"/>
          </p:cNvSpPr>
          <p:nvPr/>
        </p:nvSpPr>
        <p:spPr bwMode="auto">
          <a:xfrm flipH="1">
            <a:off x="3165475" y="4791075"/>
            <a:ext cx="277813" cy="37465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97057" name="Oval 65"/>
          <p:cNvSpPr>
            <a:spLocks noChangeArrowheads="1"/>
          </p:cNvSpPr>
          <p:nvPr/>
        </p:nvSpPr>
        <p:spPr bwMode="auto">
          <a:xfrm>
            <a:off x="2697163" y="3281363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>
            <a:off x="1720552" y="990600"/>
            <a:ext cx="748407" cy="3810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8566" y="482025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rgbClr val="000000"/>
                </a:solidFill>
              </a:rPr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94681" y="4781550"/>
            <a:ext cx="486569" cy="857250"/>
            <a:chOff x="1828800" y="4749801"/>
            <a:chExt cx="486569" cy="857250"/>
          </a:xfrm>
        </p:grpSpPr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1828800" y="5138738"/>
              <a:ext cx="363538" cy="468313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>
                  <a:solidFill>
                    <a:srgbClr val="000000"/>
                  </a:solidFill>
                </a:rPr>
                <a:t>?</a:t>
              </a:r>
            </a:p>
          </p:txBody>
        </p:sp>
        <p:sp>
          <p:nvSpPr>
            <p:cNvPr id="66" name="Line 28"/>
            <p:cNvSpPr>
              <a:spLocks noChangeShapeType="1"/>
            </p:cNvSpPr>
            <p:nvPr/>
          </p:nvSpPr>
          <p:spPr bwMode="auto">
            <a:xfrm flipH="1">
              <a:off x="2035969" y="4749801"/>
              <a:ext cx="279400" cy="377825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1" y="-1524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700" dirty="0">
                <a:solidFill>
                  <a:srgbClr val="000000"/>
                </a:solidFill>
              </a:rPr>
              <a:t>Step #2, Case #3 – Our Target Node has Two Children</a:t>
            </a:r>
          </a:p>
        </p:txBody>
      </p:sp>
      <p:sp>
        <p:nvSpPr>
          <p:cNvPr id="50" name="Oval 65"/>
          <p:cNvSpPr>
            <a:spLocks noChangeArrowheads="1"/>
          </p:cNvSpPr>
          <p:nvPr/>
        </p:nvSpPr>
        <p:spPr bwMode="auto">
          <a:xfrm>
            <a:off x="2162969" y="4167981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1" name="Rectangle 38"/>
          <p:cNvSpPr>
            <a:spLocks noChangeArrowheads="1"/>
          </p:cNvSpPr>
          <p:nvPr/>
        </p:nvSpPr>
        <p:spPr bwMode="auto">
          <a:xfrm>
            <a:off x="5144957" y="2094881"/>
            <a:ext cx="388620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Well, we found the </a:t>
            </a:r>
            <a:r>
              <a:rPr lang="en-US" sz="2000" dirty="0">
                <a:solidFill>
                  <a:srgbClr val="FF0000"/>
                </a:solidFill>
              </a:rPr>
              <a:t>left subtree’s maximum value</a:t>
            </a:r>
            <a:r>
              <a:rPr lang="en-US" sz="2000" dirty="0">
                <a:solidFill>
                  <a:srgbClr val="000000"/>
                </a:solidFill>
              </a:rPr>
              <a:t> by </a:t>
            </a:r>
            <a:r>
              <a:rPr lang="en-US" sz="2000" dirty="0">
                <a:solidFill>
                  <a:srgbClr val="FF0000"/>
                </a:solidFill>
              </a:rPr>
              <a:t>going all the way to the right</a:t>
            </a:r>
            <a:r>
              <a:rPr lang="en-US" sz="2000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53" name="Line 58"/>
          <p:cNvSpPr>
            <a:spLocks noChangeShapeType="1"/>
          </p:cNvSpPr>
          <p:nvPr/>
        </p:nvSpPr>
        <p:spPr bwMode="auto">
          <a:xfrm>
            <a:off x="1425575" y="2830513"/>
            <a:ext cx="711200" cy="6413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4" name="Line 59"/>
          <p:cNvSpPr>
            <a:spLocks noChangeShapeType="1"/>
          </p:cNvSpPr>
          <p:nvPr/>
        </p:nvSpPr>
        <p:spPr bwMode="auto">
          <a:xfrm>
            <a:off x="2257425" y="3913188"/>
            <a:ext cx="285750" cy="527050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57" name="Rectangle 38"/>
          <p:cNvSpPr>
            <a:spLocks noChangeArrowheads="1"/>
          </p:cNvSpPr>
          <p:nvPr/>
        </p:nvSpPr>
        <p:spPr bwMode="auto">
          <a:xfrm>
            <a:off x="5261106" y="3254514"/>
            <a:ext cx="36539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So by definition, it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can’t have a right child</a:t>
            </a:r>
            <a:r>
              <a:rPr lang="en-US" sz="2000" dirty="0">
                <a:solidFill>
                  <a:srgbClr val="000000"/>
                </a:solidFill>
              </a:rPr>
              <a:t>!</a:t>
            </a:r>
          </a:p>
        </p:txBody>
      </p:sp>
      <p:sp>
        <p:nvSpPr>
          <p:cNvPr id="59" name="Rectangle 38"/>
          <p:cNvSpPr>
            <a:spLocks noChangeArrowheads="1"/>
          </p:cNvSpPr>
          <p:nvPr/>
        </p:nvSpPr>
        <p:spPr bwMode="auto">
          <a:xfrm>
            <a:off x="5261106" y="4029075"/>
            <a:ext cx="36539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Either it has a </a:t>
            </a:r>
            <a:r>
              <a:rPr lang="en-US" sz="2000" dirty="0">
                <a:solidFill>
                  <a:srgbClr val="FF0000"/>
                </a:solidFill>
              </a:rPr>
              <a:t>left child </a:t>
            </a:r>
            <a:r>
              <a:rPr lang="en-US" sz="2000" dirty="0">
                <a:solidFill>
                  <a:srgbClr val="000000"/>
                </a:solidFill>
              </a:rPr>
              <a:t>or </a:t>
            </a:r>
            <a:r>
              <a:rPr lang="en-US" sz="2000" dirty="0">
                <a:solidFill>
                  <a:srgbClr val="FF0000"/>
                </a:solidFill>
              </a:rPr>
              <a:t>no children </a:t>
            </a:r>
            <a:r>
              <a:rPr lang="en-US" sz="2000" dirty="0">
                <a:solidFill>
                  <a:srgbClr val="000000"/>
                </a:solidFill>
              </a:rPr>
              <a:t>at all…</a:t>
            </a:r>
          </a:p>
        </p:txBody>
      </p:sp>
      <p:sp>
        <p:nvSpPr>
          <p:cNvPr id="61" name="Rectangle 38"/>
          <p:cNvSpPr>
            <a:spLocks noChangeArrowheads="1"/>
          </p:cNvSpPr>
          <p:nvPr/>
        </p:nvSpPr>
        <p:spPr bwMode="auto">
          <a:xfrm>
            <a:off x="5780217" y="5943600"/>
            <a:ext cx="283038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By definition, it </a:t>
            </a:r>
            <a:r>
              <a:rPr lang="en-US" sz="2000" dirty="0">
                <a:solidFill>
                  <a:srgbClr val="FF0000"/>
                </a:solidFill>
              </a:rPr>
              <a:t>can’t have a left child</a:t>
            </a:r>
            <a:r>
              <a:rPr lang="en-US" sz="2000" dirty="0">
                <a:solidFill>
                  <a:srgbClr val="000000"/>
                </a:solidFill>
              </a:rPr>
              <a:t>!</a:t>
            </a:r>
          </a:p>
        </p:txBody>
      </p:sp>
      <p:sp>
        <p:nvSpPr>
          <p:cNvPr id="62" name="Line 64"/>
          <p:cNvSpPr>
            <a:spLocks noChangeShapeType="1"/>
          </p:cNvSpPr>
          <p:nvPr/>
        </p:nvSpPr>
        <p:spPr bwMode="auto">
          <a:xfrm flipH="1">
            <a:off x="2987675" y="2835275"/>
            <a:ext cx="754063" cy="630238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3" name="Rectangle 38"/>
          <p:cNvSpPr>
            <a:spLocks noChangeArrowheads="1"/>
          </p:cNvSpPr>
          <p:nvPr/>
        </p:nvSpPr>
        <p:spPr bwMode="auto">
          <a:xfrm>
            <a:off x="5191125" y="4851737"/>
            <a:ext cx="380630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same</a:t>
            </a:r>
            <a:r>
              <a:rPr lang="en-US" sz="2000" dirty="0">
                <a:solidFill>
                  <a:srgbClr val="000000"/>
                </a:solidFill>
              </a:rPr>
              <a:t> holds true for the smallest value in our </a:t>
            </a:r>
            <a:r>
              <a:rPr lang="en-US" sz="2000" dirty="0">
                <a:solidFill>
                  <a:srgbClr val="FF0000"/>
                </a:solidFill>
              </a:rPr>
              <a:t>right subtree</a:t>
            </a:r>
            <a:r>
              <a:rPr lang="en-US" sz="2000" dirty="0">
                <a:solidFill>
                  <a:srgbClr val="000000"/>
                </a:solidFill>
              </a:rPr>
              <a:t>!</a:t>
            </a:r>
          </a:p>
        </p:txBody>
      </p:sp>
      <p:sp>
        <p:nvSpPr>
          <p:cNvPr id="3" name="Right Arrow 2"/>
          <p:cNvSpPr/>
          <p:nvPr/>
        </p:nvSpPr>
        <p:spPr bwMode="auto">
          <a:xfrm rot="19111128">
            <a:off x="1165569" y="4951661"/>
            <a:ext cx="1775619" cy="1066800"/>
          </a:xfrm>
          <a:prstGeom prst="rightArrow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No right child!</a:t>
            </a:r>
          </a:p>
        </p:txBody>
      </p:sp>
      <p:sp>
        <p:nvSpPr>
          <p:cNvPr id="67" name="Line 59"/>
          <p:cNvSpPr>
            <a:spLocks noChangeShapeType="1"/>
          </p:cNvSpPr>
          <p:nvPr/>
        </p:nvSpPr>
        <p:spPr bwMode="auto">
          <a:xfrm>
            <a:off x="2686050" y="4742172"/>
            <a:ext cx="238919" cy="396566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8" name="Line 59"/>
          <p:cNvSpPr>
            <a:spLocks noChangeShapeType="1"/>
          </p:cNvSpPr>
          <p:nvPr/>
        </p:nvSpPr>
        <p:spPr bwMode="auto">
          <a:xfrm flipH="1">
            <a:off x="2721428" y="3845080"/>
            <a:ext cx="203540" cy="291491"/>
          </a:xfrm>
          <a:prstGeom prst="line">
            <a:avLst/>
          </a:prstGeom>
          <a:noFill/>
          <a:ln w="5715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Rectangle 38"/>
          <p:cNvSpPr>
            <a:spLocks noChangeArrowheads="1"/>
          </p:cNvSpPr>
          <p:nvPr/>
        </p:nvSpPr>
        <p:spPr bwMode="auto">
          <a:xfrm>
            <a:off x="-64565" y="5943600"/>
            <a:ext cx="57033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So this ensures we can use one of our simpler deletion algorithms for the replacement!</a:t>
            </a: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4" t="21267" r="23670" b="11411"/>
          <a:stretch/>
        </p:blipFill>
        <p:spPr bwMode="auto">
          <a:xfrm>
            <a:off x="4029879" y="3952"/>
            <a:ext cx="5114121" cy="384027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7501867" y="990600"/>
            <a:ext cx="1635427" cy="2691606"/>
          </a:xfrm>
          <a:prstGeom prst="rect">
            <a:avLst/>
          </a:prstGeom>
          <a:solidFill>
            <a:srgbClr val="FFFFFF">
              <a:alpha val="94902"/>
            </a:srgbClr>
          </a:solidFill>
          <a:ln w="412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Left Arrow 6"/>
          <p:cNvSpPr/>
          <p:nvPr/>
        </p:nvSpPr>
        <p:spPr bwMode="auto">
          <a:xfrm rot="1936958">
            <a:off x="2783533" y="4089421"/>
            <a:ext cx="1999424" cy="1028700"/>
          </a:xfrm>
          <a:prstGeom prst="leftArrow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</a:rPr>
              <a:t>No left child!</a:t>
            </a:r>
          </a:p>
        </p:txBody>
      </p:sp>
    </p:spTree>
    <p:extLst>
      <p:ext uri="{BB962C8B-B14F-4D97-AF65-F5344CB8AC3E}">
        <p14:creationId xmlns:p14="http://schemas.microsoft.com/office/powerpoint/2010/main" val="153093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52" grpId="0" animBg="1"/>
      <p:bldP spid="52" grpId="1" animBg="1"/>
      <p:bldP spid="597030" grpId="0"/>
      <p:bldP spid="597057" grpId="0" animBg="1"/>
      <p:bldP spid="50" grpId="0" animBg="1"/>
      <p:bldP spid="51" grpId="0"/>
      <p:bldP spid="53" grpId="0" animBg="1"/>
      <p:bldP spid="53" grpId="1" animBg="1"/>
      <p:bldP spid="54" grpId="0" animBg="1"/>
      <p:bldP spid="54" grpId="1" animBg="1"/>
      <p:bldP spid="57" grpId="0"/>
      <p:bldP spid="59" grpId="0"/>
      <p:bldP spid="61" grpId="0"/>
      <p:bldP spid="62" grpId="0" animBg="1"/>
      <p:bldP spid="63" grpId="0"/>
      <p:bldP spid="3" grpId="0" animBg="1"/>
      <p:bldP spid="3" grpId="1" animBg="1"/>
      <p:bldP spid="67" grpId="0" animBg="1"/>
      <p:bldP spid="67" grpId="1" animBg="1"/>
      <p:bldP spid="68" grpId="0" animBg="1"/>
      <p:bldP spid="68" grpId="1" animBg="1"/>
      <p:bldP spid="69" grpId="0"/>
      <p:bldP spid="5" grpId="0" animBg="1"/>
      <p:bldP spid="7" grpId="0" animBg="1"/>
      <p:bldP spid="7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23D96-2341-434A-8286-BBEAF9D70FFD}" type="slidenum">
              <a:rPr lang="en-US">
                <a:solidFill>
                  <a:srgbClr val="000000"/>
                </a:solidFill>
              </a:rPr>
              <a:pPr/>
              <a:t>41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Exercise</a:t>
            </a:r>
          </a:p>
        </p:txBody>
      </p:sp>
      <p:sp>
        <p:nvSpPr>
          <p:cNvPr id="602117" name="Rectangle 5"/>
          <p:cNvSpPr>
            <a:spLocks noChangeArrowheads="1"/>
          </p:cNvSpPr>
          <p:nvPr/>
        </p:nvSpPr>
        <p:spPr bwMode="auto">
          <a:xfrm>
            <a:off x="2390775" y="1371600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602118" name="Rectangle 6"/>
          <p:cNvSpPr>
            <a:spLocks noChangeArrowheads="1"/>
          </p:cNvSpPr>
          <p:nvPr/>
        </p:nvSpPr>
        <p:spPr bwMode="auto">
          <a:xfrm>
            <a:off x="1435100" y="2198688"/>
            <a:ext cx="325438" cy="38258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602119" name="Rectangle 7"/>
          <p:cNvSpPr>
            <a:spLocks noChangeArrowheads="1"/>
          </p:cNvSpPr>
          <p:nvPr/>
        </p:nvSpPr>
        <p:spPr bwMode="auto">
          <a:xfrm>
            <a:off x="739775" y="3086100"/>
            <a:ext cx="325438" cy="382588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602120" name="Rectangle 8"/>
          <p:cNvSpPr>
            <a:spLocks noChangeArrowheads="1"/>
          </p:cNvSpPr>
          <p:nvPr/>
        </p:nvSpPr>
        <p:spPr bwMode="auto">
          <a:xfrm>
            <a:off x="2151063" y="3086100"/>
            <a:ext cx="325437" cy="382588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602121" name="Rectangle 9"/>
          <p:cNvSpPr>
            <a:spLocks noChangeArrowheads="1"/>
          </p:cNvSpPr>
          <p:nvPr/>
        </p:nvSpPr>
        <p:spPr bwMode="auto">
          <a:xfrm>
            <a:off x="457200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02122" name="Rectangle 10"/>
          <p:cNvSpPr>
            <a:spLocks noChangeArrowheads="1"/>
          </p:cNvSpPr>
          <p:nvPr/>
        </p:nvSpPr>
        <p:spPr bwMode="auto">
          <a:xfrm>
            <a:off x="1022350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602123" name="Rectangle 11"/>
          <p:cNvSpPr>
            <a:spLocks noChangeArrowheads="1"/>
          </p:cNvSpPr>
          <p:nvPr/>
        </p:nvSpPr>
        <p:spPr bwMode="auto">
          <a:xfrm>
            <a:off x="1260475" y="4492625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602124" name="Rectangle 12"/>
          <p:cNvSpPr>
            <a:spLocks noChangeArrowheads="1"/>
          </p:cNvSpPr>
          <p:nvPr/>
        </p:nvSpPr>
        <p:spPr bwMode="auto">
          <a:xfrm>
            <a:off x="804863" y="4492625"/>
            <a:ext cx="325437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602125" name="Rectangle 13"/>
          <p:cNvSpPr>
            <a:spLocks noChangeArrowheads="1"/>
          </p:cNvSpPr>
          <p:nvPr/>
        </p:nvSpPr>
        <p:spPr bwMode="auto">
          <a:xfrm>
            <a:off x="1955800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602126" name="Rectangle 14"/>
          <p:cNvSpPr>
            <a:spLocks noChangeArrowheads="1"/>
          </p:cNvSpPr>
          <p:nvPr/>
        </p:nvSpPr>
        <p:spPr bwMode="auto">
          <a:xfrm>
            <a:off x="2187575" y="4492625"/>
            <a:ext cx="327025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602127" name="Rectangle 15"/>
          <p:cNvSpPr>
            <a:spLocks noChangeArrowheads="1"/>
          </p:cNvSpPr>
          <p:nvPr/>
        </p:nvSpPr>
        <p:spPr bwMode="auto">
          <a:xfrm>
            <a:off x="2455863" y="3789363"/>
            <a:ext cx="325437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602128" name="Rectangle 16"/>
          <p:cNvSpPr>
            <a:spLocks noChangeArrowheads="1"/>
          </p:cNvSpPr>
          <p:nvPr/>
        </p:nvSpPr>
        <p:spPr bwMode="auto">
          <a:xfrm>
            <a:off x="3432175" y="21891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602129" name="Rectangle 17"/>
          <p:cNvSpPr>
            <a:spLocks noChangeArrowheads="1"/>
          </p:cNvSpPr>
          <p:nvPr/>
        </p:nvSpPr>
        <p:spPr bwMode="auto">
          <a:xfrm>
            <a:off x="2759075" y="3078163"/>
            <a:ext cx="325438" cy="382587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602130" name="Rectangle 18"/>
          <p:cNvSpPr>
            <a:spLocks noChangeArrowheads="1"/>
          </p:cNvSpPr>
          <p:nvPr/>
        </p:nvSpPr>
        <p:spPr bwMode="auto">
          <a:xfrm>
            <a:off x="4127500" y="3086100"/>
            <a:ext cx="325438" cy="382588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602131" name="Rectangle 19"/>
          <p:cNvSpPr>
            <a:spLocks noChangeArrowheads="1"/>
          </p:cNvSpPr>
          <p:nvPr/>
        </p:nvSpPr>
        <p:spPr bwMode="auto">
          <a:xfrm>
            <a:off x="3149600" y="3789363"/>
            <a:ext cx="327025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602132" name="Rectangle 20"/>
          <p:cNvSpPr>
            <a:spLocks noChangeArrowheads="1"/>
          </p:cNvSpPr>
          <p:nvPr/>
        </p:nvSpPr>
        <p:spPr bwMode="auto">
          <a:xfrm>
            <a:off x="3757613" y="3789363"/>
            <a:ext cx="327025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602133" name="Rectangle 21"/>
          <p:cNvSpPr>
            <a:spLocks noChangeArrowheads="1"/>
          </p:cNvSpPr>
          <p:nvPr/>
        </p:nvSpPr>
        <p:spPr bwMode="auto">
          <a:xfrm>
            <a:off x="4410075" y="3789363"/>
            <a:ext cx="325438" cy="3841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q</a:t>
            </a:r>
          </a:p>
        </p:txBody>
      </p:sp>
      <p:sp>
        <p:nvSpPr>
          <p:cNvPr id="602134" name="Line 22"/>
          <p:cNvSpPr>
            <a:spLocks noChangeShapeType="1"/>
          </p:cNvSpPr>
          <p:nvPr/>
        </p:nvSpPr>
        <p:spPr bwMode="auto">
          <a:xfrm flipH="1">
            <a:off x="1585913" y="1741488"/>
            <a:ext cx="825500" cy="4476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02135" name="Line 23"/>
          <p:cNvSpPr>
            <a:spLocks noChangeShapeType="1"/>
          </p:cNvSpPr>
          <p:nvPr/>
        </p:nvSpPr>
        <p:spPr bwMode="auto">
          <a:xfrm>
            <a:off x="2695575" y="1758950"/>
            <a:ext cx="858838" cy="42862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02136" name="Line 24"/>
          <p:cNvSpPr>
            <a:spLocks noChangeShapeType="1"/>
          </p:cNvSpPr>
          <p:nvPr/>
        </p:nvSpPr>
        <p:spPr bwMode="auto">
          <a:xfrm flipH="1">
            <a:off x="873125" y="2573338"/>
            <a:ext cx="669925" cy="519112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02137" name="Line 25"/>
          <p:cNvSpPr>
            <a:spLocks noChangeShapeType="1"/>
          </p:cNvSpPr>
          <p:nvPr/>
        </p:nvSpPr>
        <p:spPr bwMode="auto">
          <a:xfrm>
            <a:off x="1676400" y="2590800"/>
            <a:ext cx="596900" cy="49688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02138" name="Line 26"/>
          <p:cNvSpPr>
            <a:spLocks noChangeShapeType="1"/>
          </p:cNvSpPr>
          <p:nvPr/>
        </p:nvSpPr>
        <p:spPr bwMode="auto">
          <a:xfrm flipH="1">
            <a:off x="603250" y="3482975"/>
            <a:ext cx="250825" cy="30956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02139" name="Line 27"/>
          <p:cNvSpPr>
            <a:spLocks noChangeShapeType="1"/>
          </p:cNvSpPr>
          <p:nvPr/>
        </p:nvSpPr>
        <p:spPr bwMode="auto">
          <a:xfrm>
            <a:off x="981075" y="3481388"/>
            <a:ext cx="182563" cy="290512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02140" name="Line 28"/>
          <p:cNvSpPr>
            <a:spLocks noChangeShapeType="1"/>
          </p:cNvSpPr>
          <p:nvPr/>
        </p:nvSpPr>
        <p:spPr bwMode="auto">
          <a:xfrm flipH="1">
            <a:off x="892175" y="4173538"/>
            <a:ext cx="249238" cy="3079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02141" name="Line 29"/>
          <p:cNvSpPr>
            <a:spLocks noChangeShapeType="1"/>
          </p:cNvSpPr>
          <p:nvPr/>
        </p:nvSpPr>
        <p:spPr bwMode="auto">
          <a:xfrm>
            <a:off x="1230313" y="4175125"/>
            <a:ext cx="182562" cy="290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02142" name="Line 30"/>
          <p:cNvSpPr>
            <a:spLocks noChangeShapeType="1"/>
          </p:cNvSpPr>
          <p:nvPr/>
        </p:nvSpPr>
        <p:spPr bwMode="auto">
          <a:xfrm flipH="1">
            <a:off x="2020888" y="3470275"/>
            <a:ext cx="249237" cy="30956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02143" name="Line 31"/>
          <p:cNvSpPr>
            <a:spLocks noChangeShapeType="1"/>
          </p:cNvSpPr>
          <p:nvPr/>
        </p:nvSpPr>
        <p:spPr bwMode="auto">
          <a:xfrm>
            <a:off x="2398713" y="3468688"/>
            <a:ext cx="182562" cy="3317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02144" name="Line 32"/>
          <p:cNvSpPr>
            <a:spLocks noChangeShapeType="1"/>
          </p:cNvSpPr>
          <p:nvPr/>
        </p:nvSpPr>
        <p:spPr bwMode="auto">
          <a:xfrm flipH="1">
            <a:off x="2297113" y="4175125"/>
            <a:ext cx="249237" cy="307975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02145" name="Line 33"/>
          <p:cNvSpPr>
            <a:spLocks noChangeShapeType="1"/>
          </p:cNvSpPr>
          <p:nvPr/>
        </p:nvSpPr>
        <p:spPr bwMode="auto">
          <a:xfrm flipH="1">
            <a:off x="2846388" y="2566988"/>
            <a:ext cx="669925" cy="519112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02146" name="Line 34"/>
          <p:cNvSpPr>
            <a:spLocks noChangeShapeType="1"/>
          </p:cNvSpPr>
          <p:nvPr/>
        </p:nvSpPr>
        <p:spPr bwMode="auto">
          <a:xfrm>
            <a:off x="3649663" y="2584450"/>
            <a:ext cx="596900" cy="496888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02147" name="Line 35"/>
          <p:cNvSpPr>
            <a:spLocks noChangeShapeType="1"/>
          </p:cNvSpPr>
          <p:nvPr/>
        </p:nvSpPr>
        <p:spPr bwMode="auto">
          <a:xfrm>
            <a:off x="3011488" y="3459163"/>
            <a:ext cx="182562" cy="330200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02148" name="Line 36"/>
          <p:cNvSpPr>
            <a:spLocks noChangeShapeType="1"/>
          </p:cNvSpPr>
          <p:nvPr/>
        </p:nvSpPr>
        <p:spPr bwMode="auto">
          <a:xfrm flipH="1">
            <a:off x="3979863" y="3470275"/>
            <a:ext cx="249237" cy="30956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02149" name="Line 37"/>
          <p:cNvSpPr>
            <a:spLocks noChangeShapeType="1"/>
          </p:cNvSpPr>
          <p:nvPr/>
        </p:nvSpPr>
        <p:spPr bwMode="auto">
          <a:xfrm>
            <a:off x="4357688" y="3468688"/>
            <a:ext cx="182562" cy="331787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02150" name="Text Box 38"/>
          <p:cNvSpPr txBox="1">
            <a:spLocks noChangeArrowheads="1"/>
          </p:cNvSpPr>
          <p:nvPr/>
        </p:nvSpPr>
        <p:spPr bwMode="auto">
          <a:xfrm>
            <a:off x="5318125" y="14176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02153" name="Text Box 41"/>
          <p:cNvSpPr txBox="1">
            <a:spLocks noChangeArrowheads="1"/>
          </p:cNvSpPr>
          <p:nvPr/>
        </p:nvSpPr>
        <p:spPr bwMode="auto">
          <a:xfrm>
            <a:off x="4267200" y="1219200"/>
            <a:ext cx="5032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Explain how you would go about deleting </a:t>
            </a:r>
            <a:r>
              <a:rPr lang="en-US">
                <a:solidFill>
                  <a:srgbClr val="FF3300"/>
                </a:solidFill>
              </a:rPr>
              <a:t>node k</a:t>
            </a:r>
            <a:r>
              <a:rPr lang="en-US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2155" name="Text Box 43"/>
          <p:cNvSpPr txBox="1">
            <a:spLocks noChangeArrowheads="1"/>
          </p:cNvSpPr>
          <p:nvPr/>
        </p:nvSpPr>
        <p:spPr bwMode="auto">
          <a:xfrm>
            <a:off x="4419600" y="2209800"/>
            <a:ext cx="5032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Explain how you would go about deleting </a:t>
            </a:r>
            <a:r>
              <a:rPr lang="en-US" dirty="0">
                <a:solidFill>
                  <a:srgbClr val="FF3300"/>
                </a:solidFill>
              </a:rPr>
              <a:t>node e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02156" name="Text Box 44"/>
          <p:cNvSpPr txBox="1">
            <a:spLocks noChangeArrowheads="1"/>
          </p:cNvSpPr>
          <p:nvPr/>
        </p:nvSpPr>
        <p:spPr bwMode="auto">
          <a:xfrm>
            <a:off x="4953000" y="3276600"/>
            <a:ext cx="3886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Explain how you would go about deleting </a:t>
            </a:r>
            <a:r>
              <a:rPr lang="en-US" dirty="0">
                <a:solidFill>
                  <a:srgbClr val="FF3300"/>
                </a:solidFill>
              </a:rPr>
              <a:t>node </a:t>
            </a:r>
            <a:r>
              <a:rPr lang="en-US" dirty="0" err="1">
                <a:solidFill>
                  <a:srgbClr val="FF33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02159" name="Rectangle 47"/>
          <p:cNvSpPr>
            <a:spLocks noChangeArrowheads="1"/>
          </p:cNvSpPr>
          <p:nvPr/>
        </p:nvSpPr>
        <p:spPr bwMode="auto">
          <a:xfrm>
            <a:off x="2544763" y="5156200"/>
            <a:ext cx="862012" cy="4984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igloo</a:t>
            </a:r>
          </a:p>
        </p:txBody>
      </p:sp>
      <p:sp>
        <p:nvSpPr>
          <p:cNvPr id="602160" name="Line 48"/>
          <p:cNvSpPr>
            <a:spLocks noChangeShapeType="1"/>
          </p:cNvSpPr>
          <p:nvPr/>
        </p:nvSpPr>
        <p:spPr bwMode="auto">
          <a:xfrm>
            <a:off x="2514600" y="4860925"/>
            <a:ext cx="182563" cy="290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02161" name="Rectangle 49"/>
          <p:cNvSpPr>
            <a:spLocks noChangeArrowheads="1"/>
          </p:cNvSpPr>
          <p:nvPr/>
        </p:nvSpPr>
        <p:spPr bwMode="auto">
          <a:xfrm>
            <a:off x="3024188" y="5934075"/>
            <a:ext cx="862012" cy="498475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000000"/>
                </a:solidFill>
              </a:rPr>
              <a:t>infer</a:t>
            </a:r>
          </a:p>
        </p:txBody>
      </p:sp>
      <p:sp>
        <p:nvSpPr>
          <p:cNvPr id="602162" name="Line 50"/>
          <p:cNvSpPr>
            <a:spLocks noChangeShapeType="1"/>
          </p:cNvSpPr>
          <p:nvPr/>
        </p:nvSpPr>
        <p:spPr bwMode="auto">
          <a:xfrm>
            <a:off x="2994025" y="5638800"/>
            <a:ext cx="182563" cy="290513"/>
          </a:xfrm>
          <a:prstGeom prst="line">
            <a:avLst/>
          </a:prstGeom>
          <a:noFill/>
          <a:ln w="412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31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55" grpId="0"/>
      <p:bldP spid="60215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E2BA-3C49-4588-9855-CFC8B82B3F53}" type="slidenum">
              <a:rPr lang="en-US">
                <a:solidFill>
                  <a:srgbClr val="000000"/>
                </a:solidFill>
              </a:rPr>
              <a:pPr/>
              <a:t>42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/>
              <a:t>Where are Binary Search Trees Used?</a:t>
            </a:r>
          </a:p>
        </p:txBody>
      </p:sp>
      <p:sp>
        <p:nvSpPr>
          <p:cNvPr id="604164" name="Text Box 4"/>
          <p:cNvSpPr txBox="1">
            <a:spLocks noChangeArrowheads="1"/>
          </p:cNvSpPr>
          <p:nvPr/>
        </p:nvSpPr>
        <p:spPr bwMode="auto">
          <a:xfrm>
            <a:off x="-228600" y="1417638"/>
            <a:ext cx="521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Remember the STL </a:t>
            </a:r>
            <a:r>
              <a:rPr lang="en-US">
                <a:solidFill>
                  <a:srgbClr val="3333CC"/>
                </a:solidFill>
              </a:rPr>
              <a:t>map</a:t>
            </a:r>
            <a:r>
              <a:rPr lang="en-US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604165" name="Text Box 5"/>
          <p:cNvSpPr txBox="1">
            <a:spLocks noChangeArrowheads="1"/>
          </p:cNvSpPr>
          <p:nvPr/>
        </p:nvSpPr>
        <p:spPr bwMode="auto">
          <a:xfrm>
            <a:off x="565150" y="1981200"/>
            <a:ext cx="5454650" cy="3695700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map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using namespace std;</a:t>
            </a:r>
          </a:p>
          <a:p>
            <a:pPr algn="l"/>
            <a:endParaRPr lang="en-US" sz="1800" b="1">
              <a:solidFill>
                <a:srgbClr val="000000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map&lt;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string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,</a:t>
            </a:r>
            <a:r>
              <a:rPr lang="en-US" sz="1800" b="1">
                <a:solidFill>
                  <a:srgbClr val="3333CC"/>
                </a:solidFill>
                <a:latin typeface="Courier New" pitchFamily="49" charset="0"/>
                <a:ea typeface="MS Mincho" pitchFamily="49" charset="-128"/>
              </a:rPr>
              <a:t>float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&gt;  stud2gpa;</a:t>
            </a:r>
          </a:p>
          <a:p>
            <a:pPr algn="l"/>
            <a:endParaRPr lang="en-US" sz="1000" b="1">
              <a:solidFill>
                <a:srgbClr val="000000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0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stud2gpa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>
                <a:solidFill>
                  <a:srgbClr val="3333CC"/>
                </a:solidFill>
                <a:latin typeface="Courier New" pitchFamily="49" charset="0"/>
                <a:ea typeface="MS Mincho" pitchFamily="49" charset="-128"/>
              </a:rPr>
              <a:t>“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Carey”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800" b="1">
                <a:solidFill>
                  <a:srgbClr val="3333CC"/>
                </a:solidFill>
                <a:latin typeface="Courier New" pitchFamily="49" charset="0"/>
                <a:ea typeface="MS Mincho" pitchFamily="49" charset="-128"/>
              </a:rPr>
              <a:t>3.62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stud2gpa[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“David”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800" b="1">
                <a:solidFill>
                  <a:srgbClr val="3333CC"/>
                </a:solidFill>
                <a:latin typeface="Courier New" pitchFamily="49" charset="0"/>
                <a:ea typeface="MS Mincho" pitchFamily="49" charset="-128"/>
              </a:rPr>
              <a:t>3.99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stud2gpa[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“Dalia”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] = </a:t>
            </a:r>
            <a:r>
              <a:rPr lang="en-US" sz="1800" b="1">
                <a:solidFill>
                  <a:srgbClr val="3333CC"/>
                </a:solidFill>
                <a:latin typeface="Courier New" pitchFamily="49" charset="0"/>
                <a:ea typeface="MS Mincho" pitchFamily="49" charset="-128"/>
              </a:rPr>
              <a:t>4.0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algn="l"/>
            <a:endParaRPr lang="en-US" sz="1800" b="1">
              <a:solidFill>
                <a:srgbClr val="000000"/>
              </a:solidFill>
              <a:latin typeface="Courier New" pitchFamily="49" charset="0"/>
              <a:ea typeface="MS Mincho" pitchFamily="49" charset="-128"/>
            </a:endParaRPr>
          </a:p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  cout &lt;&lt; stud2gpa[</a:t>
            </a:r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“David”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];</a:t>
            </a:r>
          </a:p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04166" name="Text Box 6"/>
          <p:cNvSpPr txBox="1">
            <a:spLocks noChangeArrowheads="1"/>
          </p:cNvSpPr>
          <p:nvPr/>
        </p:nvSpPr>
        <p:spPr bwMode="auto">
          <a:xfrm>
            <a:off x="544513" y="5886450"/>
            <a:ext cx="5561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It uses a type of </a:t>
            </a:r>
            <a:r>
              <a:rPr lang="en-US">
                <a:solidFill>
                  <a:srgbClr val="006666"/>
                </a:solidFill>
              </a:rPr>
              <a:t>binary search tree</a:t>
            </a:r>
            <a:r>
              <a:rPr lang="en-US">
                <a:solidFill>
                  <a:srgbClr val="000000"/>
                </a:solidFill>
              </a:rPr>
              <a:t> to store the items! </a:t>
            </a:r>
          </a:p>
        </p:txBody>
      </p:sp>
      <p:sp>
        <p:nvSpPr>
          <p:cNvPr id="604167" name="Line 7"/>
          <p:cNvSpPr>
            <a:spLocks noChangeShapeType="1"/>
          </p:cNvSpPr>
          <p:nvPr/>
        </p:nvSpPr>
        <p:spPr bwMode="auto">
          <a:xfrm>
            <a:off x="463550" y="3540125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04168" name="Rectangle 8"/>
          <p:cNvSpPr>
            <a:spLocks noChangeArrowheads="1"/>
          </p:cNvSpPr>
          <p:nvPr/>
        </p:nvSpPr>
        <p:spPr bwMode="auto">
          <a:xfrm>
            <a:off x="5867400" y="2028825"/>
            <a:ext cx="1265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stud2gpa</a:t>
            </a:r>
          </a:p>
        </p:txBody>
      </p:sp>
      <p:sp>
        <p:nvSpPr>
          <p:cNvPr id="604169" name="Rectangle 9"/>
          <p:cNvSpPr>
            <a:spLocks noChangeArrowheads="1"/>
          </p:cNvSpPr>
          <p:nvPr/>
        </p:nvSpPr>
        <p:spPr bwMode="auto">
          <a:xfrm>
            <a:off x="6288088" y="2362200"/>
            <a:ext cx="1600200" cy="4572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04170" name="Text Box 10"/>
          <p:cNvSpPr txBox="1">
            <a:spLocks noChangeArrowheads="1"/>
          </p:cNvSpPr>
          <p:nvPr/>
        </p:nvSpPr>
        <p:spPr bwMode="auto">
          <a:xfrm>
            <a:off x="6270625" y="2387600"/>
            <a:ext cx="866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pRoot</a:t>
            </a:r>
          </a:p>
        </p:txBody>
      </p:sp>
      <p:sp>
        <p:nvSpPr>
          <p:cNvPr id="604171" name="Rectangle 11"/>
          <p:cNvSpPr>
            <a:spLocks noChangeArrowheads="1"/>
          </p:cNvSpPr>
          <p:nvPr/>
        </p:nvSpPr>
        <p:spPr bwMode="auto">
          <a:xfrm>
            <a:off x="7083425" y="2446338"/>
            <a:ext cx="754063" cy="28575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04172" name="Text Box 12"/>
          <p:cNvSpPr txBox="1">
            <a:spLocks noChangeArrowheads="1"/>
          </p:cNvSpPr>
          <p:nvPr/>
        </p:nvSpPr>
        <p:spPr bwMode="auto">
          <a:xfrm>
            <a:off x="7081838" y="2405063"/>
            <a:ext cx="854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04173" name="Line 13"/>
          <p:cNvSpPr>
            <a:spLocks noChangeShapeType="1"/>
          </p:cNvSpPr>
          <p:nvPr/>
        </p:nvSpPr>
        <p:spPr bwMode="auto">
          <a:xfrm>
            <a:off x="457200" y="4103688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04189" name="Group 29"/>
          <p:cNvGrpSpPr>
            <a:grpSpLocks/>
          </p:cNvGrpSpPr>
          <p:nvPr/>
        </p:nvGrpSpPr>
        <p:grpSpPr bwMode="auto">
          <a:xfrm>
            <a:off x="6135688" y="2651125"/>
            <a:ext cx="1941512" cy="1595438"/>
            <a:chOff x="4176" y="1670"/>
            <a:chExt cx="1223" cy="1005"/>
          </a:xfrm>
        </p:grpSpPr>
        <p:sp>
          <p:nvSpPr>
            <p:cNvPr id="604174" name="Rectangle 14"/>
            <p:cNvSpPr>
              <a:spLocks noChangeArrowheads="1"/>
            </p:cNvSpPr>
            <p:nvPr/>
          </p:nvSpPr>
          <p:spPr bwMode="auto">
            <a:xfrm>
              <a:off x="4216" y="1974"/>
              <a:ext cx="1183" cy="69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4176" name="Text Box 16"/>
            <p:cNvSpPr txBox="1">
              <a:spLocks noChangeArrowheads="1"/>
            </p:cNvSpPr>
            <p:nvPr/>
          </p:nvSpPr>
          <p:spPr bwMode="auto">
            <a:xfrm>
              <a:off x="4215" y="1990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ID</a:t>
              </a:r>
            </a:p>
          </p:txBody>
        </p:sp>
        <p:sp>
          <p:nvSpPr>
            <p:cNvPr id="604177" name="Rectangle 17"/>
            <p:cNvSpPr>
              <a:spLocks noChangeArrowheads="1"/>
            </p:cNvSpPr>
            <p:nvPr/>
          </p:nvSpPr>
          <p:spPr bwMode="auto">
            <a:xfrm>
              <a:off x="4504" y="2027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4178" name="Text Box 18"/>
            <p:cNvSpPr txBox="1">
              <a:spLocks noChangeArrowheads="1"/>
            </p:cNvSpPr>
            <p:nvPr/>
          </p:nvSpPr>
          <p:spPr bwMode="auto">
            <a:xfrm>
              <a:off x="4464" y="2016"/>
              <a:ext cx="6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3300"/>
                  </a:solidFill>
                </a:rPr>
                <a:t>“Carey”</a:t>
              </a:r>
            </a:p>
          </p:txBody>
        </p:sp>
        <p:sp>
          <p:nvSpPr>
            <p:cNvPr id="604179" name="Line 19"/>
            <p:cNvSpPr>
              <a:spLocks noChangeShapeType="1"/>
            </p:cNvSpPr>
            <p:nvPr/>
          </p:nvSpPr>
          <p:spPr bwMode="auto">
            <a:xfrm flipH="1">
              <a:off x="4630" y="1670"/>
              <a:ext cx="388" cy="30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4180" name="Text Box 20"/>
            <p:cNvSpPr txBox="1">
              <a:spLocks noChangeArrowheads="1"/>
            </p:cNvSpPr>
            <p:nvPr/>
          </p:nvSpPr>
          <p:spPr bwMode="auto">
            <a:xfrm>
              <a:off x="4203" y="2205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val</a:t>
              </a:r>
            </a:p>
          </p:txBody>
        </p:sp>
        <p:sp>
          <p:nvSpPr>
            <p:cNvPr id="604181" name="Rectangle 21"/>
            <p:cNvSpPr>
              <a:spLocks noChangeArrowheads="1"/>
            </p:cNvSpPr>
            <p:nvPr/>
          </p:nvSpPr>
          <p:spPr bwMode="auto">
            <a:xfrm>
              <a:off x="4493" y="2242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4182" name="Text Box 22"/>
            <p:cNvSpPr txBox="1">
              <a:spLocks noChangeArrowheads="1"/>
            </p:cNvSpPr>
            <p:nvPr/>
          </p:nvSpPr>
          <p:spPr bwMode="auto">
            <a:xfrm>
              <a:off x="4551" y="2231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3300"/>
                  </a:solidFill>
                </a:rPr>
                <a:t>3.62</a:t>
              </a:r>
            </a:p>
          </p:txBody>
        </p:sp>
        <p:sp>
          <p:nvSpPr>
            <p:cNvPr id="604183" name="Text Box 23"/>
            <p:cNvSpPr txBox="1">
              <a:spLocks noChangeArrowheads="1"/>
            </p:cNvSpPr>
            <p:nvPr/>
          </p:nvSpPr>
          <p:spPr bwMode="auto">
            <a:xfrm>
              <a:off x="4176" y="2478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left</a:t>
              </a:r>
            </a:p>
          </p:txBody>
        </p:sp>
        <p:sp>
          <p:nvSpPr>
            <p:cNvPr id="604184" name="Rectangle 24"/>
            <p:cNvSpPr>
              <a:spLocks noChangeArrowheads="1"/>
            </p:cNvSpPr>
            <p:nvPr/>
          </p:nvSpPr>
          <p:spPr bwMode="auto">
            <a:xfrm>
              <a:off x="4445" y="2469"/>
              <a:ext cx="322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4185" name="Text Box 25"/>
            <p:cNvSpPr txBox="1">
              <a:spLocks noChangeArrowheads="1"/>
            </p:cNvSpPr>
            <p:nvPr/>
          </p:nvSpPr>
          <p:spPr bwMode="auto">
            <a:xfrm>
              <a:off x="4752" y="2474"/>
              <a:ext cx="3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right</a:t>
              </a:r>
            </a:p>
          </p:txBody>
        </p:sp>
        <p:sp>
          <p:nvSpPr>
            <p:cNvPr id="604186" name="Rectangle 26"/>
            <p:cNvSpPr>
              <a:spLocks noChangeArrowheads="1"/>
            </p:cNvSpPr>
            <p:nvPr/>
          </p:nvSpPr>
          <p:spPr bwMode="auto">
            <a:xfrm>
              <a:off x="5087" y="2465"/>
              <a:ext cx="285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4187" name="Text Box 27"/>
            <p:cNvSpPr txBox="1">
              <a:spLocks noChangeArrowheads="1"/>
            </p:cNvSpPr>
            <p:nvPr/>
          </p:nvSpPr>
          <p:spPr bwMode="auto">
            <a:xfrm>
              <a:off x="4414" y="2483"/>
              <a:ext cx="4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3300"/>
                  </a:solidFill>
                </a:rPr>
                <a:t>NULL</a:t>
              </a:r>
            </a:p>
          </p:txBody>
        </p:sp>
      </p:grpSp>
      <p:sp>
        <p:nvSpPr>
          <p:cNvPr id="604188" name="Text Box 28"/>
          <p:cNvSpPr txBox="1">
            <a:spLocks noChangeArrowheads="1"/>
          </p:cNvSpPr>
          <p:nvPr/>
        </p:nvSpPr>
        <p:spPr bwMode="auto">
          <a:xfrm>
            <a:off x="7502525" y="3919538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04190" name="Line 30"/>
          <p:cNvSpPr>
            <a:spLocks noChangeShapeType="1"/>
          </p:cNvSpPr>
          <p:nvPr/>
        </p:nvSpPr>
        <p:spPr bwMode="auto">
          <a:xfrm>
            <a:off x="457200" y="438785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04206" name="Group 46"/>
          <p:cNvGrpSpPr>
            <a:grpSpLocks/>
          </p:cNvGrpSpPr>
          <p:nvPr/>
        </p:nvGrpSpPr>
        <p:grpSpPr bwMode="auto">
          <a:xfrm>
            <a:off x="7086600" y="4125913"/>
            <a:ext cx="2014538" cy="1576387"/>
            <a:chOff x="4464" y="2599"/>
            <a:chExt cx="1269" cy="993"/>
          </a:xfrm>
        </p:grpSpPr>
        <p:sp>
          <p:nvSpPr>
            <p:cNvPr id="604192" name="Rectangle 32"/>
            <p:cNvSpPr>
              <a:spLocks noChangeArrowheads="1"/>
            </p:cNvSpPr>
            <p:nvPr/>
          </p:nvSpPr>
          <p:spPr bwMode="auto">
            <a:xfrm>
              <a:off x="4504" y="2896"/>
              <a:ext cx="1183" cy="69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4193" name="Text Box 33"/>
            <p:cNvSpPr txBox="1">
              <a:spLocks noChangeArrowheads="1"/>
            </p:cNvSpPr>
            <p:nvPr/>
          </p:nvSpPr>
          <p:spPr bwMode="auto">
            <a:xfrm>
              <a:off x="4503" y="2912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ID</a:t>
              </a:r>
            </a:p>
          </p:txBody>
        </p:sp>
        <p:sp>
          <p:nvSpPr>
            <p:cNvPr id="604194" name="Rectangle 34"/>
            <p:cNvSpPr>
              <a:spLocks noChangeArrowheads="1"/>
            </p:cNvSpPr>
            <p:nvPr/>
          </p:nvSpPr>
          <p:spPr bwMode="auto">
            <a:xfrm>
              <a:off x="4792" y="2949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4195" name="Text Box 35"/>
            <p:cNvSpPr txBox="1">
              <a:spLocks noChangeArrowheads="1"/>
            </p:cNvSpPr>
            <p:nvPr/>
          </p:nvSpPr>
          <p:spPr bwMode="auto">
            <a:xfrm>
              <a:off x="4758" y="2938"/>
              <a:ext cx="6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3300"/>
                  </a:solidFill>
                </a:rPr>
                <a:t>“David”</a:t>
              </a:r>
            </a:p>
          </p:txBody>
        </p:sp>
        <p:sp>
          <p:nvSpPr>
            <p:cNvPr id="604196" name="Line 36"/>
            <p:cNvSpPr>
              <a:spLocks noChangeShapeType="1"/>
            </p:cNvSpPr>
            <p:nvPr/>
          </p:nvSpPr>
          <p:spPr bwMode="auto">
            <a:xfrm>
              <a:off x="4905" y="2599"/>
              <a:ext cx="361" cy="30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4197" name="Text Box 37"/>
            <p:cNvSpPr txBox="1">
              <a:spLocks noChangeArrowheads="1"/>
            </p:cNvSpPr>
            <p:nvPr/>
          </p:nvSpPr>
          <p:spPr bwMode="auto">
            <a:xfrm>
              <a:off x="4491" y="3127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val</a:t>
              </a:r>
            </a:p>
          </p:txBody>
        </p:sp>
        <p:sp>
          <p:nvSpPr>
            <p:cNvPr id="604198" name="Rectangle 38"/>
            <p:cNvSpPr>
              <a:spLocks noChangeArrowheads="1"/>
            </p:cNvSpPr>
            <p:nvPr/>
          </p:nvSpPr>
          <p:spPr bwMode="auto">
            <a:xfrm>
              <a:off x="4781" y="3164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4199" name="Text Box 39"/>
            <p:cNvSpPr txBox="1">
              <a:spLocks noChangeArrowheads="1"/>
            </p:cNvSpPr>
            <p:nvPr/>
          </p:nvSpPr>
          <p:spPr bwMode="auto">
            <a:xfrm>
              <a:off x="4839" y="315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3300"/>
                  </a:solidFill>
                </a:rPr>
                <a:t>3.99</a:t>
              </a:r>
            </a:p>
          </p:txBody>
        </p:sp>
        <p:sp>
          <p:nvSpPr>
            <p:cNvPr id="604200" name="Text Box 40"/>
            <p:cNvSpPr txBox="1">
              <a:spLocks noChangeArrowheads="1"/>
            </p:cNvSpPr>
            <p:nvPr/>
          </p:nvSpPr>
          <p:spPr bwMode="auto">
            <a:xfrm>
              <a:off x="4464" y="3400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left</a:t>
              </a:r>
            </a:p>
          </p:txBody>
        </p:sp>
        <p:sp>
          <p:nvSpPr>
            <p:cNvPr id="604201" name="Rectangle 41"/>
            <p:cNvSpPr>
              <a:spLocks noChangeArrowheads="1"/>
            </p:cNvSpPr>
            <p:nvPr/>
          </p:nvSpPr>
          <p:spPr bwMode="auto">
            <a:xfrm>
              <a:off x="4733" y="3391"/>
              <a:ext cx="322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4202" name="Text Box 42"/>
            <p:cNvSpPr txBox="1">
              <a:spLocks noChangeArrowheads="1"/>
            </p:cNvSpPr>
            <p:nvPr/>
          </p:nvSpPr>
          <p:spPr bwMode="auto">
            <a:xfrm>
              <a:off x="5040" y="3396"/>
              <a:ext cx="3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right</a:t>
              </a:r>
            </a:p>
          </p:txBody>
        </p:sp>
        <p:sp>
          <p:nvSpPr>
            <p:cNvPr id="604203" name="Rectangle 43"/>
            <p:cNvSpPr>
              <a:spLocks noChangeArrowheads="1"/>
            </p:cNvSpPr>
            <p:nvPr/>
          </p:nvSpPr>
          <p:spPr bwMode="auto">
            <a:xfrm>
              <a:off x="5375" y="3387"/>
              <a:ext cx="285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4205" name="Text Box 45"/>
            <p:cNvSpPr txBox="1">
              <a:spLocks noChangeArrowheads="1"/>
            </p:cNvSpPr>
            <p:nvPr/>
          </p:nvSpPr>
          <p:spPr bwMode="auto">
            <a:xfrm>
              <a:off x="5321" y="3395"/>
              <a:ext cx="4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3300"/>
                  </a:solidFill>
                </a:rPr>
                <a:t>NULL</a:t>
              </a:r>
            </a:p>
          </p:txBody>
        </p:sp>
      </p:grpSp>
      <p:sp>
        <p:nvSpPr>
          <p:cNvPr id="604204" name="Text Box 44"/>
          <p:cNvSpPr txBox="1">
            <a:spLocks noChangeArrowheads="1"/>
          </p:cNvSpPr>
          <p:nvPr/>
        </p:nvSpPr>
        <p:spPr bwMode="auto">
          <a:xfrm>
            <a:off x="7464425" y="5405438"/>
            <a:ext cx="654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3300"/>
                </a:solidFill>
              </a:rPr>
              <a:t>NULL</a:t>
            </a:r>
          </a:p>
        </p:txBody>
      </p:sp>
      <p:sp>
        <p:nvSpPr>
          <p:cNvPr id="604207" name="Line 47"/>
          <p:cNvSpPr>
            <a:spLocks noChangeShapeType="1"/>
          </p:cNvSpPr>
          <p:nvPr/>
        </p:nvSpPr>
        <p:spPr bwMode="auto">
          <a:xfrm>
            <a:off x="457200" y="4659313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04208" name="Group 48"/>
          <p:cNvGrpSpPr>
            <a:grpSpLocks/>
          </p:cNvGrpSpPr>
          <p:nvPr/>
        </p:nvGrpSpPr>
        <p:grpSpPr bwMode="auto">
          <a:xfrm>
            <a:off x="6440488" y="5567363"/>
            <a:ext cx="2025650" cy="1595437"/>
            <a:chOff x="4176" y="1670"/>
            <a:chExt cx="1276" cy="1005"/>
          </a:xfrm>
        </p:grpSpPr>
        <p:sp>
          <p:nvSpPr>
            <p:cNvPr id="604209" name="Rectangle 49"/>
            <p:cNvSpPr>
              <a:spLocks noChangeArrowheads="1"/>
            </p:cNvSpPr>
            <p:nvPr/>
          </p:nvSpPr>
          <p:spPr bwMode="auto">
            <a:xfrm>
              <a:off x="4216" y="1974"/>
              <a:ext cx="1183" cy="696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4210" name="Text Box 50"/>
            <p:cNvSpPr txBox="1">
              <a:spLocks noChangeArrowheads="1"/>
            </p:cNvSpPr>
            <p:nvPr/>
          </p:nvSpPr>
          <p:spPr bwMode="auto">
            <a:xfrm>
              <a:off x="4215" y="1990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ID</a:t>
              </a:r>
            </a:p>
          </p:txBody>
        </p:sp>
        <p:sp>
          <p:nvSpPr>
            <p:cNvPr id="604211" name="Rectangle 51"/>
            <p:cNvSpPr>
              <a:spLocks noChangeArrowheads="1"/>
            </p:cNvSpPr>
            <p:nvPr/>
          </p:nvSpPr>
          <p:spPr bwMode="auto">
            <a:xfrm>
              <a:off x="4504" y="2027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4212" name="Text Box 52"/>
            <p:cNvSpPr txBox="1">
              <a:spLocks noChangeArrowheads="1"/>
            </p:cNvSpPr>
            <p:nvPr/>
          </p:nvSpPr>
          <p:spPr bwMode="auto">
            <a:xfrm>
              <a:off x="4490" y="2016"/>
              <a:ext cx="5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3300"/>
                  </a:solidFill>
                </a:rPr>
                <a:t>“Dalia”</a:t>
              </a:r>
            </a:p>
          </p:txBody>
        </p:sp>
        <p:sp>
          <p:nvSpPr>
            <p:cNvPr id="604213" name="Line 53"/>
            <p:cNvSpPr>
              <a:spLocks noChangeShapeType="1"/>
            </p:cNvSpPr>
            <p:nvPr/>
          </p:nvSpPr>
          <p:spPr bwMode="auto">
            <a:xfrm flipH="1">
              <a:off x="4630" y="1670"/>
              <a:ext cx="388" cy="303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4214" name="Text Box 54"/>
            <p:cNvSpPr txBox="1">
              <a:spLocks noChangeArrowheads="1"/>
            </p:cNvSpPr>
            <p:nvPr/>
          </p:nvSpPr>
          <p:spPr bwMode="auto">
            <a:xfrm>
              <a:off x="4203" y="2205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val</a:t>
              </a:r>
            </a:p>
          </p:txBody>
        </p:sp>
        <p:sp>
          <p:nvSpPr>
            <p:cNvPr id="604215" name="Rectangle 55"/>
            <p:cNvSpPr>
              <a:spLocks noChangeArrowheads="1"/>
            </p:cNvSpPr>
            <p:nvPr/>
          </p:nvSpPr>
          <p:spPr bwMode="auto">
            <a:xfrm>
              <a:off x="4493" y="2242"/>
              <a:ext cx="524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4216" name="Text Box 56"/>
            <p:cNvSpPr txBox="1">
              <a:spLocks noChangeArrowheads="1"/>
            </p:cNvSpPr>
            <p:nvPr/>
          </p:nvSpPr>
          <p:spPr bwMode="auto">
            <a:xfrm>
              <a:off x="4595" y="2231"/>
              <a:ext cx="3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3300"/>
                  </a:solidFill>
                </a:rPr>
                <a:t>4.0</a:t>
              </a:r>
            </a:p>
          </p:txBody>
        </p:sp>
        <p:sp>
          <p:nvSpPr>
            <p:cNvPr id="604217" name="Text Box 57"/>
            <p:cNvSpPr txBox="1">
              <a:spLocks noChangeArrowheads="1"/>
            </p:cNvSpPr>
            <p:nvPr/>
          </p:nvSpPr>
          <p:spPr bwMode="auto">
            <a:xfrm>
              <a:off x="4176" y="2478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left</a:t>
              </a:r>
            </a:p>
          </p:txBody>
        </p:sp>
        <p:sp>
          <p:nvSpPr>
            <p:cNvPr id="604218" name="Rectangle 58"/>
            <p:cNvSpPr>
              <a:spLocks noChangeArrowheads="1"/>
            </p:cNvSpPr>
            <p:nvPr/>
          </p:nvSpPr>
          <p:spPr bwMode="auto">
            <a:xfrm>
              <a:off x="4445" y="2469"/>
              <a:ext cx="322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4219" name="Text Box 59"/>
            <p:cNvSpPr txBox="1">
              <a:spLocks noChangeArrowheads="1"/>
            </p:cNvSpPr>
            <p:nvPr/>
          </p:nvSpPr>
          <p:spPr bwMode="auto">
            <a:xfrm>
              <a:off x="4752" y="2474"/>
              <a:ext cx="3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right</a:t>
              </a:r>
            </a:p>
          </p:txBody>
        </p:sp>
        <p:sp>
          <p:nvSpPr>
            <p:cNvPr id="604220" name="Rectangle 60"/>
            <p:cNvSpPr>
              <a:spLocks noChangeArrowheads="1"/>
            </p:cNvSpPr>
            <p:nvPr/>
          </p:nvSpPr>
          <p:spPr bwMode="auto">
            <a:xfrm>
              <a:off x="5087" y="2465"/>
              <a:ext cx="285" cy="1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4221" name="Text Box 61"/>
            <p:cNvSpPr txBox="1">
              <a:spLocks noChangeArrowheads="1"/>
            </p:cNvSpPr>
            <p:nvPr/>
          </p:nvSpPr>
          <p:spPr bwMode="auto">
            <a:xfrm>
              <a:off x="4414" y="2483"/>
              <a:ext cx="10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>
                  <a:solidFill>
                    <a:srgbClr val="FF3300"/>
                  </a:solidFill>
                </a:rPr>
                <a:t>NULL          NULL</a:t>
              </a:r>
            </a:p>
          </p:txBody>
        </p:sp>
      </p:grpSp>
      <p:sp>
        <p:nvSpPr>
          <p:cNvPr id="604222" name="Text Box 62"/>
          <p:cNvSpPr txBox="1">
            <a:spLocks noChangeArrowheads="1"/>
          </p:cNvSpPr>
          <p:nvPr/>
        </p:nvSpPr>
        <p:spPr bwMode="auto">
          <a:xfrm>
            <a:off x="4343400" y="3946525"/>
            <a:ext cx="170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// BST insert!</a:t>
            </a:r>
          </a:p>
        </p:txBody>
      </p:sp>
      <p:sp>
        <p:nvSpPr>
          <p:cNvPr id="604223" name="Line 63"/>
          <p:cNvSpPr>
            <a:spLocks noChangeShapeType="1"/>
          </p:cNvSpPr>
          <p:nvPr/>
        </p:nvSpPr>
        <p:spPr bwMode="auto">
          <a:xfrm>
            <a:off x="434975" y="5213350"/>
            <a:ext cx="381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04225" name="Text Box 65"/>
          <p:cNvSpPr txBox="1">
            <a:spLocks noChangeArrowheads="1"/>
          </p:cNvSpPr>
          <p:nvPr/>
        </p:nvSpPr>
        <p:spPr bwMode="auto">
          <a:xfrm>
            <a:off x="4430713" y="5018088"/>
            <a:ext cx="178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// BST search!</a:t>
            </a:r>
          </a:p>
        </p:txBody>
      </p:sp>
      <p:sp>
        <p:nvSpPr>
          <p:cNvPr id="604227" name="Rectangle 67"/>
          <p:cNvSpPr>
            <a:spLocks noChangeArrowheads="1"/>
          </p:cNvSpPr>
          <p:nvPr/>
        </p:nvSpPr>
        <p:spPr bwMode="auto">
          <a:xfrm>
            <a:off x="849313" y="4762500"/>
            <a:ext cx="346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A50021"/>
                </a:solidFill>
                <a:latin typeface="Courier New" pitchFamily="49" charset="0"/>
              </a:rPr>
              <a:t>stud2gpa[“Carey”] = 2.1;</a:t>
            </a:r>
          </a:p>
        </p:txBody>
      </p:sp>
      <p:grpSp>
        <p:nvGrpSpPr>
          <p:cNvPr id="604231" name="Group 71"/>
          <p:cNvGrpSpPr>
            <a:grpSpLocks/>
          </p:cNvGrpSpPr>
          <p:nvPr/>
        </p:nvGrpSpPr>
        <p:grpSpPr bwMode="auto">
          <a:xfrm>
            <a:off x="6781800" y="3516313"/>
            <a:ext cx="549275" cy="396875"/>
            <a:chOff x="2736" y="4132"/>
            <a:chExt cx="346" cy="250"/>
          </a:xfrm>
        </p:grpSpPr>
        <p:sp>
          <p:nvSpPr>
            <p:cNvPr id="604228" name="Rectangle 68"/>
            <p:cNvSpPr>
              <a:spLocks noChangeArrowheads="1"/>
            </p:cNvSpPr>
            <p:nvPr/>
          </p:nvSpPr>
          <p:spPr bwMode="auto">
            <a:xfrm>
              <a:off x="2736" y="4176"/>
              <a:ext cx="346" cy="15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4230" name="Text Box 70"/>
            <p:cNvSpPr txBox="1">
              <a:spLocks noChangeArrowheads="1"/>
            </p:cNvSpPr>
            <p:nvPr/>
          </p:nvSpPr>
          <p:spPr bwMode="auto">
            <a:xfrm>
              <a:off x="2750" y="4132"/>
              <a:ext cx="3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6600CC"/>
                  </a:solidFill>
                </a:rPr>
                <a:t>2.1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48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0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0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0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0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0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0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0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5" grpId="0" animBg="1"/>
      <p:bldP spid="604166" grpId="0"/>
      <p:bldP spid="604167" grpId="0" animBg="1"/>
      <p:bldP spid="604167" grpId="1" animBg="1"/>
      <p:bldP spid="604168" grpId="0"/>
      <p:bldP spid="604169" grpId="0" animBg="1"/>
      <p:bldP spid="604170" grpId="0"/>
      <p:bldP spid="604171" grpId="0" animBg="1"/>
      <p:bldP spid="604172" grpId="0"/>
      <p:bldP spid="604172" grpId="1"/>
      <p:bldP spid="604173" grpId="0" animBg="1"/>
      <p:bldP spid="604173" grpId="1" animBg="1"/>
      <p:bldP spid="604188" grpId="0"/>
      <p:bldP spid="604190" grpId="0" animBg="1"/>
      <p:bldP spid="604190" grpId="1" animBg="1"/>
      <p:bldP spid="604204" grpId="0"/>
      <p:bldP spid="604204" grpId="1"/>
      <p:bldP spid="604207" grpId="0" animBg="1"/>
      <p:bldP spid="604207" grpId="1" animBg="1"/>
      <p:bldP spid="604222" grpId="0"/>
      <p:bldP spid="604223" grpId="0" animBg="1"/>
      <p:bldP spid="604223" grpId="1" animBg="1"/>
      <p:bldP spid="6042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A5E4-074A-4946-B909-8A3076DE41F7}" type="slidenum">
              <a:rPr lang="en-US">
                <a:solidFill>
                  <a:srgbClr val="000000"/>
                </a:solidFill>
              </a:rPr>
              <a:pPr/>
              <a:t>43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051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noFill/>
          <a:ln/>
        </p:spPr>
        <p:txBody>
          <a:bodyPr/>
          <a:lstStyle/>
          <a:p>
            <a:r>
              <a:rPr lang="en-US" sz="4000"/>
              <a:t>Where are Binary Search Trees Used?</a:t>
            </a:r>
          </a:p>
        </p:txBody>
      </p:sp>
      <p:sp>
        <p:nvSpPr>
          <p:cNvPr id="605189" name="Text Box 5"/>
          <p:cNvSpPr txBox="1">
            <a:spLocks noChangeArrowheads="1"/>
          </p:cNvSpPr>
          <p:nvPr/>
        </p:nvSpPr>
        <p:spPr bwMode="auto">
          <a:xfrm>
            <a:off x="193675" y="1417638"/>
            <a:ext cx="574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The STL </a:t>
            </a:r>
            <a:r>
              <a:rPr lang="en-US">
                <a:solidFill>
                  <a:srgbClr val="3333CC"/>
                </a:solidFill>
              </a:rPr>
              <a:t>set </a:t>
            </a:r>
            <a:r>
              <a:rPr lang="en-US">
                <a:solidFill>
                  <a:srgbClr val="000000"/>
                </a:solidFill>
              </a:rPr>
              <a:t>also uses a type of BSTs!</a:t>
            </a:r>
          </a:p>
        </p:txBody>
      </p:sp>
      <p:sp>
        <p:nvSpPr>
          <p:cNvPr id="605190" name="Text Box 6"/>
          <p:cNvSpPr txBox="1">
            <a:spLocks noChangeArrowheads="1"/>
          </p:cNvSpPr>
          <p:nvPr/>
        </p:nvSpPr>
        <p:spPr bwMode="auto">
          <a:xfrm>
            <a:off x="452438" y="2063750"/>
            <a:ext cx="5262562" cy="448945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>
                <a:solidFill>
                  <a:srgbClr val="FF3300"/>
                </a:solidFill>
                <a:latin typeface="Courier New" pitchFamily="49" charset="0"/>
                <a:ea typeface="MS Mincho" pitchFamily="49" charset="-128"/>
              </a:rPr>
              <a:t>set</a:t>
            </a:r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using namespace std;</a:t>
            </a:r>
            <a:endParaRPr lang="en-US" sz="18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800" b="1">
                <a:solidFill>
                  <a:srgbClr val="000000"/>
                </a:solidFill>
                <a:latin typeface="Comic Sans MS"/>
                <a:ea typeface="MS Mincho" pitchFamily="49" charset="-128"/>
              </a:rPr>
              <a:t> </a:t>
            </a:r>
            <a:endParaRPr lang="en-US" sz="18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main()</a:t>
            </a:r>
            <a:endParaRPr lang="en-US" sz="18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endParaRPr lang="en-US" sz="1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>
              <a:solidFill>
                <a:srgbClr val="000000"/>
              </a:solidFill>
            </a:endParaRPr>
          </a:p>
        </p:txBody>
      </p:sp>
      <p:grpSp>
        <p:nvGrpSpPr>
          <p:cNvPr id="605196" name="Group 12"/>
          <p:cNvGrpSpPr>
            <a:grpSpLocks/>
          </p:cNvGrpSpPr>
          <p:nvPr/>
        </p:nvGrpSpPr>
        <p:grpSpPr bwMode="auto">
          <a:xfrm>
            <a:off x="652463" y="3544888"/>
            <a:ext cx="4076700" cy="2452687"/>
            <a:chOff x="411" y="2233"/>
            <a:chExt cx="1427" cy="1545"/>
          </a:xfrm>
        </p:grpSpPr>
        <p:sp>
          <p:nvSpPr>
            <p:cNvPr id="605191" name="Rectangle 7"/>
            <p:cNvSpPr>
              <a:spLocks noChangeArrowheads="1"/>
            </p:cNvSpPr>
            <p:nvPr/>
          </p:nvSpPr>
          <p:spPr bwMode="auto">
            <a:xfrm>
              <a:off x="432" y="2233"/>
              <a:ext cx="1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rgbClr val="000000"/>
                  </a:solidFill>
                  <a:latin typeface="Courier New" pitchFamily="49" charset="0"/>
                </a:rPr>
                <a:t>set&lt;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000000"/>
                  </a:solidFill>
                  <a:latin typeface="Courier New" pitchFamily="49" charset="0"/>
                </a:rPr>
                <a:t>&gt;     a;</a:t>
              </a:r>
            </a:p>
          </p:txBody>
        </p:sp>
        <p:sp>
          <p:nvSpPr>
            <p:cNvPr id="605192" name="Rectangle 8"/>
            <p:cNvSpPr>
              <a:spLocks noChangeArrowheads="1"/>
            </p:cNvSpPr>
            <p:nvPr/>
          </p:nvSpPr>
          <p:spPr bwMode="auto">
            <a:xfrm>
              <a:off x="438" y="2425"/>
              <a:ext cx="114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rgbClr val="000000"/>
                  </a:solidFill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insert</a:t>
              </a:r>
              <a:r>
                <a:rPr lang="en-US" sz="1800" b="1">
                  <a:solidFill>
                    <a:srgbClr val="000000"/>
                  </a:solidFill>
                  <a:latin typeface="Courier New" pitchFamily="49" charset="0"/>
                </a:rPr>
                <a:t>(2);</a:t>
              </a:r>
            </a:p>
            <a:p>
              <a:pPr algn="l"/>
              <a:r>
                <a:rPr lang="en-US" sz="1800" b="1">
                  <a:solidFill>
                    <a:srgbClr val="000000"/>
                  </a:solidFill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insert</a:t>
              </a:r>
              <a:r>
                <a:rPr lang="en-US" sz="1800" b="1">
                  <a:solidFill>
                    <a:srgbClr val="000000"/>
                  </a:solidFill>
                  <a:latin typeface="Courier New" pitchFamily="49" charset="0"/>
                </a:rPr>
                <a:t>(3);</a:t>
              </a:r>
            </a:p>
            <a:p>
              <a:pPr algn="l"/>
              <a:r>
                <a:rPr lang="en-US" sz="1800" b="1">
                  <a:solidFill>
                    <a:srgbClr val="000000"/>
                  </a:solidFill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insert</a:t>
              </a:r>
              <a:r>
                <a:rPr lang="en-US" sz="1800" b="1">
                  <a:solidFill>
                    <a:srgbClr val="000000"/>
                  </a:solidFill>
                  <a:latin typeface="Courier New" pitchFamily="49" charset="0"/>
                </a:rPr>
                <a:t>(4);</a:t>
              </a:r>
            </a:p>
          </p:txBody>
        </p:sp>
        <p:sp>
          <p:nvSpPr>
            <p:cNvPr id="605193" name="Rectangle 9"/>
            <p:cNvSpPr>
              <a:spLocks noChangeArrowheads="1"/>
            </p:cNvSpPr>
            <p:nvPr/>
          </p:nvSpPr>
          <p:spPr bwMode="auto">
            <a:xfrm>
              <a:off x="426" y="2946"/>
              <a:ext cx="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rgbClr val="000000"/>
                  </a:solidFill>
                  <a:latin typeface="Courier New" pitchFamily="49" charset="0"/>
                </a:rPr>
                <a:t>   </a:t>
              </a:r>
            </a:p>
          </p:txBody>
        </p:sp>
        <p:sp>
          <p:nvSpPr>
            <p:cNvPr id="605194" name="Rectangle 10"/>
            <p:cNvSpPr>
              <a:spLocks noChangeArrowheads="1"/>
            </p:cNvSpPr>
            <p:nvPr/>
          </p:nvSpPr>
          <p:spPr bwMode="auto">
            <a:xfrm>
              <a:off x="420" y="3173"/>
              <a:ext cx="123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rgbClr val="000000"/>
                  </a:solidFill>
                  <a:latin typeface="Courier New" pitchFamily="49" charset="0"/>
                </a:rPr>
                <a:t>int n;</a:t>
              </a:r>
            </a:p>
            <a:p>
              <a:pPr algn="l"/>
              <a:r>
                <a:rPr lang="en-US" sz="1800" b="1">
                  <a:solidFill>
                    <a:srgbClr val="000000"/>
                  </a:solidFill>
                  <a:latin typeface="Courier New" pitchFamily="49" charset="0"/>
                </a:rPr>
                <a:t>n = 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size</a:t>
              </a:r>
              <a:r>
                <a:rPr lang="en-US" sz="1800" b="1">
                  <a:solidFill>
                    <a:srgbClr val="000000"/>
                  </a:solidFill>
                  <a:latin typeface="Courier New" pitchFamily="49" charset="0"/>
                </a:rPr>
                <a:t>();</a:t>
              </a:r>
            </a:p>
          </p:txBody>
        </p:sp>
        <p:sp>
          <p:nvSpPr>
            <p:cNvPr id="605195" name="Rectangle 11"/>
            <p:cNvSpPr>
              <a:spLocks noChangeArrowheads="1"/>
            </p:cNvSpPr>
            <p:nvPr/>
          </p:nvSpPr>
          <p:spPr bwMode="auto">
            <a:xfrm>
              <a:off x="411" y="3547"/>
              <a:ext cx="10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808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>
                  <a:solidFill>
                    <a:srgbClr val="000000"/>
                  </a:solidFill>
                  <a:latin typeface="Courier New" pitchFamily="49" charset="0"/>
                </a:rPr>
                <a:t>a.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erase</a:t>
              </a:r>
              <a:r>
                <a:rPr lang="en-US" sz="1800" b="1">
                  <a:solidFill>
                    <a:srgbClr val="000000"/>
                  </a:solidFill>
                  <a:latin typeface="Courier New" pitchFamily="49" charset="0"/>
                </a:rPr>
                <a:t>(2);</a:t>
              </a:r>
            </a:p>
          </p:txBody>
        </p:sp>
      </p:grpSp>
      <p:sp>
        <p:nvSpPr>
          <p:cNvPr id="605197" name="Text Box 13"/>
          <p:cNvSpPr txBox="1">
            <a:spLocks noChangeArrowheads="1"/>
          </p:cNvSpPr>
          <p:nvPr/>
        </p:nvSpPr>
        <p:spPr bwMode="auto">
          <a:xfrm>
            <a:off x="2927350" y="3538538"/>
            <a:ext cx="2044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// construct BST</a:t>
            </a:r>
          </a:p>
        </p:txBody>
      </p:sp>
      <p:sp>
        <p:nvSpPr>
          <p:cNvPr id="605198" name="Text Box 14"/>
          <p:cNvSpPr txBox="1">
            <a:spLocks noChangeArrowheads="1"/>
          </p:cNvSpPr>
          <p:nvPr/>
        </p:nvSpPr>
        <p:spPr bwMode="auto">
          <a:xfrm>
            <a:off x="2898775" y="3878263"/>
            <a:ext cx="2130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// insert into BST</a:t>
            </a:r>
          </a:p>
        </p:txBody>
      </p:sp>
      <p:sp>
        <p:nvSpPr>
          <p:cNvPr id="605199" name="Text Box 15"/>
          <p:cNvSpPr txBox="1">
            <a:spLocks noChangeArrowheads="1"/>
          </p:cNvSpPr>
          <p:nvPr/>
        </p:nvSpPr>
        <p:spPr bwMode="auto">
          <a:xfrm>
            <a:off x="2817813" y="5715000"/>
            <a:ext cx="2287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// delete from BST</a:t>
            </a:r>
          </a:p>
        </p:txBody>
      </p:sp>
      <p:sp>
        <p:nvSpPr>
          <p:cNvPr id="605200" name="Text Box 16"/>
          <p:cNvSpPr txBox="1">
            <a:spLocks noChangeArrowheads="1"/>
          </p:cNvSpPr>
          <p:nvPr/>
        </p:nvSpPr>
        <p:spPr bwMode="auto">
          <a:xfrm>
            <a:off x="5715000" y="2029361"/>
            <a:ext cx="3429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STL </a:t>
            </a:r>
            <a:r>
              <a:rPr lang="en-US" sz="2000" dirty="0">
                <a:solidFill>
                  <a:srgbClr val="3333CC"/>
                </a:solidFill>
              </a:rPr>
              <a:t>set</a:t>
            </a:r>
            <a:r>
              <a:rPr lang="en-US" sz="2000" dirty="0">
                <a:solidFill>
                  <a:srgbClr val="000000"/>
                </a:solidFill>
              </a:rPr>
              <a:t> and </a:t>
            </a:r>
            <a:r>
              <a:rPr lang="en-US" sz="2000" dirty="0">
                <a:solidFill>
                  <a:srgbClr val="3333CC"/>
                </a:solidFill>
              </a:rPr>
              <a:t>map</a:t>
            </a:r>
            <a:r>
              <a:rPr lang="en-US" sz="2000" dirty="0">
                <a:solidFill>
                  <a:srgbClr val="000000"/>
                </a:solidFill>
              </a:rPr>
              <a:t> use </a:t>
            </a:r>
            <a:r>
              <a:rPr lang="en-US" sz="2000" dirty="0">
                <a:solidFill>
                  <a:srgbClr val="FF3300"/>
                </a:solidFill>
              </a:rPr>
              <a:t>binary search trees</a:t>
            </a:r>
            <a:r>
              <a:rPr lang="en-US" sz="2000" dirty="0">
                <a:solidFill>
                  <a:srgbClr val="000000"/>
                </a:solidFill>
              </a:rPr>
              <a:t> (a special balanced kind)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to enable fast searching.</a:t>
            </a:r>
          </a:p>
        </p:txBody>
      </p:sp>
      <p:sp>
        <p:nvSpPr>
          <p:cNvPr id="605202" name="Text Box 18"/>
          <p:cNvSpPr txBox="1">
            <a:spLocks noChangeArrowheads="1"/>
          </p:cNvSpPr>
          <p:nvPr/>
        </p:nvSpPr>
        <p:spPr bwMode="auto">
          <a:xfrm>
            <a:off x="5903913" y="3533308"/>
            <a:ext cx="3087687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Other STL containers like </a:t>
            </a:r>
            <a:r>
              <a:rPr lang="en-US" sz="2000" dirty="0">
                <a:solidFill>
                  <a:srgbClr val="3333CC"/>
                </a:solidFill>
              </a:rPr>
              <a:t>multiset</a:t>
            </a:r>
            <a:r>
              <a:rPr lang="en-US" sz="2000" dirty="0">
                <a:solidFill>
                  <a:srgbClr val="000000"/>
                </a:solidFill>
              </a:rPr>
              <a:t> and </a:t>
            </a:r>
            <a:r>
              <a:rPr lang="en-US" sz="2000" dirty="0" err="1">
                <a:solidFill>
                  <a:srgbClr val="3333CC"/>
                </a:solidFill>
              </a:rPr>
              <a:t>multimap</a:t>
            </a:r>
            <a:r>
              <a:rPr lang="en-US" sz="2000" dirty="0">
                <a:solidFill>
                  <a:srgbClr val="3333CC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also use </a:t>
            </a:r>
            <a:r>
              <a:rPr lang="en-US" sz="2000" dirty="0">
                <a:solidFill>
                  <a:srgbClr val="FF0000"/>
                </a:solidFill>
              </a:rPr>
              <a:t>binary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search trees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r>
              <a:rPr lang="en-US" sz="2000" dirty="0">
                <a:solidFill>
                  <a:srgbClr val="3333CC"/>
                </a:solidFill>
              </a:rPr>
              <a:t/>
            </a:r>
            <a:br>
              <a:rPr lang="en-US" sz="2000" dirty="0">
                <a:solidFill>
                  <a:srgbClr val="3333CC"/>
                </a:solidFill>
              </a:rPr>
            </a:br>
            <a:endParaRPr lang="en-US" sz="1100" dirty="0">
              <a:solidFill>
                <a:srgbClr val="3333CC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These containers can have duplicate mappings. (Unlike </a:t>
            </a:r>
            <a:r>
              <a:rPr lang="en-US" sz="2000" dirty="0">
                <a:solidFill>
                  <a:srgbClr val="3333CC"/>
                </a:solidFill>
              </a:rPr>
              <a:t>set</a:t>
            </a:r>
            <a:r>
              <a:rPr lang="en-US" sz="2000" dirty="0">
                <a:solidFill>
                  <a:srgbClr val="000000"/>
                </a:solidFill>
              </a:rPr>
              <a:t> and </a:t>
            </a:r>
            <a:r>
              <a:rPr lang="en-US" sz="2000" dirty="0">
                <a:solidFill>
                  <a:srgbClr val="3333CC"/>
                </a:solidFill>
              </a:rPr>
              <a:t>map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605203" name="Rectangle 19"/>
          <p:cNvSpPr>
            <a:spLocks noChangeArrowheads="1"/>
          </p:cNvSpPr>
          <p:nvPr/>
        </p:nvSpPr>
        <p:spPr bwMode="auto">
          <a:xfrm>
            <a:off x="696913" y="4659313"/>
            <a:ext cx="182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A50021"/>
                </a:solidFill>
                <a:latin typeface="Courier New" pitchFamily="49" charset="0"/>
              </a:rPr>
              <a:t>a.insert(2);</a:t>
            </a:r>
          </a:p>
        </p:txBody>
      </p:sp>
    </p:spTree>
    <p:extLst>
      <p:ext uri="{BB962C8B-B14F-4D97-AF65-F5344CB8AC3E}">
        <p14:creationId xmlns:p14="http://schemas.microsoft.com/office/powerpoint/2010/main" val="321801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97" grpId="0"/>
      <p:bldP spid="605198" grpId="0"/>
      <p:bldP spid="605199" grpId="0"/>
      <p:bldP spid="605200" grpId="0"/>
      <p:bldP spid="60520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800D-D792-4981-B618-FA07AE83D06A}" type="slidenum">
              <a:rPr lang="en-US">
                <a:solidFill>
                  <a:srgbClr val="000000"/>
                </a:solidFill>
              </a:rPr>
              <a:pPr/>
              <a:t>44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Review</a:t>
            </a:r>
          </a:p>
        </p:txBody>
      </p:sp>
      <p:sp>
        <p:nvSpPr>
          <p:cNvPr id="551941" name="Rectangle 5"/>
          <p:cNvSpPr>
            <a:spLocks noChangeArrowheads="1"/>
          </p:cNvSpPr>
          <p:nvPr/>
        </p:nvSpPr>
        <p:spPr bwMode="auto">
          <a:xfrm>
            <a:off x="3005138" y="2390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51940" name="Object 4"/>
          <p:cNvGraphicFramePr>
            <a:graphicFrameLocks noChangeAspect="1"/>
          </p:cNvGraphicFramePr>
          <p:nvPr/>
        </p:nvGraphicFramePr>
        <p:xfrm>
          <a:off x="3581400" y="2155825"/>
          <a:ext cx="5257800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r:id="rId4" imgW="4963218" imgH="3296110" progId="Paint.Picture">
                  <p:embed/>
                </p:oleObj>
              </mc:Choice>
              <mc:Fallback>
                <p:oleObj r:id="rId4" imgW="4963218" imgH="32961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155825"/>
                        <a:ext cx="5257800" cy="348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1942" name="Text Box 6"/>
          <p:cNvSpPr txBox="1">
            <a:spLocks noChangeArrowheads="1"/>
          </p:cNvSpPr>
          <p:nvPr/>
        </p:nvSpPr>
        <p:spPr bwMode="auto">
          <a:xfrm>
            <a:off x="330200" y="1676400"/>
            <a:ext cx="31543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3333CC"/>
                </a:solidFill>
                <a:cs typeface="Courier New" pitchFamily="49" charset="0"/>
              </a:rPr>
              <a:t>Question #1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: Is the above tree a valid binary search tree?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1944" name="Text Box 8"/>
          <p:cNvSpPr txBox="1">
            <a:spLocks noChangeArrowheads="1"/>
          </p:cNvSpPr>
          <p:nvPr/>
        </p:nvSpPr>
        <p:spPr bwMode="auto">
          <a:xfrm>
            <a:off x="255587" y="3138487"/>
            <a:ext cx="31543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3333CC"/>
                </a:solidFill>
                <a:cs typeface="Courier New" pitchFamily="49" charset="0"/>
              </a:rPr>
              <a:t>Question #2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: How about now?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51948" name="Group 12"/>
          <p:cNvGrpSpPr>
            <a:grpSpLocks/>
          </p:cNvGrpSpPr>
          <p:nvPr/>
        </p:nvGrpSpPr>
        <p:grpSpPr bwMode="auto">
          <a:xfrm>
            <a:off x="6629400" y="4060825"/>
            <a:ext cx="1143000" cy="804863"/>
            <a:chOff x="4176" y="2400"/>
            <a:chExt cx="720" cy="507"/>
          </a:xfrm>
        </p:grpSpPr>
        <p:sp>
          <p:nvSpPr>
            <p:cNvPr id="551945" name="Rectangle 9"/>
            <p:cNvSpPr>
              <a:spLocks noChangeArrowheads="1"/>
            </p:cNvSpPr>
            <p:nvPr/>
          </p:nvSpPr>
          <p:spPr bwMode="auto">
            <a:xfrm>
              <a:off x="4176" y="2654"/>
              <a:ext cx="720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1946" name="Text Box 10"/>
            <p:cNvSpPr txBox="1">
              <a:spLocks noChangeArrowheads="1"/>
            </p:cNvSpPr>
            <p:nvPr/>
          </p:nvSpPr>
          <p:spPr bwMode="auto">
            <a:xfrm>
              <a:off x="4293" y="2619"/>
              <a:ext cx="4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Max</a:t>
              </a:r>
            </a:p>
          </p:txBody>
        </p:sp>
        <p:sp>
          <p:nvSpPr>
            <p:cNvPr id="551947" name="Line 11"/>
            <p:cNvSpPr>
              <a:spLocks noChangeShapeType="1"/>
            </p:cNvSpPr>
            <p:nvPr/>
          </p:nvSpPr>
          <p:spPr bwMode="auto">
            <a:xfrm flipH="1">
              <a:off x="4404" y="2400"/>
              <a:ext cx="30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037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5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2" grpId="0"/>
      <p:bldP spid="55194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6F9EF-72F9-41E6-A1C4-EADA4F7C45C5}" type="slidenum">
              <a:rPr lang="en-US">
                <a:solidFill>
                  <a:srgbClr val="000000"/>
                </a:solidFill>
              </a:rPr>
              <a:pPr/>
              <a:t>45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458200" cy="1143000"/>
          </a:xfrm>
        </p:spPr>
        <p:txBody>
          <a:bodyPr/>
          <a:lstStyle/>
          <a:p>
            <a:r>
              <a:rPr lang="en-US" sz="3600"/>
              <a:t>Binary Search Tree Insertion Review</a:t>
            </a:r>
          </a:p>
        </p:txBody>
      </p:sp>
      <p:pic>
        <p:nvPicPr>
          <p:cNvPr id="6031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3976688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295275" y="1265238"/>
            <a:ext cx="46458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3333CC"/>
                </a:solidFill>
              </a:rPr>
              <a:t>Question #1</a:t>
            </a:r>
            <a:r>
              <a:rPr lang="en-US" dirty="0">
                <a:solidFill>
                  <a:srgbClr val="000000"/>
                </a:solidFill>
              </a:rPr>
              <a:t>: How would you go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about inserting “Cathy”</a:t>
            </a:r>
          </a:p>
        </p:txBody>
      </p:sp>
      <p:sp>
        <p:nvSpPr>
          <p:cNvPr id="603147" name="Rectangle 11"/>
          <p:cNvSpPr>
            <a:spLocks noChangeArrowheads="1"/>
          </p:cNvSpPr>
          <p:nvPr/>
        </p:nvSpPr>
        <p:spPr bwMode="auto">
          <a:xfrm>
            <a:off x="5562600" y="4691063"/>
            <a:ext cx="1752600" cy="1219200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03148" name="Text Box 12"/>
          <p:cNvSpPr txBox="1">
            <a:spLocks noChangeArrowheads="1"/>
          </p:cNvSpPr>
          <p:nvPr/>
        </p:nvSpPr>
        <p:spPr bwMode="auto">
          <a:xfrm>
            <a:off x="265113" y="2225675"/>
            <a:ext cx="46955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3333CC"/>
                </a:solidFill>
              </a:rPr>
              <a:t>Question #2</a:t>
            </a:r>
            <a:r>
              <a:rPr lang="en-US" dirty="0">
                <a:solidFill>
                  <a:srgbClr val="000000"/>
                </a:solidFill>
              </a:rPr>
              <a:t>: How would you go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about inserting “</a:t>
            </a:r>
            <a:r>
              <a:rPr lang="en-US" dirty="0" err="1">
                <a:solidFill>
                  <a:srgbClr val="000000"/>
                </a:solidFill>
              </a:rPr>
              <a:t>Priyank</a:t>
            </a:r>
            <a:r>
              <a:rPr lang="en-US" dirty="0">
                <a:solidFill>
                  <a:srgbClr val="000000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45498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CA97F-7947-4FAC-9447-415CF43029DA}" type="slidenum">
              <a:rPr lang="en-US">
                <a:solidFill>
                  <a:srgbClr val="000000"/>
                </a:solidFill>
              </a:rPr>
              <a:pPr/>
              <a:t>46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Balanced Search Trees</a:t>
            </a:r>
          </a:p>
        </p:txBody>
      </p:sp>
      <p:sp>
        <p:nvSpPr>
          <p:cNvPr id="664579" name="Text Box 3"/>
          <p:cNvSpPr txBox="1">
            <a:spLocks noChangeArrowheads="1"/>
          </p:cNvSpPr>
          <p:nvPr/>
        </p:nvSpPr>
        <p:spPr bwMode="auto">
          <a:xfrm>
            <a:off x="506413" y="1243717"/>
            <a:ext cx="78454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CC"/>
                </a:solidFill>
              </a:rPr>
              <a:t>Question</a:t>
            </a:r>
            <a:r>
              <a:rPr lang="en-US" dirty="0">
                <a:solidFill>
                  <a:srgbClr val="000000"/>
                </a:solidFill>
              </a:rPr>
              <a:t>: </a:t>
            </a:r>
          </a:p>
          <a:p>
            <a:r>
              <a:rPr lang="en-US" dirty="0">
                <a:solidFill>
                  <a:srgbClr val="000000"/>
                </a:solidFill>
              </a:rPr>
              <a:t>What happens if we insert the following values into a binary search tree?</a:t>
            </a:r>
          </a:p>
        </p:txBody>
      </p:sp>
      <p:sp>
        <p:nvSpPr>
          <p:cNvPr id="664580" name="Text Box 4"/>
          <p:cNvSpPr txBox="1">
            <a:spLocks noChangeArrowheads="1"/>
          </p:cNvSpPr>
          <p:nvPr/>
        </p:nvSpPr>
        <p:spPr bwMode="auto">
          <a:xfrm>
            <a:off x="1219200" y="2743200"/>
            <a:ext cx="641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7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9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8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20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18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17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16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15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14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13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12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11</a:t>
            </a:r>
          </a:p>
        </p:txBody>
      </p:sp>
      <p:sp>
        <p:nvSpPr>
          <p:cNvPr id="664581" name="Text Box 5"/>
          <p:cNvSpPr txBox="1">
            <a:spLocks noChangeArrowheads="1"/>
          </p:cNvSpPr>
          <p:nvPr/>
        </p:nvSpPr>
        <p:spPr bwMode="auto">
          <a:xfrm>
            <a:off x="584812" y="4343400"/>
            <a:ext cx="78454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CC"/>
                </a:solidFill>
              </a:rPr>
              <a:t>Question</a:t>
            </a:r>
            <a:r>
              <a:rPr lang="en-US" dirty="0">
                <a:solidFill>
                  <a:srgbClr val="000000"/>
                </a:solidFill>
              </a:rPr>
              <a:t>: </a:t>
            </a:r>
          </a:p>
          <a:p>
            <a:r>
              <a:rPr lang="en-US" dirty="0">
                <a:solidFill>
                  <a:srgbClr val="000000"/>
                </a:solidFill>
              </a:rPr>
              <a:t>What is the </a:t>
            </a:r>
            <a:r>
              <a:rPr lang="en-US" i="1" dirty="0">
                <a:solidFill>
                  <a:srgbClr val="006666"/>
                </a:solidFill>
              </a:rPr>
              <a:t>approximate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big-oh cost of searching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for a value in this tree?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048000" y="5830669"/>
            <a:ext cx="30460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</a:rPr>
              <a:t>O(N)… YUCK!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08242" y="3336965"/>
            <a:ext cx="50417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Right! We get an</a:t>
            </a:r>
            <a:r>
              <a:rPr lang="en-US" dirty="0">
                <a:solidFill>
                  <a:srgbClr val="FF0000"/>
                </a:solidFill>
              </a:rPr>
              <a:t> unbalanced </a:t>
            </a:r>
            <a:r>
              <a:rPr lang="en-US" dirty="0">
                <a:solidFill>
                  <a:srgbClr val="000000"/>
                </a:solidFill>
              </a:rPr>
              <a:t>tree!</a:t>
            </a:r>
          </a:p>
        </p:txBody>
      </p:sp>
    </p:spTree>
    <p:extLst>
      <p:ext uri="{BB962C8B-B14F-4D97-AF65-F5344CB8AC3E}">
        <p14:creationId xmlns:p14="http://schemas.microsoft.com/office/powerpoint/2010/main" val="345889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80" grpId="0"/>
      <p:bldP spid="664581" grpId="0"/>
      <p:bldP spid="7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F0E3-5004-4190-9C26-8C3A6A4D1D7B}" type="slidenum">
              <a:rPr lang="en-US">
                <a:solidFill>
                  <a:srgbClr val="000000"/>
                </a:solidFill>
              </a:rPr>
              <a:pPr/>
              <a:t>47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66626" name="Text Box 2"/>
          <p:cNvSpPr txBox="1">
            <a:spLocks noChangeArrowheads="1"/>
          </p:cNvSpPr>
          <p:nvPr/>
        </p:nvSpPr>
        <p:spPr bwMode="auto">
          <a:xfrm>
            <a:off x="187325" y="1155700"/>
            <a:ext cx="38512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 real life, BSTs often end up looking just like our example, especially after repeated insertions and deletions.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Balanced Search Trees</a:t>
            </a:r>
          </a:p>
        </p:txBody>
      </p:sp>
      <p:sp>
        <p:nvSpPr>
          <p:cNvPr id="666628" name="Text Box 4"/>
          <p:cNvSpPr txBox="1">
            <a:spLocks noChangeArrowheads="1"/>
          </p:cNvSpPr>
          <p:nvPr/>
        </p:nvSpPr>
        <p:spPr bwMode="auto">
          <a:xfrm>
            <a:off x="85135" y="3296043"/>
            <a:ext cx="42624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It’d be nice if we could come up with an improved BST ADT that </a:t>
            </a:r>
            <a:r>
              <a:rPr lang="en-US" i="1" dirty="0">
                <a:solidFill>
                  <a:srgbClr val="6600CC"/>
                </a:solidFill>
              </a:rPr>
              <a:t>always maintains its balance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66629" name="Text Box 5"/>
          <p:cNvSpPr txBox="1">
            <a:spLocks noChangeArrowheads="1"/>
          </p:cNvSpPr>
          <p:nvPr/>
        </p:nvSpPr>
        <p:spPr bwMode="auto">
          <a:xfrm>
            <a:off x="-107746" y="5125836"/>
            <a:ext cx="4648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This would ensure that all insertions, searches and deletions would be </a:t>
            </a:r>
            <a:r>
              <a:rPr lang="en-US" dirty="0">
                <a:solidFill>
                  <a:srgbClr val="3333CC"/>
                </a:solidFill>
              </a:rPr>
              <a:t>O(log n).</a:t>
            </a:r>
          </a:p>
        </p:txBody>
      </p:sp>
      <p:pic>
        <p:nvPicPr>
          <p:cNvPr id="6666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838200"/>
            <a:ext cx="4572000" cy="58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11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8" grpId="0"/>
      <p:bldP spid="66662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2542-614B-4052-ACDF-09D84D517E99}" type="slidenum">
              <a:rPr lang="en-US">
                <a:solidFill>
                  <a:srgbClr val="000000"/>
                </a:solidFill>
              </a:rPr>
              <a:pPr/>
              <a:t>48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68674" name="Text Box 2"/>
          <p:cNvSpPr txBox="1">
            <a:spLocks noChangeArrowheads="1"/>
          </p:cNvSpPr>
          <p:nvPr/>
        </p:nvSpPr>
        <p:spPr bwMode="auto">
          <a:xfrm>
            <a:off x="822325" y="15700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68675" name="Text Box 3"/>
          <p:cNvSpPr txBox="1">
            <a:spLocks noChangeArrowheads="1"/>
          </p:cNvSpPr>
          <p:nvPr/>
        </p:nvSpPr>
        <p:spPr bwMode="auto">
          <a:xfrm>
            <a:off x="517525" y="1112838"/>
            <a:ext cx="8070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Well, guess what?</a:t>
            </a:r>
          </a:p>
        </p:txBody>
      </p:sp>
      <p:sp>
        <p:nvSpPr>
          <p:cNvPr id="668677" name="Rectangle 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>
                <a:solidFill>
                  <a:srgbClr val="000000"/>
                </a:solidFill>
              </a:rPr>
              <a:t>Balanced Search Trees</a:t>
            </a:r>
          </a:p>
        </p:txBody>
      </p:sp>
      <p:sp>
        <p:nvSpPr>
          <p:cNvPr id="668678" name="Text Box 6"/>
          <p:cNvSpPr txBox="1">
            <a:spLocks noChangeArrowheads="1"/>
          </p:cNvSpPr>
          <p:nvPr/>
        </p:nvSpPr>
        <p:spPr bwMode="auto">
          <a:xfrm>
            <a:off x="517525" y="1856344"/>
            <a:ext cx="8367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CS nerds have come to the rescue! 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7524" y="2585169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They’ve invented numerous improved binary search tree ADTs like </a:t>
            </a:r>
            <a:r>
              <a:rPr lang="en-US" dirty="0">
                <a:solidFill>
                  <a:srgbClr val="7030A0"/>
                </a:solidFill>
              </a:rPr>
              <a:t>2-3 Trees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FF3300"/>
                </a:solidFill>
              </a:rPr>
              <a:t>Red-Black Trees</a:t>
            </a:r>
            <a:r>
              <a:rPr lang="en-US" dirty="0">
                <a:solidFill>
                  <a:srgbClr val="000000"/>
                </a:solidFill>
              </a:rPr>
              <a:t>, and </a:t>
            </a:r>
            <a:r>
              <a:rPr lang="en-US" dirty="0">
                <a:solidFill>
                  <a:srgbClr val="AAE2CA">
                    <a:lumMod val="50000"/>
                  </a:srgbClr>
                </a:solidFill>
              </a:rPr>
              <a:t>AVL Trees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49682" y="3810000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These BST variations work (mostly)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just like a regular binary search tree…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1506" y="5034831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but every time you add/delete a value, they automatically shift the nodes around so the tree is balanced!</a:t>
            </a:r>
          </a:p>
        </p:txBody>
      </p:sp>
    </p:spTree>
    <p:extLst>
      <p:ext uri="{BB962C8B-B14F-4D97-AF65-F5344CB8AC3E}">
        <p14:creationId xmlns:p14="http://schemas.microsoft.com/office/powerpoint/2010/main" val="372409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8" grpId="0"/>
      <p:bldP spid="8" grpId="0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9CB0-94AD-4746-AABA-B1DB66759E08}" type="slidenum">
              <a:rPr lang="en-US">
                <a:solidFill>
                  <a:srgbClr val="000000"/>
                </a:solidFill>
              </a:rPr>
              <a:pPr/>
              <a:t>49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75170" name="Group 2"/>
          <p:cNvGrpSpPr>
            <a:grpSpLocks/>
          </p:cNvGrpSpPr>
          <p:nvPr/>
        </p:nvGrpSpPr>
        <p:grpSpPr bwMode="auto">
          <a:xfrm>
            <a:off x="534988" y="3524250"/>
            <a:ext cx="900112" cy="1171575"/>
            <a:chOff x="2256" y="1392"/>
            <a:chExt cx="912" cy="588"/>
          </a:xfrm>
        </p:grpSpPr>
        <p:sp>
          <p:nvSpPr>
            <p:cNvPr id="775171" name="Rectangle 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73" name="Rectangle 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74" name="Line 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75" name="Line 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76" name="Rectangle 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77" name="Line 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78" name="Line 1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79" name="Rectangle 1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80" name="Rectangle 1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81" name="Rectangle 1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82" name="Line 1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83" name="Line 1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75184" name="Rectangle 16"/>
          <p:cNvSpPr>
            <a:spLocks noChangeArrowheads="1"/>
          </p:cNvSpPr>
          <p:nvPr/>
        </p:nvSpPr>
        <p:spPr bwMode="auto">
          <a:xfrm>
            <a:off x="2665413" y="3395663"/>
            <a:ext cx="225425" cy="31591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75185" name="Line 17"/>
          <p:cNvSpPr>
            <a:spLocks noChangeShapeType="1"/>
          </p:cNvSpPr>
          <p:nvPr/>
        </p:nvSpPr>
        <p:spPr bwMode="auto">
          <a:xfrm flipH="1">
            <a:off x="2333625" y="3625850"/>
            <a:ext cx="422275" cy="10223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75186" name="Line 18"/>
          <p:cNvSpPr>
            <a:spLocks noChangeShapeType="1"/>
          </p:cNvSpPr>
          <p:nvPr/>
        </p:nvSpPr>
        <p:spPr bwMode="auto">
          <a:xfrm>
            <a:off x="2808288" y="3638550"/>
            <a:ext cx="466725" cy="98583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75187" name="Rectangle 19"/>
          <p:cNvSpPr>
            <a:spLocks noChangeArrowheads="1"/>
          </p:cNvSpPr>
          <p:nvPr/>
        </p:nvSpPr>
        <p:spPr bwMode="auto">
          <a:xfrm>
            <a:off x="1793875" y="2554288"/>
            <a:ext cx="225425" cy="31432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75188" name="Line 20"/>
          <p:cNvSpPr>
            <a:spLocks noChangeShapeType="1"/>
          </p:cNvSpPr>
          <p:nvPr/>
        </p:nvSpPr>
        <p:spPr bwMode="auto">
          <a:xfrm flipH="1">
            <a:off x="968375" y="2847975"/>
            <a:ext cx="860425" cy="658813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75189" name="Line 21"/>
          <p:cNvSpPr>
            <a:spLocks noChangeShapeType="1"/>
          </p:cNvSpPr>
          <p:nvPr/>
        </p:nvSpPr>
        <p:spPr bwMode="auto">
          <a:xfrm>
            <a:off x="1981200" y="2847975"/>
            <a:ext cx="768350" cy="5651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75190" name="Group 22"/>
          <p:cNvGrpSpPr>
            <a:grpSpLocks/>
          </p:cNvGrpSpPr>
          <p:nvPr/>
        </p:nvGrpSpPr>
        <p:grpSpPr bwMode="auto">
          <a:xfrm>
            <a:off x="1944688" y="4635500"/>
            <a:ext cx="900112" cy="1171575"/>
            <a:chOff x="2256" y="1392"/>
            <a:chExt cx="912" cy="588"/>
          </a:xfrm>
        </p:grpSpPr>
        <p:sp>
          <p:nvSpPr>
            <p:cNvPr id="775191" name="Rectangle 2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92" name="Rectangle 2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93" name="Rectangle 2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94" name="Line 2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95" name="Line 2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96" name="Rectangle 2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97" name="Line 2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98" name="Line 3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99" name="Rectangle 3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00" name="Rectangle 3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01" name="Rectangle 3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02" name="Line 3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03" name="Line 3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75204" name="Group 36"/>
          <p:cNvGrpSpPr>
            <a:grpSpLocks/>
          </p:cNvGrpSpPr>
          <p:nvPr/>
        </p:nvGrpSpPr>
        <p:grpSpPr bwMode="auto">
          <a:xfrm>
            <a:off x="2909888" y="4648200"/>
            <a:ext cx="900112" cy="1171575"/>
            <a:chOff x="2256" y="1392"/>
            <a:chExt cx="912" cy="588"/>
          </a:xfrm>
        </p:grpSpPr>
        <p:sp>
          <p:nvSpPr>
            <p:cNvPr id="775205" name="Rectangle 37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06" name="Rectangle 38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07" name="Rectangle 39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08" name="Line 40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09" name="Line 41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10" name="Rectangle 42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11" name="Line 43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12" name="Line 44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13" name="Rectangle 45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14" name="Rectangle 46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15" name="Rectangle 47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16" name="Line 48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17" name="Line 49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75218" name="Text Box 50"/>
          <p:cNvSpPr txBox="1">
            <a:spLocks noChangeArrowheads="1"/>
          </p:cNvSpPr>
          <p:nvPr/>
        </p:nvSpPr>
        <p:spPr bwMode="auto">
          <a:xfrm>
            <a:off x="1709738" y="2514600"/>
            <a:ext cx="352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775219" name="Text Box 51"/>
          <p:cNvSpPr txBox="1">
            <a:spLocks noChangeArrowheads="1"/>
          </p:cNvSpPr>
          <p:nvPr/>
        </p:nvSpPr>
        <p:spPr bwMode="auto">
          <a:xfrm>
            <a:off x="788988" y="347186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775220" name="Text Box 52"/>
          <p:cNvSpPr txBox="1">
            <a:spLocks noChangeArrowheads="1"/>
          </p:cNvSpPr>
          <p:nvPr/>
        </p:nvSpPr>
        <p:spPr bwMode="auto">
          <a:xfrm>
            <a:off x="2601913" y="3359150"/>
            <a:ext cx="357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75221" name="Text Box 53"/>
          <p:cNvSpPr txBox="1">
            <a:spLocks noChangeArrowheads="1"/>
          </p:cNvSpPr>
          <p:nvPr/>
        </p:nvSpPr>
        <p:spPr bwMode="auto">
          <a:xfrm>
            <a:off x="2176463" y="455771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775222" name="Text Box 54"/>
          <p:cNvSpPr txBox="1">
            <a:spLocks noChangeArrowheads="1"/>
          </p:cNvSpPr>
          <p:nvPr/>
        </p:nvSpPr>
        <p:spPr bwMode="auto">
          <a:xfrm>
            <a:off x="3130550" y="4570413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775227" name="Rectangle 59"/>
          <p:cNvSpPr>
            <a:spLocks noGrp="1" noChangeArrowheads="1"/>
          </p:cNvSpPr>
          <p:nvPr>
            <p:ph type="title"/>
          </p:nvPr>
        </p:nvSpPr>
        <p:spPr>
          <a:xfrm>
            <a:off x="693738" y="-3048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Balancing a Tree On Insertion</a:t>
            </a:r>
          </a:p>
        </p:txBody>
      </p:sp>
      <p:sp>
        <p:nvSpPr>
          <p:cNvPr id="775228" name="Text Box 60"/>
          <p:cNvSpPr txBox="1">
            <a:spLocks noChangeArrowheads="1"/>
          </p:cNvSpPr>
          <p:nvPr/>
        </p:nvSpPr>
        <p:spPr bwMode="auto">
          <a:xfrm>
            <a:off x="76200" y="773143"/>
            <a:ext cx="906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For example, the </a:t>
            </a:r>
            <a:r>
              <a:rPr lang="en-US" sz="2000" dirty="0">
                <a:solidFill>
                  <a:srgbClr val="FF0000"/>
                </a:solidFill>
              </a:rPr>
              <a:t>AVL Tree</a:t>
            </a:r>
            <a:r>
              <a:rPr lang="en-US" sz="2000" dirty="0">
                <a:solidFill>
                  <a:srgbClr val="000000"/>
                </a:solidFill>
              </a:rPr>
              <a:t> tracks the height of </a:t>
            </a:r>
            <a:r>
              <a:rPr lang="en-US" sz="2000" dirty="0">
                <a:solidFill>
                  <a:srgbClr val="FF0000"/>
                </a:solidFill>
              </a:rPr>
              <a:t>ALL</a:t>
            </a:r>
            <a:r>
              <a:rPr lang="en-US" sz="2000" dirty="0">
                <a:solidFill>
                  <a:srgbClr val="000000"/>
                </a:solidFill>
              </a:rPr>
              <a:t> subtrees in the BST.</a:t>
            </a:r>
          </a:p>
        </p:txBody>
      </p:sp>
      <p:grpSp>
        <p:nvGrpSpPr>
          <p:cNvPr id="775229" name="Group 61"/>
          <p:cNvGrpSpPr>
            <a:grpSpLocks/>
          </p:cNvGrpSpPr>
          <p:nvPr/>
        </p:nvGrpSpPr>
        <p:grpSpPr bwMode="auto">
          <a:xfrm>
            <a:off x="1409095" y="4595078"/>
            <a:ext cx="500063" cy="1282397"/>
            <a:chOff x="-27" y="2016"/>
            <a:chExt cx="315" cy="864"/>
          </a:xfrm>
        </p:grpSpPr>
        <p:grpSp>
          <p:nvGrpSpPr>
            <p:cNvPr id="775230" name="Group 62"/>
            <p:cNvGrpSpPr>
              <a:grpSpLocks/>
            </p:cNvGrpSpPr>
            <p:nvPr/>
          </p:nvGrpSpPr>
          <p:grpSpPr bwMode="auto">
            <a:xfrm>
              <a:off x="144" y="2016"/>
              <a:ext cx="144" cy="864"/>
              <a:chOff x="69" y="2016"/>
              <a:chExt cx="144" cy="864"/>
            </a:xfrm>
          </p:grpSpPr>
          <p:sp>
            <p:nvSpPr>
              <p:cNvPr id="775231" name="Line 63"/>
              <p:cNvSpPr>
                <a:spLocks noChangeShapeType="1"/>
              </p:cNvSpPr>
              <p:nvPr/>
            </p:nvSpPr>
            <p:spPr bwMode="auto">
              <a:xfrm>
                <a:off x="144" y="2016"/>
                <a:ext cx="0" cy="864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32" name="Line 64"/>
              <p:cNvSpPr>
                <a:spLocks noChangeShapeType="1"/>
              </p:cNvSpPr>
              <p:nvPr/>
            </p:nvSpPr>
            <p:spPr bwMode="auto">
              <a:xfrm>
                <a:off x="69" y="2016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33" name="Line 65"/>
              <p:cNvSpPr>
                <a:spLocks noChangeShapeType="1"/>
              </p:cNvSpPr>
              <p:nvPr/>
            </p:nvSpPr>
            <p:spPr bwMode="auto">
              <a:xfrm>
                <a:off x="69" y="2872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75234" name="Text Box 66"/>
            <p:cNvSpPr txBox="1">
              <a:spLocks noChangeArrowheads="1"/>
            </p:cNvSpPr>
            <p:nvPr/>
          </p:nvSpPr>
          <p:spPr bwMode="auto">
            <a:xfrm rot="16200000">
              <a:off x="0" y="231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3</a:t>
              </a:r>
            </a:p>
          </p:txBody>
        </p:sp>
      </p:grpSp>
      <p:sp>
        <p:nvSpPr>
          <p:cNvPr id="213" name="AutoShape 50"/>
          <p:cNvSpPr>
            <a:spLocks noChangeArrowheads="1"/>
          </p:cNvSpPr>
          <p:nvPr/>
        </p:nvSpPr>
        <p:spPr bwMode="auto">
          <a:xfrm>
            <a:off x="3552412" y="2531100"/>
            <a:ext cx="2238788" cy="802850"/>
          </a:xfrm>
          <a:prstGeom prst="wedgeRoundRectCallout">
            <a:avLst>
              <a:gd name="adj1" fmla="val -75369"/>
              <a:gd name="adj2" fmla="val 5010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800" dirty="0">
                <a:solidFill>
                  <a:srgbClr val="000000"/>
                </a:solidFill>
              </a:rPr>
              <a:t>Consider node </a:t>
            </a:r>
            <a:r>
              <a:rPr lang="en-US" sz="1800" dirty="0">
                <a:solidFill>
                  <a:srgbClr val="FF0000"/>
                </a:solidFill>
              </a:rPr>
              <a:t>T</a:t>
            </a:r>
            <a:r>
              <a:rPr lang="en-US" sz="1800" dirty="0">
                <a:solidFill>
                  <a:srgbClr val="000000"/>
                </a:solidFill>
              </a:rPr>
              <a:t>…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17" name="AutoShape 50"/>
          <p:cNvSpPr>
            <a:spLocks noChangeArrowheads="1"/>
          </p:cNvSpPr>
          <p:nvPr/>
        </p:nvSpPr>
        <p:spPr bwMode="auto">
          <a:xfrm>
            <a:off x="102025" y="5189366"/>
            <a:ext cx="1115949" cy="1363833"/>
          </a:xfrm>
          <a:prstGeom prst="wedgeRoundRectCallout">
            <a:avLst>
              <a:gd name="adj1" fmla="val 77877"/>
              <a:gd name="adj2" fmla="val -41443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 dirty="0">
                <a:solidFill>
                  <a:srgbClr val="000000"/>
                </a:solidFill>
              </a:rPr>
              <a:t>Its left subtree has a height 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of 3…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8" name="AutoShape 50"/>
          <p:cNvSpPr>
            <a:spLocks noChangeArrowheads="1"/>
          </p:cNvSpPr>
          <p:nvPr/>
        </p:nvSpPr>
        <p:spPr bwMode="auto">
          <a:xfrm>
            <a:off x="5266880" y="5351346"/>
            <a:ext cx="2191891" cy="828610"/>
          </a:xfrm>
          <a:prstGeom prst="wedgeRoundRectCallout">
            <a:avLst>
              <a:gd name="adj1" fmla="val -97561"/>
              <a:gd name="adj2" fmla="val -60509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800" dirty="0">
                <a:solidFill>
                  <a:srgbClr val="000000"/>
                </a:solidFill>
              </a:rPr>
              <a:t>And its right subtree has a height of 3 too…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73" name="Group 61"/>
          <p:cNvGrpSpPr>
            <a:grpSpLocks/>
          </p:cNvGrpSpPr>
          <p:nvPr/>
        </p:nvGrpSpPr>
        <p:grpSpPr bwMode="auto">
          <a:xfrm>
            <a:off x="3597275" y="4570412"/>
            <a:ext cx="500063" cy="1282397"/>
            <a:chOff x="-27" y="2016"/>
            <a:chExt cx="315" cy="864"/>
          </a:xfrm>
        </p:grpSpPr>
        <p:grpSp>
          <p:nvGrpSpPr>
            <p:cNvPr id="74" name="Group 62"/>
            <p:cNvGrpSpPr>
              <a:grpSpLocks/>
            </p:cNvGrpSpPr>
            <p:nvPr/>
          </p:nvGrpSpPr>
          <p:grpSpPr bwMode="auto">
            <a:xfrm>
              <a:off x="144" y="2016"/>
              <a:ext cx="144" cy="864"/>
              <a:chOff x="69" y="2016"/>
              <a:chExt cx="144" cy="864"/>
            </a:xfrm>
          </p:grpSpPr>
          <p:sp>
            <p:nvSpPr>
              <p:cNvPr id="76" name="Line 63"/>
              <p:cNvSpPr>
                <a:spLocks noChangeShapeType="1"/>
              </p:cNvSpPr>
              <p:nvPr/>
            </p:nvSpPr>
            <p:spPr bwMode="auto">
              <a:xfrm>
                <a:off x="144" y="2016"/>
                <a:ext cx="0" cy="864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Line 64"/>
              <p:cNvSpPr>
                <a:spLocks noChangeShapeType="1"/>
              </p:cNvSpPr>
              <p:nvPr/>
            </p:nvSpPr>
            <p:spPr bwMode="auto">
              <a:xfrm>
                <a:off x="69" y="2016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Line 65"/>
              <p:cNvSpPr>
                <a:spLocks noChangeShapeType="1"/>
              </p:cNvSpPr>
              <p:nvPr/>
            </p:nvSpPr>
            <p:spPr bwMode="auto">
              <a:xfrm>
                <a:off x="69" y="2872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5" name="Text Box 66"/>
            <p:cNvSpPr txBox="1">
              <a:spLocks noChangeArrowheads="1"/>
            </p:cNvSpPr>
            <p:nvPr/>
          </p:nvSpPr>
          <p:spPr bwMode="auto">
            <a:xfrm rot="16200000">
              <a:off x="0" y="231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23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7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217" grpId="0" animBg="1"/>
      <p:bldP spid="2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2366-8F31-4937-856E-6636068CA6B6}" type="slidenum">
              <a:rPr lang="en-US"/>
              <a:pPr/>
              <a:t>5</a:t>
            </a:fld>
            <a:endParaRPr lang="en-US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Mincho" pitchFamily="49" charset="-128"/>
              </a:rPr>
              <a:t>Binary Search Trees</a:t>
            </a:r>
            <a:r>
              <a:rPr lang="en-US"/>
              <a:t> </a:t>
            </a:r>
          </a:p>
        </p:txBody>
      </p:sp>
      <p:sp>
        <p:nvSpPr>
          <p:cNvPr id="594947" name="Text Box 3"/>
          <p:cNvSpPr txBox="1">
            <a:spLocks noChangeArrowheads="1"/>
          </p:cNvSpPr>
          <p:nvPr/>
        </p:nvSpPr>
        <p:spPr bwMode="auto">
          <a:xfrm>
            <a:off x="381000" y="1125538"/>
            <a:ext cx="802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Question</a:t>
            </a:r>
            <a:r>
              <a:rPr lang="en-US">
                <a:solidFill>
                  <a:schemeClr val="accent2"/>
                </a:solidFill>
              </a:rPr>
              <a:t>: Which of the following are valid BSTs?</a:t>
            </a:r>
            <a:endParaRPr lang="en-US"/>
          </a:p>
        </p:txBody>
      </p:sp>
      <p:grpSp>
        <p:nvGrpSpPr>
          <p:cNvPr id="594949" name="Group 5"/>
          <p:cNvGrpSpPr>
            <a:grpSpLocks/>
          </p:cNvGrpSpPr>
          <p:nvPr/>
        </p:nvGrpSpPr>
        <p:grpSpPr bwMode="auto">
          <a:xfrm>
            <a:off x="3541713" y="2816225"/>
            <a:ext cx="792162" cy="592138"/>
            <a:chOff x="3511" y="3072"/>
            <a:chExt cx="729" cy="624"/>
          </a:xfrm>
        </p:grpSpPr>
        <p:sp>
          <p:nvSpPr>
            <p:cNvPr id="594950" name="Rectangle 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1" name="Rectangle 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2" name="Rectangle 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3" name="Rectangle 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954" name="Group 10"/>
          <p:cNvGrpSpPr>
            <a:grpSpLocks/>
          </p:cNvGrpSpPr>
          <p:nvPr/>
        </p:nvGrpSpPr>
        <p:grpSpPr bwMode="auto">
          <a:xfrm>
            <a:off x="4491038" y="1809750"/>
            <a:ext cx="792162" cy="592138"/>
            <a:chOff x="3511" y="3072"/>
            <a:chExt cx="729" cy="624"/>
          </a:xfrm>
        </p:grpSpPr>
        <p:sp>
          <p:nvSpPr>
            <p:cNvPr id="594955" name="Rectangle 1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6" name="Rectangle 1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7" name="Rectangle 1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58" name="Rectangle 1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959" name="Group 15"/>
          <p:cNvGrpSpPr>
            <a:grpSpLocks/>
          </p:cNvGrpSpPr>
          <p:nvPr/>
        </p:nvGrpSpPr>
        <p:grpSpPr bwMode="auto">
          <a:xfrm>
            <a:off x="5264150" y="2816225"/>
            <a:ext cx="790575" cy="592138"/>
            <a:chOff x="3511" y="3072"/>
            <a:chExt cx="729" cy="624"/>
          </a:xfrm>
        </p:grpSpPr>
        <p:sp>
          <p:nvSpPr>
            <p:cNvPr id="594960" name="Rectangle 1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1" name="Rectangle 1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2" name="Rectangle 1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63" name="Rectangle 1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64" name="Line 20"/>
          <p:cNvSpPr>
            <a:spLocks noChangeShapeType="1"/>
          </p:cNvSpPr>
          <p:nvPr/>
        </p:nvSpPr>
        <p:spPr bwMode="auto">
          <a:xfrm flipH="1">
            <a:off x="4016375" y="22844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5" name="Line 21"/>
          <p:cNvSpPr>
            <a:spLocks noChangeShapeType="1"/>
          </p:cNvSpPr>
          <p:nvPr/>
        </p:nvSpPr>
        <p:spPr bwMode="auto">
          <a:xfrm>
            <a:off x="5075238" y="2282825"/>
            <a:ext cx="541337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66" name="Text Box 22"/>
          <p:cNvSpPr txBox="1">
            <a:spLocks noChangeArrowheads="1"/>
          </p:cNvSpPr>
          <p:nvPr/>
        </p:nvSpPr>
        <p:spPr bwMode="auto">
          <a:xfrm>
            <a:off x="5238750" y="31781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67" name="Text Box 23"/>
          <p:cNvSpPr txBox="1">
            <a:spLocks noChangeArrowheads="1"/>
          </p:cNvSpPr>
          <p:nvPr/>
        </p:nvSpPr>
        <p:spPr bwMode="auto">
          <a:xfrm>
            <a:off x="4267200" y="1828800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94968" name="Text Box 24"/>
          <p:cNvSpPr txBox="1">
            <a:spLocks noChangeArrowheads="1"/>
          </p:cNvSpPr>
          <p:nvPr/>
        </p:nvSpPr>
        <p:spPr bwMode="auto">
          <a:xfrm>
            <a:off x="3365500" y="2832100"/>
            <a:ext cx="985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94969" name="Text Box 25"/>
          <p:cNvSpPr txBox="1">
            <a:spLocks noChangeArrowheads="1"/>
          </p:cNvSpPr>
          <p:nvPr/>
        </p:nvSpPr>
        <p:spPr bwMode="auto">
          <a:xfrm>
            <a:off x="4897438" y="2828925"/>
            <a:ext cx="1273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594970" name="Line 26"/>
          <p:cNvSpPr>
            <a:spLocks noChangeShapeType="1"/>
          </p:cNvSpPr>
          <p:nvPr/>
        </p:nvSpPr>
        <p:spPr bwMode="auto">
          <a:xfrm flipH="1">
            <a:off x="3563938" y="3303588"/>
            <a:ext cx="284162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4971" name="Group 27"/>
          <p:cNvGrpSpPr>
            <a:grpSpLocks/>
          </p:cNvGrpSpPr>
          <p:nvPr/>
        </p:nvGrpSpPr>
        <p:grpSpPr bwMode="auto">
          <a:xfrm>
            <a:off x="2941638" y="3808413"/>
            <a:ext cx="792162" cy="592137"/>
            <a:chOff x="3511" y="3072"/>
            <a:chExt cx="729" cy="624"/>
          </a:xfrm>
        </p:grpSpPr>
        <p:sp>
          <p:nvSpPr>
            <p:cNvPr id="594972" name="Rectangle 2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3" name="Rectangle 2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4" name="Rectangle 3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75" name="Rectangle 3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76" name="Text Box 32"/>
          <p:cNvSpPr txBox="1">
            <a:spLocks noChangeArrowheads="1"/>
          </p:cNvSpPr>
          <p:nvPr/>
        </p:nvSpPr>
        <p:spPr bwMode="auto">
          <a:xfrm>
            <a:off x="2649538" y="3849688"/>
            <a:ext cx="1209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“Danny”</a:t>
            </a:r>
          </a:p>
        </p:txBody>
      </p:sp>
      <p:sp>
        <p:nvSpPr>
          <p:cNvPr id="594977" name="Text Box 33"/>
          <p:cNvSpPr txBox="1">
            <a:spLocks noChangeArrowheads="1"/>
          </p:cNvSpPr>
          <p:nvPr/>
        </p:nvSpPr>
        <p:spPr bwMode="auto">
          <a:xfrm>
            <a:off x="2895600" y="41624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78" name="Text Box 34"/>
          <p:cNvSpPr txBox="1">
            <a:spLocks noChangeArrowheads="1"/>
          </p:cNvSpPr>
          <p:nvPr/>
        </p:nvSpPr>
        <p:spPr bwMode="auto">
          <a:xfrm>
            <a:off x="3271838" y="41767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4979" name="Group 35"/>
          <p:cNvGrpSpPr>
            <a:grpSpLocks/>
          </p:cNvGrpSpPr>
          <p:nvPr/>
        </p:nvGrpSpPr>
        <p:grpSpPr bwMode="auto">
          <a:xfrm>
            <a:off x="3967163" y="3811588"/>
            <a:ext cx="790575" cy="592137"/>
            <a:chOff x="3511" y="3072"/>
            <a:chExt cx="729" cy="624"/>
          </a:xfrm>
        </p:grpSpPr>
        <p:sp>
          <p:nvSpPr>
            <p:cNvPr id="594980" name="Rectangle 36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1" name="Rectangle 37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2" name="Rectangle 38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983" name="Rectangle 39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984" name="Line 40"/>
          <p:cNvSpPr>
            <a:spLocks noChangeShapeType="1"/>
          </p:cNvSpPr>
          <p:nvPr/>
        </p:nvSpPr>
        <p:spPr bwMode="auto">
          <a:xfrm>
            <a:off x="4021138" y="3316288"/>
            <a:ext cx="209550" cy="5064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985" name="Text Box 41"/>
          <p:cNvSpPr txBox="1">
            <a:spLocks noChangeArrowheads="1"/>
          </p:cNvSpPr>
          <p:nvPr/>
        </p:nvSpPr>
        <p:spPr bwMode="auto">
          <a:xfrm>
            <a:off x="3941763" y="41989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4986" name="Text Box 42"/>
          <p:cNvSpPr txBox="1">
            <a:spLocks noChangeArrowheads="1"/>
          </p:cNvSpPr>
          <p:nvPr/>
        </p:nvSpPr>
        <p:spPr bwMode="auto">
          <a:xfrm>
            <a:off x="3665538" y="3849688"/>
            <a:ext cx="1125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“Nick”</a:t>
            </a:r>
          </a:p>
        </p:txBody>
      </p:sp>
      <p:sp>
        <p:nvSpPr>
          <p:cNvPr id="594987" name="Text Box 43"/>
          <p:cNvSpPr txBox="1">
            <a:spLocks noChangeArrowheads="1"/>
          </p:cNvSpPr>
          <p:nvPr/>
        </p:nvSpPr>
        <p:spPr bwMode="auto">
          <a:xfrm>
            <a:off x="4287838" y="41830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21" name="Text Box 77"/>
          <p:cNvSpPr txBox="1">
            <a:spLocks noChangeArrowheads="1"/>
          </p:cNvSpPr>
          <p:nvPr/>
        </p:nvSpPr>
        <p:spPr bwMode="auto">
          <a:xfrm>
            <a:off x="5595938" y="31638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5022" name="Group 78"/>
          <p:cNvGrpSpPr>
            <a:grpSpLocks/>
          </p:cNvGrpSpPr>
          <p:nvPr/>
        </p:nvGrpSpPr>
        <p:grpSpPr bwMode="auto">
          <a:xfrm>
            <a:off x="1514475" y="2616200"/>
            <a:ext cx="792163" cy="592138"/>
            <a:chOff x="3511" y="3072"/>
            <a:chExt cx="729" cy="624"/>
          </a:xfrm>
        </p:grpSpPr>
        <p:sp>
          <p:nvSpPr>
            <p:cNvPr id="595023" name="Rectangle 7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4" name="Rectangle 8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5" name="Rectangle 8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6" name="Rectangle 8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27" name="Group 83"/>
          <p:cNvGrpSpPr>
            <a:grpSpLocks/>
          </p:cNvGrpSpPr>
          <p:nvPr/>
        </p:nvGrpSpPr>
        <p:grpSpPr bwMode="auto">
          <a:xfrm>
            <a:off x="2282825" y="1752600"/>
            <a:ext cx="792163" cy="592138"/>
            <a:chOff x="3511" y="3072"/>
            <a:chExt cx="729" cy="624"/>
          </a:xfrm>
        </p:grpSpPr>
        <p:sp>
          <p:nvSpPr>
            <p:cNvPr id="595028" name="Rectangle 84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9" name="Rectangle 85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30" name="Rectangle 86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31" name="Rectangle 87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37" name="Line 93"/>
          <p:cNvSpPr>
            <a:spLocks noChangeShapeType="1"/>
          </p:cNvSpPr>
          <p:nvPr/>
        </p:nvSpPr>
        <p:spPr bwMode="auto">
          <a:xfrm flipH="1">
            <a:off x="2179638" y="2227263"/>
            <a:ext cx="282575" cy="400050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40" name="Text Box 96"/>
          <p:cNvSpPr txBox="1">
            <a:spLocks noChangeArrowheads="1"/>
          </p:cNvSpPr>
          <p:nvPr/>
        </p:nvSpPr>
        <p:spPr bwMode="auto">
          <a:xfrm>
            <a:off x="2019300" y="1758950"/>
            <a:ext cx="1150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95041" name="Text Box 97"/>
          <p:cNvSpPr txBox="1">
            <a:spLocks noChangeArrowheads="1"/>
          </p:cNvSpPr>
          <p:nvPr/>
        </p:nvSpPr>
        <p:spPr bwMode="auto">
          <a:xfrm>
            <a:off x="1338263" y="2632075"/>
            <a:ext cx="985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95043" name="Line 99"/>
          <p:cNvSpPr>
            <a:spLocks noChangeShapeType="1"/>
          </p:cNvSpPr>
          <p:nvPr/>
        </p:nvSpPr>
        <p:spPr bwMode="auto">
          <a:xfrm flipH="1">
            <a:off x="1536700" y="3103563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5044" name="Group 100"/>
          <p:cNvGrpSpPr>
            <a:grpSpLocks/>
          </p:cNvGrpSpPr>
          <p:nvPr/>
        </p:nvGrpSpPr>
        <p:grpSpPr bwMode="auto">
          <a:xfrm>
            <a:off x="914400" y="3608388"/>
            <a:ext cx="792163" cy="592137"/>
            <a:chOff x="3511" y="3072"/>
            <a:chExt cx="729" cy="624"/>
          </a:xfrm>
        </p:grpSpPr>
        <p:sp>
          <p:nvSpPr>
            <p:cNvPr id="595045" name="Rectangle 10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6" name="Rectangle 10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7" name="Rectangle 10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8" name="Rectangle 10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49" name="Text Box 105"/>
          <p:cNvSpPr txBox="1">
            <a:spLocks noChangeArrowheads="1"/>
          </p:cNvSpPr>
          <p:nvPr/>
        </p:nvSpPr>
        <p:spPr bwMode="auto">
          <a:xfrm>
            <a:off x="622300" y="3649663"/>
            <a:ext cx="1209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“Danny”</a:t>
            </a:r>
          </a:p>
        </p:txBody>
      </p:sp>
      <p:sp>
        <p:nvSpPr>
          <p:cNvPr id="595051" name="Text Box 107"/>
          <p:cNvSpPr txBox="1">
            <a:spLocks noChangeArrowheads="1"/>
          </p:cNvSpPr>
          <p:nvPr/>
        </p:nvSpPr>
        <p:spPr bwMode="auto">
          <a:xfrm>
            <a:off x="1244600" y="3976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62" name="Text Box 118"/>
          <p:cNvSpPr txBox="1">
            <a:spLocks noChangeArrowheads="1"/>
          </p:cNvSpPr>
          <p:nvPr/>
        </p:nvSpPr>
        <p:spPr bwMode="auto">
          <a:xfrm>
            <a:off x="2603500" y="21050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63" name="Line 119"/>
          <p:cNvSpPr>
            <a:spLocks noChangeShapeType="1"/>
          </p:cNvSpPr>
          <p:nvPr/>
        </p:nvSpPr>
        <p:spPr bwMode="auto">
          <a:xfrm flipH="1">
            <a:off x="838200" y="4140200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95064" name="Group 120"/>
          <p:cNvGrpSpPr>
            <a:grpSpLocks/>
          </p:cNvGrpSpPr>
          <p:nvPr/>
        </p:nvGrpSpPr>
        <p:grpSpPr bwMode="auto">
          <a:xfrm>
            <a:off x="215900" y="4645025"/>
            <a:ext cx="792163" cy="592138"/>
            <a:chOff x="3511" y="3072"/>
            <a:chExt cx="729" cy="624"/>
          </a:xfrm>
        </p:grpSpPr>
        <p:sp>
          <p:nvSpPr>
            <p:cNvPr id="595065" name="Rectangle 121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6" name="Rectangle 122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7" name="Rectangle 123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8" name="Rectangle 124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69" name="Text Box 125"/>
          <p:cNvSpPr txBox="1">
            <a:spLocks noChangeArrowheads="1"/>
          </p:cNvSpPr>
          <p:nvPr/>
        </p:nvSpPr>
        <p:spPr bwMode="auto">
          <a:xfrm>
            <a:off x="7938" y="4648200"/>
            <a:ext cx="1058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“Alex”</a:t>
            </a:r>
          </a:p>
        </p:txBody>
      </p:sp>
      <p:sp>
        <p:nvSpPr>
          <p:cNvPr id="595070" name="Text Box 126"/>
          <p:cNvSpPr txBox="1">
            <a:spLocks noChangeArrowheads="1"/>
          </p:cNvSpPr>
          <p:nvPr/>
        </p:nvSpPr>
        <p:spPr bwMode="auto">
          <a:xfrm>
            <a:off x="169863" y="49990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71" name="Text Box 127"/>
          <p:cNvSpPr txBox="1">
            <a:spLocks noChangeArrowheads="1"/>
          </p:cNvSpPr>
          <p:nvPr/>
        </p:nvSpPr>
        <p:spPr bwMode="auto">
          <a:xfrm>
            <a:off x="546100" y="50133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072" name="Text Box 128"/>
          <p:cNvSpPr txBox="1">
            <a:spLocks noChangeArrowheads="1"/>
          </p:cNvSpPr>
          <p:nvPr/>
        </p:nvSpPr>
        <p:spPr bwMode="auto">
          <a:xfrm>
            <a:off x="1862138" y="29749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95073" name="Group 129"/>
          <p:cNvGrpSpPr>
            <a:grpSpLocks/>
          </p:cNvGrpSpPr>
          <p:nvPr/>
        </p:nvGrpSpPr>
        <p:grpSpPr bwMode="auto">
          <a:xfrm>
            <a:off x="5918200" y="4645025"/>
            <a:ext cx="792163" cy="592138"/>
            <a:chOff x="3511" y="3072"/>
            <a:chExt cx="729" cy="624"/>
          </a:xfrm>
        </p:grpSpPr>
        <p:sp>
          <p:nvSpPr>
            <p:cNvPr id="595074" name="Rectangle 13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5" name="Rectangle 13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6" name="Rectangle 13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7" name="Rectangle 13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78" name="Group 134"/>
          <p:cNvGrpSpPr>
            <a:grpSpLocks/>
          </p:cNvGrpSpPr>
          <p:nvPr/>
        </p:nvGrpSpPr>
        <p:grpSpPr bwMode="auto">
          <a:xfrm>
            <a:off x="6867525" y="3638550"/>
            <a:ext cx="792163" cy="592138"/>
            <a:chOff x="3511" y="3072"/>
            <a:chExt cx="729" cy="624"/>
          </a:xfrm>
        </p:grpSpPr>
        <p:sp>
          <p:nvSpPr>
            <p:cNvPr id="595079" name="Rectangle 135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0" name="Rectangle 136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1" name="Rectangle 137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2" name="Rectangle 138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5083" name="Group 139"/>
          <p:cNvGrpSpPr>
            <a:grpSpLocks/>
          </p:cNvGrpSpPr>
          <p:nvPr/>
        </p:nvGrpSpPr>
        <p:grpSpPr bwMode="auto">
          <a:xfrm>
            <a:off x="7640638" y="4645025"/>
            <a:ext cx="790575" cy="592138"/>
            <a:chOff x="3511" y="3072"/>
            <a:chExt cx="729" cy="624"/>
          </a:xfrm>
        </p:grpSpPr>
        <p:sp>
          <p:nvSpPr>
            <p:cNvPr id="595084" name="Rectangle 14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5" name="Rectangle 14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6" name="Rectangle 14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87" name="Rectangle 14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088" name="Line 144"/>
          <p:cNvSpPr>
            <a:spLocks noChangeShapeType="1"/>
          </p:cNvSpPr>
          <p:nvPr/>
        </p:nvSpPr>
        <p:spPr bwMode="auto">
          <a:xfrm flipH="1">
            <a:off x="6392863" y="4113213"/>
            <a:ext cx="654050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89" name="Line 145"/>
          <p:cNvSpPr>
            <a:spLocks noChangeShapeType="1"/>
          </p:cNvSpPr>
          <p:nvPr/>
        </p:nvSpPr>
        <p:spPr bwMode="auto">
          <a:xfrm>
            <a:off x="7451725" y="4111625"/>
            <a:ext cx="541338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091" name="Text Box 147"/>
          <p:cNvSpPr txBox="1">
            <a:spLocks noChangeArrowheads="1"/>
          </p:cNvSpPr>
          <p:nvPr/>
        </p:nvSpPr>
        <p:spPr bwMode="auto">
          <a:xfrm>
            <a:off x="6553200" y="3657600"/>
            <a:ext cx="1246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“Manny”</a:t>
            </a:r>
          </a:p>
        </p:txBody>
      </p:sp>
      <p:sp>
        <p:nvSpPr>
          <p:cNvPr id="595092" name="Text Box 148"/>
          <p:cNvSpPr txBox="1">
            <a:spLocks noChangeArrowheads="1"/>
          </p:cNvSpPr>
          <p:nvPr/>
        </p:nvSpPr>
        <p:spPr bwMode="auto">
          <a:xfrm>
            <a:off x="5741988" y="4660900"/>
            <a:ext cx="96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“Amy”</a:t>
            </a:r>
          </a:p>
        </p:txBody>
      </p:sp>
      <p:sp>
        <p:nvSpPr>
          <p:cNvPr id="595093" name="Text Box 149"/>
          <p:cNvSpPr txBox="1">
            <a:spLocks noChangeArrowheads="1"/>
          </p:cNvSpPr>
          <p:nvPr/>
        </p:nvSpPr>
        <p:spPr bwMode="auto">
          <a:xfrm>
            <a:off x="7273925" y="4657725"/>
            <a:ext cx="1125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“Nick”</a:t>
            </a:r>
          </a:p>
        </p:txBody>
      </p:sp>
      <p:grpSp>
        <p:nvGrpSpPr>
          <p:cNvPr id="595102" name="Group 158"/>
          <p:cNvGrpSpPr>
            <a:grpSpLocks/>
          </p:cNvGrpSpPr>
          <p:nvPr/>
        </p:nvGrpSpPr>
        <p:grpSpPr bwMode="auto">
          <a:xfrm>
            <a:off x="7324725" y="5640388"/>
            <a:ext cx="790575" cy="592137"/>
            <a:chOff x="3511" y="3072"/>
            <a:chExt cx="729" cy="624"/>
          </a:xfrm>
        </p:grpSpPr>
        <p:sp>
          <p:nvSpPr>
            <p:cNvPr id="595103" name="Rectangle 159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4" name="Rectangle 160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5" name="Rectangle 161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06" name="Rectangle 162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5107" name="Line 163"/>
          <p:cNvSpPr>
            <a:spLocks noChangeShapeType="1"/>
          </p:cNvSpPr>
          <p:nvPr/>
        </p:nvSpPr>
        <p:spPr bwMode="auto">
          <a:xfrm flipH="1">
            <a:off x="7588250" y="5145088"/>
            <a:ext cx="161925" cy="5064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5108" name="Text Box 164"/>
          <p:cNvSpPr txBox="1">
            <a:spLocks noChangeArrowheads="1"/>
          </p:cNvSpPr>
          <p:nvPr/>
        </p:nvSpPr>
        <p:spPr bwMode="auto">
          <a:xfrm>
            <a:off x="7299325" y="602773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09" name="Text Box 165"/>
          <p:cNvSpPr txBox="1">
            <a:spLocks noChangeArrowheads="1"/>
          </p:cNvSpPr>
          <p:nvPr/>
        </p:nvSpPr>
        <p:spPr bwMode="auto">
          <a:xfrm>
            <a:off x="6934200" y="5653088"/>
            <a:ext cx="1346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“Maddy”</a:t>
            </a:r>
          </a:p>
        </p:txBody>
      </p:sp>
      <p:sp>
        <p:nvSpPr>
          <p:cNvPr id="595110" name="Text Box 166"/>
          <p:cNvSpPr txBox="1">
            <a:spLocks noChangeArrowheads="1"/>
          </p:cNvSpPr>
          <p:nvPr/>
        </p:nvSpPr>
        <p:spPr bwMode="auto">
          <a:xfrm>
            <a:off x="7645400" y="60118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1" name="Text Box 167"/>
          <p:cNvSpPr txBox="1">
            <a:spLocks noChangeArrowheads="1"/>
          </p:cNvSpPr>
          <p:nvPr/>
        </p:nvSpPr>
        <p:spPr bwMode="auto">
          <a:xfrm>
            <a:off x="7972425" y="4992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3" name="Text Box 169"/>
          <p:cNvSpPr txBox="1">
            <a:spLocks noChangeArrowheads="1"/>
          </p:cNvSpPr>
          <p:nvPr/>
        </p:nvSpPr>
        <p:spPr bwMode="auto">
          <a:xfrm>
            <a:off x="5880100" y="50069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95114" name="Text Box 170"/>
          <p:cNvSpPr txBox="1">
            <a:spLocks noChangeArrowheads="1"/>
          </p:cNvSpPr>
          <p:nvPr/>
        </p:nvSpPr>
        <p:spPr bwMode="auto">
          <a:xfrm>
            <a:off x="6237288" y="4992688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9CB0-94AD-4746-AABA-B1DB66759E08}" type="slidenum">
              <a:rPr lang="en-US">
                <a:solidFill>
                  <a:srgbClr val="000000"/>
                </a:solidFill>
              </a:rPr>
              <a:pPr/>
              <a:t>50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75170" name="Group 2"/>
          <p:cNvGrpSpPr>
            <a:grpSpLocks/>
          </p:cNvGrpSpPr>
          <p:nvPr/>
        </p:nvGrpSpPr>
        <p:grpSpPr bwMode="auto">
          <a:xfrm>
            <a:off x="534988" y="3524250"/>
            <a:ext cx="900112" cy="1171575"/>
            <a:chOff x="2256" y="1392"/>
            <a:chExt cx="912" cy="588"/>
          </a:xfrm>
        </p:grpSpPr>
        <p:sp>
          <p:nvSpPr>
            <p:cNvPr id="775171" name="Rectangle 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73" name="Rectangle 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74" name="Line 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75" name="Line 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76" name="Rectangle 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77" name="Line 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78" name="Line 1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79" name="Rectangle 1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80" name="Rectangle 1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81" name="Rectangle 1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82" name="Line 1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83" name="Line 1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75184" name="Rectangle 16"/>
          <p:cNvSpPr>
            <a:spLocks noChangeArrowheads="1"/>
          </p:cNvSpPr>
          <p:nvPr/>
        </p:nvSpPr>
        <p:spPr bwMode="auto">
          <a:xfrm>
            <a:off x="2665413" y="3395663"/>
            <a:ext cx="225425" cy="31591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75185" name="Line 17"/>
          <p:cNvSpPr>
            <a:spLocks noChangeShapeType="1"/>
          </p:cNvSpPr>
          <p:nvPr/>
        </p:nvSpPr>
        <p:spPr bwMode="auto">
          <a:xfrm flipH="1">
            <a:off x="2333625" y="3625850"/>
            <a:ext cx="422275" cy="10223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75186" name="Line 18"/>
          <p:cNvSpPr>
            <a:spLocks noChangeShapeType="1"/>
          </p:cNvSpPr>
          <p:nvPr/>
        </p:nvSpPr>
        <p:spPr bwMode="auto">
          <a:xfrm>
            <a:off x="2808288" y="3638550"/>
            <a:ext cx="466725" cy="98583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75187" name="Rectangle 19"/>
          <p:cNvSpPr>
            <a:spLocks noChangeArrowheads="1"/>
          </p:cNvSpPr>
          <p:nvPr/>
        </p:nvSpPr>
        <p:spPr bwMode="auto">
          <a:xfrm>
            <a:off x="1793875" y="2554288"/>
            <a:ext cx="225425" cy="31432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75188" name="Line 20"/>
          <p:cNvSpPr>
            <a:spLocks noChangeShapeType="1"/>
          </p:cNvSpPr>
          <p:nvPr/>
        </p:nvSpPr>
        <p:spPr bwMode="auto">
          <a:xfrm flipH="1">
            <a:off x="968375" y="2847975"/>
            <a:ext cx="860425" cy="658813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75189" name="Line 21"/>
          <p:cNvSpPr>
            <a:spLocks noChangeShapeType="1"/>
          </p:cNvSpPr>
          <p:nvPr/>
        </p:nvSpPr>
        <p:spPr bwMode="auto">
          <a:xfrm>
            <a:off x="1981200" y="2847975"/>
            <a:ext cx="768350" cy="5651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75190" name="Group 22"/>
          <p:cNvGrpSpPr>
            <a:grpSpLocks/>
          </p:cNvGrpSpPr>
          <p:nvPr/>
        </p:nvGrpSpPr>
        <p:grpSpPr bwMode="auto">
          <a:xfrm>
            <a:off x="1944688" y="4635500"/>
            <a:ext cx="900112" cy="1171575"/>
            <a:chOff x="2256" y="1392"/>
            <a:chExt cx="912" cy="588"/>
          </a:xfrm>
        </p:grpSpPr>
        <p:sp>
          <p:nvSpPr>
            <p:cNvPr id="775191" name="Rectangle 2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92" name="Rectangle 2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93" name="Rectangle 2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94" name="Line 2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95" name="Line 2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96" name="Rectangle 2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97" name="Line 2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98" name="Line 3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99" name="Rectangle 3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00" name="Rectangle 3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01" name="Rectangle 3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02" name="Line 3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03" name="Line 3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75204" name="Group 36"/>
          <p:cNvGrpSpPr>
            <a:grpSpLocks/>
          </p:cNvGrpSpPr>
          <p:nvPr/>
        </p:nvGrpSpPr>
        <p:grpSpPr bwMode="auto">
          <a:xfrm>
            <a:off x="2909888" y="4648200"/>
            <a:ext cx="900112" cy="1171575"/>
            <a:chOff x="2256" y="1392"/>
            <a:chExt cx="912" cy="588"/>
          </a:xfrm>
        </p:grpSpPr>
        <p:sp>
          <p:nvSpPr>
            <p:cNvPr id="775205" name="Rectangle 37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06" name="Rectangle 38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07" name="Rectangle 39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08" name="Line 40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09" name="Line 41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10" name="Rectangle 42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11" name="Line 43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12" name="Line 44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13" name="Rectangle 45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14" name="Rectangle 46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15" name="Rectangle 47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16" name="Line 48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17" name="Line 49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75218" name="Text Box 50"/>
          <p:cNvSpPr txBox="1">
            <a:spLocks noChangeArrowheads="1"/>
          </p:cNvSpPr>
          <p:nvPr/>
        </p:nvSpPr>
        <p:spPr bwMode="auto">
          <a:xfrm>
            <a:off x="1709738" y="2514600"/>
            <a:ext cx="352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775219" name="Text Box 51"/>
          <p:cNvSpPr txBox="1">
            <a:spLocks noChangeArrowheads="1"/>
          </p:cNvSpPr>
          <p:nvPr/>
        </p:nvSpPr>
        <p:spPr bwMode="auto">
          <a:xfrm>
            <a:off x="788988" y="347186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775220" name="Text Box 52"/>
          <p:cNvSpPr txBox="1">
            <a:spLocks noChangeArrowheads="1"/>
          </p:cNvSpPr>
          <p:nvPr/>
        </p:nvSpPr>
        <p:spPr bwMode="auto">
          <a:xfrm>
            <a:off x="2601913" y="3359150"/>
            <a:ext cx="357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75221" name="Text Box 53"/>
          <p:cNvSpPr txBox="1">
            <a:spLocks noChangeArrowheads="1"/>
          </p:cNvSpPr>
          <p:nvPr/>
        </p:nvSpPr>
        <p:spPr bwMode="auto">
          <a:xfrm>
            <a:off x="2176463" y="455771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775222" name="Text Box 54"/>
          <p:cNvSpPr txBox="1">
            <a:spLocks noChangeArrowheads="1"/>
          </p:cNvSpPr>
          <p:nvPr/>
        </p:nvSpPr>
        <p:spPr bwMode="auto">
          <a:xfrm>
            <a:off x="3130550" y="4570413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775227" name="Rectangle 59"/>
          <p:cNvSpPr>
            <a:spLocks noGrp="1" noChangeArrowheads="1"/>
          </p:cNvSpPr>
          <p:nvPr>
            <p:ph type="title"/>
          </p:nvPr>
        </p:nvSpPr>
        <p:spPr>
          <a:xfrm>
            <a:off x="693738" y="-3048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Balancing a Tree On Insertion</a:t>
            </a:r>
          </a:p>
        </p:txBody>
      </p:sp>
      <p:sp>
        <p:nvSpPr>
          <p:cNvPr id="775228" name="Text Box 60"/>
          <p:cNvSpPr txBox="1">
            <a:spLocks noChangeArrowheads="1"/>
          </p:cNvSpPr>
          <p:nvPr/>
        </p:nvSpPr>
        <p:spPr bwMode="auto">
          <a:xfrm>
            <a:off x="76200" y="773143"/>
            <a:ext cx="906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For example, the </a:t>
            </a:r>
            <a:r>
              <a:rPr lang="en-US" sz="2000" dirty="0">
                <a:solidFill>
                  <a:srgbClr val="FF0000"/>
                </a:solidFill>
              </a:rPr>
              <a:t>AVL Tree</a:t>
            </a:r>
            <a:r>
              <a:rPr lang="en-US" sz="2000" dirty="0">
                <a:solidFill>
                  <a:srgbClr val="000000"/>
                </a:solidFill>
              </a:rPr>
              <a:t> tracks the height of </a:t>
            </a:r>
            <a:r>
              <a:rPr lang="en-US" sz="2000" dirty="0">
                <a:solidFill>
                  <a:srgbClr val="FF0000"/>
                </a:solidFill>
              </a:rPr>
              <a:t>ALL</a:t>
            </a:r>
            <a:r>
              <a:rPr lang="en-US" sz="2000" dirty="0">
                <a:solidFill>
                  <a:srgbClr val="000000"/>
                </a:solidFill>
              </a:rPr>
              <a:t> subtrees in the BST.</a:t>
            </a:r>
          </a:p>
        </p:txBody>
      </p:sp>
      <p:grpSp>
        <p:nvGrpSpPr>
          <p:cNvPr id="775229" name="Group 61"/>
          <p:cNvGrpSpPr>
            <a:grpSpLocks/>
          </p:cNvGrpSpPr>
          <p:nvPr/>
        </p:nvGrpSpPr>
        <p:grpSpPr bwMode="auto">
          <a:xfrm>
            <a:off x="-42863" y="3429000"/>
            <a:ext cx="500063" cy="1371600"/>
            <a:chOff x="-27" y="2016"/>
            <a:chExt cx="315" cy="864"/>
          </a:xfrm>
        </p:grpSpPr>
        <p:grpSp>
          <p:nvGrpSpPr>
            <p:cNvPr id="775230" name="Group 62"/>
            <p:cNvGrpSpPr>
              <a:grpSpLocks/>
            </p:cNvGrpSpPr>
            <p:nvPr/>
          </p:nvGrpSpPr>
          <p:grpSpPr bwMode="auto">
            <a:xfrm>
              <a:off x="144" y="2016"/>
              <a:ext cx="144" cy="864"/>
              <a:chOff x="69" y="2016"/>
              <a:chExt cx="144" cy="864"/>
            </a:xfrm>
          </p:grpSpPr>
          <p:sp>
            <p:nvSpPr>
              <p:cNvPr id="775231" name="Line 63"/>
              <p:cNvSpPr>
                <a:spLocks noChangeShapeType="1"/>
              </p:cNvSpPr>
              <p:nvPr/>
            </p:nvSpPr>
            <p:spPr bwMode="auto">
              <a:xfrm>
                <a:off x="144" y="2016"/>
                <a:ext cx="0" cy="864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32" name="Line 64"/>
              <p:cNvSpPr>
                <a:spLocks noChangeShapeType="1"/>
              </p:cNvSpPr>
              <p:nvPr/>
            </p:nvSpPr>
            <p:spPr bwMode="auto">
              <a:xfrm>
                <a:off x="69" y="2016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33" name="Line 65"/>
              <p:cNvSpPr>
                <a:spLocks noChangeShapeType="1"/>
              </p:cNvSpPr>
              <p:nvPr/>
            </p:nvSpPr>
            <p:spPr bwMode="auto">
              <a:xfrm>
                <a:off x="69" y="2872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75234" name="Text Box 66"/>
            <p:cNvSpPr txBox="1">
              <a:spLocks noChangeArrowheads="1"/>
            </p:cNvSpPr>
            <p:nvPr/>
          </p:nvSpPr>
          <p:spPr bwMode="auto">
            <a:xfrm rot="16200000">
              <a:off x="0" y="231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3</a:t>
              </a:r>
            </a:p>
          </p:txBody>
        </p:sp>
      </p:grpSp>
      <p:sp>
        <p:nvSpPr>
          <p:cNvPr id="213" name="AutoShape 50"/>
          <p:cNvSpPr>
            <a:spLocks noChangeArrowheads="1"/>
          </p:cNvSpPr>
          <p:nvPr/>
        </p:nvSpPr>
        <p:spPr bwMode="auto">
          <a:xfrm>
            <a:off x="2657157" y="1714783"/>
            <a:ext cx="1952943" cy="802850"/>
          </a:xfrm>
          <a:prstGeom prst="wedgeRoundRectCallout">
            <a:avLst>
              <a:gd name="adj1" fmla="val -75369"/>
              <a:gd name="adj2" fmla="val 5010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800" dirty="0">
                <a:solidFill>
                  <a:srgbClr val="000000"/>
                </a:solidFill>
              </a:rPr>
              <a:t>Or consider node </a:t>
            </a:r>
            <a:r>
              <a:rPr lang="en-US" sz="1800" dirty="0">
                <a:solidFill>
                  <a:srgbClr val="FF0000"/>
                </a:solidFill>
              </a:rPr>
              <a:t>J</a:t>
            </a:r>
            <a:r>
              <a:rPr lang="en-US" sz="1800" dirty="0">
                <a:solidFill>
                  <a:srgbClr val="000000"/>
                </a:solidFill>
              </a:rPr>
              <a:t>…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17" name="AutoShape 50"/>
          <p:cNvSpPr>
            <a:spLocks noChangeArrowheads="1"/>
          </p:cNvSpPr>
          <p:nvPr/>
        </p:nvSpPr>
        <p:spPr bwMode="auto">
          <a:xfrm>
            <a:off x="616494" y="5926624"/>
            <a:ext cx="1952943" cy="828610"/>
          </a:xfrm>
          <a:prstGeom prst="wedgeRoundRectCallout">
            <a:avLst>
              <a:gd name="adj1" fmla="val -36424"/>
              <a:gd name="adj2" fmla="val -18088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800" dirty="0">
                <a:solidFill>
                  <a:srgbClr val="000000"/>
                </a:solidFill>
              </a:rPr>
              <a:t>Its left subtree has a height of 3…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18" name="AutoShape 50"/>
          <p:cNvSpPr>
            <a:spLocks noChangeArrowheads="1"/>
          </p:cNvSpPr>
          <p:nvPr/>
        </p:nvSpPr>
        <p:spPr bwMode="auto">
          <a:xfrm>
            <a:off x="5257800" y="4550529"/>
            <a:ext cx="1952943" cy="828610"/>
          </a:xfrm>
          <a:prstGeom prst="wedgeRoundRectCallout">
            <a:avLst>
              <a:gd name="adj1" fmla="val -97561"/>
              <a:gd name="adj2" fmla="val -60509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800" dirty="0">
                <a:solidFill>
                  <a:srgbClr val="000000"/>
                </a:solidFill>
              </a:rPr>
              <a:t>And its right subtree has a height of 4…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225" name="Group 67"/>
          <p:cNvGrpSpPr>
            <a:grpSpLocks/>
          </p:cNvGrpSpPr>
          <p:nvPr/>
        </p:nvGrpSpPr>
        <p:grpSpPr bwMode="auto">
          <a:xfrm>
            <a:off x="3600447" y="3352800"/>
            <a:ext cx="533399" cy="2514600"/>
            <a:chOff x="2331" y="1968"/>
            <a:chExt cx="336" cy="1584"/>
          </a:xfrm>
        </p:grpSpPr>
        <p:sp>
          <p:nvSpPr>
            <p:cNvPr id="226" name="Line 68"/>
            <p:cNvSpPr>
              <a:spLocks noChangeShapeType="1"/>
            </p:cNvSpPr>
            <p:nvPr/>
          </p:nvSpPr>
          <p:spPr bwMode="auto">
            <a:xfrm>
              <a:off x="2598" y="1968"/>
              <a:ext cx="0" cy="158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7" name="Line 69"/>
            <p:cNvSpPr>
              <a:spLocks noChangeShapeType="1"/>
            </p:cNvSpPr>
            <p:nvPr/>
          </p:nvSpPr>
          <p:spPr bwMode="auto">
            <a:xfrm>
              <a:off x="2523" y="1968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8" name="Line 70"/>
            <p:cNvSpPr>
              <a:spLocks noChangeShapeType="1"/>
            </p:cNvSpPr>
            <p:nvPr/>
          </p:nvSpPr>
          <p:spPr bwMode="auto">
            <a:xfrm>
              <a:off x="2523" y="3549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9" name="Text Box 71"/>
            <p:cNvSpPr txBox="1">
              <a:spLocks noChangeArrowheads="1"/>
            </p:cNvSpPr>
            <p:nvPr/>
          </p:nvSpPr>
          <p:spPr bwMode="auto">
            <a:xfrm rot="16200000">
              <a:off x="2244" y="2611"/>
              <a:ext cx="4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rgbClr val="000000"/>
                  </a:solidFill>
                </a:rPr>
                <a:t>    4</a:t>
              </a:r>
            </a:p>
          </p:txBody>
        </p:sp>
      </p:grpSp>
      <p:sp>
        <p:nvSpPr>
          <p:cNvPr id="230" name="Text Box 60"/>
          <p:cNvSpPr txBox="1">
            <a:spLocks noChangeArrowheads="1"/>
          </p:cNvSpPr>
          <p:nvPr/>
        </p:nvSpPr>
        <p:spPr bwMode="auto">
          <a:xfrm>
            <a:off x="5029200" y="1964913"/>
            <a:ext cx="3962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AVL tree tracks these subtree height values for every node in the tree!</a:t>
            </a:r>
          </a:p>
        </p:txBody>
      </p:sp>
    </p:spTree>
    <p:extLst>
      <p:ext uri="{BB962C8B-B14F-4D97-AF65-F5344CB8AC3E}">
        <p14:creationId xmlns:p14="http://schemas.microsoft.com/office/powerpoint/2010/main" val="330175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7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213" grpId="1" animBg="1"/>
      <p:bldP spid="217" grpId="0" animBg="1"/>
      <p:bldP spid="217" grpId="1" animBg="1"/>
      <p:bldP spid="218" grpId="0" animBg="1"/>
      <p:bldP spid="218" grpId="1" animBg="1"/>
      <p:bldP spid="230" grpId="0"/>
      <p:bldP spid="230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9CB0-94AD-4746-AABA-B1DB66759E08}" type="slidenum">
              <a:rPr lang="en-US">
                <a:solidFill>
                  <a:srgbClr val="000000"/>
                </a:solidFill>
              </a:rPr>
              <a:pPr/>
              <a:t>51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75170" name="Group 2"/>
          <p:cNvGrpSpPr>
            <a:grpSpLocks/>
          </p:cNvGrpSpPr>
          <p:nvPr/>
        </p:nvGrpSpPr>
        <p:grpSpPr bwMode="auto">
          <a:xfrm>
            <a:off x="534988" y="3524250"/>
            <a:ext cx="900112" cy="1171575"/>
            <a:chOff x="2256" y="1392"/>
            <a:chExt cx="912" cy="588"/>
          </a:xfrm>
        </p:grpSpPr>
        <p:sp>
          <p:nvSpPr>
            <p:cNvPr id="775171" name="Rectangle 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72" name="Rectangle 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73" name="Rectangle 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74" name="Line 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75" name="Line 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76" name="Rectangle 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77" name="Line 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78" name="Line 1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79" name="Rectangle 1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80" name="Rectangle 1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81" name="Rectangle 1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82" name="Line 1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83" name="Line 1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75184" name="Rectangle 16"/>
          <p:cNvSpPr>
            <a:spLocks noChangeArrowheads="1"/>
          </p:cNvSpPr>
          <p:nvPr/>
        </p:nvSpPr>
        <p:spPr bwMode="auto">
          <a:xfrm>
            <a:off x="2665413" y="3395663"/>
            <a:ext cx="225425" cy="31591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75185" name="Line 17"/>
          <p:cNvSpPr>
            <a:spLocks noChangeShapeType="1"/>
          </p:cNvSpPr>
          <p:nvPr/>
        </p:nvSpPr>
        <p:spPr bwMode="auto">
          <a:xfrm flipH="1">
            <a:off x="2333625" y="3625850"/>
            <a:ext cx="422275" cy="10223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75186" name="Line 18"/>
          <p:cNvSpPr>
            <a:spLocks noChangeShapeType="1"/>
          </p:cNvSpPr>
          <p:nvPr/>
        </p:nvSpPr>
        <p:spPr bwMode="auto">
          <a:xfrm>
            <a:off x="2808288" y="3638550"/>
            <a:ext cx="466725" cy="98583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75187" name="Rectangle 19"/>
          <p:cNvSpPr>
            <a:spLocks noChangeArrowheads="1"/>
          </p:cNvSpPr>
          <p:nvPr/>
        </p:nvSpPr>
        <p:spPr bwMode="auto">
          <a:xfrm>
            <a:off x="1793875" y="2554288"/>
            <a:ext cx="225425" cy="314325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75188" name="Line 20"/>
          <p:cNvSpPr>
            <a:spLocks noChangeShapeType="1"/>
          </p:cNvSpPr>
          <p:nvPr/>
        </p:nvSpPr>
        <p:spPr bwMode="auto">
          <a:xfrm flipH="1">
            <a:off x="968375" y="2847975"/>
            <a:ext cx="860425" cy="658813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75189" name="Line 21"/>
          <p:cNvSpPr>
            <a:spLocks noChangeShapeType="1"/>
          </p:cNvSpPr>
          <p:nvPr/>
        </p:nvSpPr>
        <p:spPr bwMode="auto">
          <a:xfrm>
            <a:off x="1981200" y="2847975"/>
            <a:ext cx="768350" cy="5651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75190" name="Group 22"/>
          <p:cNvGrpSpPr>
            <a:grpSpLocks/>
          </p:cNvGrpSpPr>
          <p:nvPr/>
        </p:nvGrpSpPr>
        <p:grpSpPr bwMode="auto">
          <a:xfrm>
            <a:off x="1944688" y="4635500"/>
            <a:ext cx="900112" cy="1171575"/>
            <a:chOff x="2256" y="1392"/>
            <a:chExt cx="912" cy="588"/>
          </a:xfrm>
        </p:grpSpPr>
        <p:sp>
          <p:nvSpPr>
            <p:cNvPr id="775191" name="Rectangle 23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92" name="Rectangle 24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93" name="Rectangle 25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94" name="Line 26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95" name="Line 27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96" name="Rectangle 28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97" name="Line 29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98" name="Line 30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199" name="Rectangle 31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00" name="Rectangle 32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01" name="Rectangle 33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02" name="Line 34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03" name="Line 35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75204" name="Group 36"/>
          <p:cNvGrpSpPr>
            <a:grpSpLocks/>
          </p:cNvGrpSpPr>
          <p:nvPr/>
        </p:nvGrpSpPr>
        <p:grpSpPr bwMode="auto">
          <a:xfrm>
            <a:off x="2909888" y="4648200"/>
            <a:ext cx="900112" cy="1171575"/>
            <a:chOff x="2256" y="1392"/>
            <a:chExt cx="912" cy="588"/>
          </a:xfrm>
        </p:grpSpPr>
        <p:sp>
          <p:nvSpPr>
            <p:cNvPr id="775205" name="Rectangle 37"/>
            <p:cNvSpPr>
              <a:spLocks noChangeArrowheads="1"/>
            </p:cNvSpPr>
            <p:nvPr/>
          </p:nvSpPr>
          <p:spPr bwMode="auto">
            <a:xfrm>
              <a:off x="235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06" name="Rectangle 38"/>
            <p:cNvSpPr>
              <a:spLocks noChangeArrowheads="1"/>
            </p:cNvSpPr>
            <p:nvPr/>
          </p:nvSpPr>
          <p:spPr bwMode="auto">
            <a:xfrm>
              <a:off x="225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07" name="Rectangle 39"/>
            <p:cNvSpPr>
              <a:spLocks noChangeArrowheads="1"/>
            </p:cNvSpPr>
            <p:nvPr/>
          </p:nvSpPr>
          <p:spPr bwMode="auto">
            <a:xfrm>
              <a:off x="249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08" name="Line 40"/>
            <p:cNvSpPr>
              <a:spLocks noChangeShapeType="1"/>
            </p:cNvSpPr>
            <p:nvPr/>
          </p:nvSpPr>
          <p:spPr bwMode="auto">
            <a:xfrm flipH="1">
              <a:off x="235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09" name="Line 41"/>
            <p:cNvSpPr>
              <a:spLocks noChangeShapeType="1"/>
            </p:cNvSpPr>
            <p:nvPr/>
          </p:nvSpPr>
          <p:spPr bwMode="auto">
            <a:xfrm>
              <a:off x="249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10" name="Rectangle 42"/>
            <p:cNvSpPr>
              <a:spLocks noChangeArrowheads="1"/>
            </p:cNvSpPr>
            <p:nvPr/>
          </p:nvSpPr>
          <p:spPr bwMode="auto">
            <a:xfrm>
              <a:off x="2592" y="139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11" name="Line 43"/>
            <p:cNvSpPr>
              <a:spLocks noChangeShapeType="1"/>
            </p:cNvSpPr>
            <p:nvPr/>
          </p:nvSpPr>
          <p:spPr bwMode="auto">
            <a:xfrm flipH="1">
              <a:off x="2500" y="1504"/>
              <a:ext cx="154" cy="16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12" name="Line 44"/>
            <p:cNvSpPr>
              <a:spLocks noChangeShapeType="1"/>
            </p:cNvSpPr>
            <p:nvPr/>
          </p:nvSpPr>
          <p:spPr bwMode="auto">
            <a:xfrm>
              <a:off x="2735" y="1513"/>
              <a:ext cx="154" cy="15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13" name="Rectangle 45"/>
            <p:cNvSpPr>
              <a:spLocks noChangeArrowheads="1"/>
            </p:cNvSpPr>
            <p:nvPr/>
          </p:nvSpPr>
          <p:spPr bwMode="auto">
            <a:xfrm>
              <a:off x="2832" y="1632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14" name="Rectangle 46"/>
            <p:cNvSpPr>
              <a:spLocks noChangeArrowheads="1"/>
            </p:cNvSpPr>
            <p:nvPr/>
          </p:nvSpPr>
          <p:spPr bwMode="auto">
            <a:xfrm>
              <a:off x="273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15" name="Rectangle 47"/>
            <p:cNvSpPr>
              <a:spLocks noChangeArrowheads="1"/>
            </p:cNvSpPr>
            <p:nvPr/>
          </p:nvSpPr>
          <p:spPr bwMode="auto">
            <a:xfrm>
              <a:off x="2976" y="1836"/>
              <a:ext cx="192" cy="14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16" name="Line 48"/>
            <p:cNvSpPr>
              <a:spLocks noChangeShapeType="1"/>
            </p:cNvSpPr>
            <p:nvPr/>
          </p:nvSpPr>
          <p:spPr bwMode="auto">
            <a:xfrm flipH="1">
              <a:off x="2836" y="1752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17" name="Line 49"/>
            <p:cNvSpPr>
              <a:spLocks noChangeShapeType="1"/>
            </p:cNvSpPr>
            <p:nvPr/>
          </p:nvSpPr>
          <p:spPr bwMode="auto">
            <a:xfrm>
              <a:off x="2974" y="1754"/>
              <a:ext cx="68" cy="10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75218" name="Text Box 50"/>
          <p:cNvSpPr txBox="1">
            <a:spLocks noChangeArrowheads="1"/>
          </p:cNvSpPr>
          <p:nvPr/>
        </p:nvSpPr>
        <p:spPr bwMode="auto">
          <a:xfrm>
            <a:off x="1709738" y="2514600"/>
            <a:ext cx="352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775219" name="Text Box 51"/>
          <p:cNvSpPr txBox="1">
            <a:spLocks noChangeArrowheads="1"/>
          </p:cNvSpPr>
          <p:nvPr/>
        </p:nvSpPr>
        <p:spPr bwMode="auto">
          <a:xfrm>
            <a:off x="788988" y="347186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775220" name="Text Box 52"/>
          <p:cNvSpPr txBox="1">
            <a:spLocks noChangeArrowheads="1"/>
          </p:cNvSpPr>
          <p:nvPr/>
        </p:nvSpPr>
        <p:spPr bwMode="auto">
          <a:xfrm>
            <a:off x="2601913" y="3359150"/>
            <a:ext cx="3571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75221" name="Text Box 53"/>
          <p:cNvSpPr txBox="1">
            <a:spLocks noChangeArrowheads="1"/>
          </p:cNvSpPr>
          <p:nvPr/>
        </p:nvSpPr>
        <p:spPr bwMode="auto">
          <a:xfrm>
            <a:off x="2176463" y="4557713"/>
            <a:ext cx="34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775222" name="Text Box 54"/>
          <p:cNvSpPr txBox="1">
            <a:spLocks noChangeArrowheads="1"/>
          </p:cNvSpPr>
          <p:nvPr/>
        </p:nvSpPr>
        <p:spPr bwMode="auto">
          <a:xfrm>
            <a:off x="3130550" y="4570413"/>
            <a:ext cx="36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0000"/>
                </a:solidFill>
              </a:rPr>
              <a:t>Z</a:t>
            </a:r>
          </a:p>
        </p:txBody>
      </p:sp>
      <p:grpSp>
        <p:nvGrpSpPr>
          <p:cNvPr id="775223" name="Group 55"/>
          <p:cNvGrpSpPr>
            <a:grpSpLocks/>
          </p:cNvGrpSpPr>
          <p:nvPr/>
        </p:nvGrpSpPr>
        <p:grpSpPr bwMode="auto">
          <a:xfrm>
            <a:off x="2917825" y="5819775"/>
            <a:ext cx="311150" cy="657225"/>
            <a:chOff x="1838" y="3072"/>
            <a:chExt cx="196" cy="414"/>
          </a:xfrm>
        </p:grpSpPr>
        <p:sp>
          <p:nvSpPr>
            <p:cNvPr id="775224" name="Rectangle 56"/>
            <p:cNvSpPr>
              <a:spLocks noChangeArrowheads="1"/>
            </p:cNvSpPr>
            <p:nvPr/>
          </p:nvSpPr>
          <p:spPr bwMode="auto">
            <a:xfrm>
              <a:off x="1838" y="3282"/>
              <a:ext cx="143" cy="204"/>
            </a:xfrm>
            <a:prstGeom prst="rect">
              <a:avLst/>
            </a:prstGeom>
            <a:solidFill>
              <a:srgbClr val="6600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25" name="Line 57"/>
            <p:cNvSpPr>
              <a:spLocks noChangeShapeType="1"/>
            </p:cNvSpPr>
            <p:nvPr/>
          </p:nvSpPr>
          <p:spPr bwMode="auto">
            <a:xfrm flipH="1">
              <a:off x="1918" y="3072"/>
              <a:ext cx="116" cy="23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75227" name="Rectangle 59"/>
          <p:cNvSpPr>
            <a:spLocks noGrp="1" noChangeArrowheads="1"/>
          </p:cNvSpPr>
          <p:nvPr>
            <p:ph type="title"/>
          </p:nvPr>
        </p:nvSpPr>
        <p:spPr>
          <a:xfrm>
            <a:off x="693738" y="-304800"/>
            <a:ext cx="7772400" cy="1143000"/>
          </a:xfrm>
          <a:noFill/>
          <a:ln/>
        </p:spPr>
        <p:txBody>
          <a:bodyPr/>
          <a:lstStyle/>
          <a:p>
            <a:r>
              <a:rPr lang="en-US" sz="3200" dirty="0"/>
              <a:t>Balancing a Tree On Insertion</a:t>
            </a:r>
          </a:p>
        </p:txBody>
      </p:sp>
      <p:sp>
        <p:nvSpPr>
          <p:cNvPr id="775228" name="Text Box 60"/>
          <p:cNvSpPr txBox="1">
            <a:spLocks noChangeArrowheads="1"/>
          </p:cNvSpPr>
          <p:nvPr/>
        </p:nvSpPr>
        <p:spPr bwMode="auto">
          <a:xfrm>
            <a:off x="76200" y="773143"/>
            <a:ext cx="906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For example, the </a:t>
            </a:r>
            <a:r>
              <a:rPr lang="en-US" sz="2000" dirty="0">
                <a:solidFill>
                  <a:srgbClr val="FF0000"/>
                </a:solidFill>
              </a:rPr>
              <a:t>AVL Tree</a:t>
            </a:r>
            <a:r>
              <a:rPr lang="en-US" sz="2000" dirty="0">
                <a:solidFill>
                  <a:srgbClr val="000000"/>
                </a:solidFill>
              </a:rPr>
              <a:t> tracks the height of </a:t>
            </a:r>
            <a:r>
              <a:rPr lang="en-US" sz="2000" dirty="0">
                <a:solidFill>
                  <a:srgbClr val="FF0000"/>
                </a:solidFill>
              </a:rPr>
              <a:t>ALL</a:t>
            </a:r>
            <a:r>
              <a:rPr lang="en-US" sz="2000" dirty="0">
                <a:solidFill>
                  <a:srgbClr val="000000"/>
                </a:solidFill>
              </a:rPr>
              <a:t> subtrees in the BST.</a:t>
            </a:r>
          </a:p>
        </p:txBody>
      </p:sp>
      <p:grpSp>
        <p:nvGrpSpPr>
          <p:cNvPr id="775229" name="Group 61"/>
          <p:cNvGrpSpPr>
            <a:grpSpLocks/>
          </p:cNvGrpSpPr>
          <p:nvPr/>
        </p:nvGrpSpPr>
        <p:grpSpPr bwMode="auto">
          <a:xfrm>
            <a:off x="-42863" y="3429000"/>
            <a:ext cx="500063" cy="1371600"/>
            <a:chOff x="-27" y="2016"/>
            <a:chExt cx="315" cy="864"/>
          </a:xfrm>
        </p:grpSpPr>
        <p:grpSp>
          <p:nvGrpSpPr>
            <p:cNvPr id="775230" name="Group 62"/>
            <p:cNvGrpSpPr>
              <a:grpSpLocks/>
            </p:cNvGrpSpPr>
            <p:nvPr/>
          </p:nvGrpSpPr>
          <p:grpSpPr bwMode="auto">
            <a:xfrm>
              <a:off x="144" y="2016"/>
              <a:ext cx="144" cy="864"/>
              <a:chOff x="69" y="2016"/>
              <a:chExt cx="144" cy="864"/>
            </a:xfrm>
          </p:grpSpPr>
          <p:sp>
            <p:nvSpPr>
              <p:cNvPr id="775231" name="Line 63"/>
              <p:cNvSpPr>
                <a:spLocks noChangeShapeType="1"/>
              </p:cNvSpPr>
              <p:nvPr/>
            </p:nvSpPr>
            <p:spPr bwMode="auto">
              <a:xfrm>
                <a:off x="144" y="2016"/>
                <a:ext cx="0" cy="864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32" name="Line 64"/>
              <p:cNvSpPr>
                <a:spLocks noChangeShapeType="1"/>
              </p:cNvSpPr>
              <p:nvPr/>
            </p:nvSpPr>
            <p:spPr bwMode="auto">
              <a:xfrm>
                <a:off x="69" y="2016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33" name="Line 65"/>
              <p:cNvSpPr>
                <a:spLocks noChangeShapeType="1"/>
              </p:cNvSpPr>
              <p:nvPr/>
            </p:nvSpPr>
            <p:spPr bwMode="auto">
              <a:xfrm>
                <a:off x="69" y="2867"/>
                <a:ext cx="144" cy="0"/>
              </a:xfrm>
              <a:prstGeom prst="line">
                <a:avLst/>
              </a:prstGeom>
              <a:noFill/>
              <a:ln w="4127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75234" name="Text Box 66"/>
            <p:cNvSpPr txBox="1">
              <a:spLocks noChangeArrowheads="1"/>
            </p:cNvSpPr>
            <p:nvPr/>
          </p:nvSpPr>
          <p:spPr bwMode="auto">
            <a:xfrm rot="16200000">
              <a:off x="0" y="231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775235" name="Group 67"/>
          <p:cNvGrpSpPr>
            <a:grpSpLocks/>
          </p:cNvGrpSpPr>
          <p:nvPr/>
        </p:nvGrpSpPr>
        <p:grpSpPr bwMode="auto">
          <a:xfrm>
            <a:off x="3600447" y="3352800"/>
            <a:ext cx="533399" cy="2514600"/>
            <a:chOff x="2331" y="1968"/>
            <a:chExt cx="336" cy="1584"/>
          </a:xfrm>
        </p:grpSpPr>
        <p:sp>
          <p:nvSpPr>
            <p:cNvPr id="775236" name="Line 68"/>
            <p:cNvSpPr>
              <a:spLocks noChangeShapeType="1"/>
            </p:cNvSpPr>
            <p:nvPr/>
          </p:nvSpPr>
          <p:spPr bwMode="auto">
            <a:xfrm>
              <a:off x="2598" y="1968"/>
              <a:ext cx="0" cy="158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37" name="Line 69"/>
            <p:cNvSpPr>
              <a:spLocks noChangeShapeType="1"/>
            </p:cNvSpPr>
            <p:nvPr/>
          </p:nvSpPr>
          <p:spPr bwMode="auto">
            <a:xfrm>
              <a:off x="2523" y="1968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38" name="Line 70"/>
            <p:cNvSpPr>
              <a:spLocks noChangeShapeType="1"/>
            </p:cNvSpPr>
            <p:nvPr/>
          </p:nvSpPr>
          <p:spPr bwMode="auto">
            <a:xfrm>
              <a:off x="2523" y="3549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39" name="Text Box 71"/>
            <p:cNvSpPr txBox="1">
              <a:spLocks noChangeArrowheads="1"/>
            </p:cNvSpPr>
            <p:nvPr/>
          </p:nvSpPr>
          <p:spPr bwMode="auto">
            <a:xfrm rot="16200000">
              <a:off x="2244" y="2611"/>
              <a:ext cx="4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rgbClr val="000000"/>
                  </a:solidFill>
                </a:rPr>
                <a:t>    4</a:t>
              </a:r>
            </a:p>
          </p:txBody>
        </p:sp>
      </p:grpSp>
      <p:sp>
        <p:nvSpPr>
          <p:cNvPr id="775240" name="Rectangle 72"/>
          <p:cNvSpPr>
            <a:spLocks noChangeArrowheads="1"/>
          </p:cNvSpPr>
          <p:nvPr/>
        </p:nvSpPr>
        <p:spPr bwMode="auto">
          <a:xfrm rot="16200000">
            <a:off x="3392031" y="4292445"/>
            <a:ext cx="806612" cy="362098"/>
          </a:xfrm>
          <a:prstGeom prst="rect">
            <a:avLst/>
          </a:prstGeom>
          <a:solidFill>
            <a:schemeClr val="bg1"/>
          </a:solidFill>
          <a:ln w="412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>
                <a:solidFill>
                  <a:srgbClr val="000000"/>
                </a:solidFill>
              </a:rPr>
              <a:t>           5         </a:t>
            </a:r>
          </a:p>
        </p:txBody>
      </p:sp>
      <p:sp>
        <p:nvSpPr>
          <p:cNvPr id="775244" name="Line 76"/>
          <p:cNvSpPr>
            <a:spLocks noChangeShapeType="1"/>
          </p:cNvSpPr>
          <p:nvPr/>
        </p:nvSpPr>
        <p:spPr bwMode="auto">
          <a:xfrm flipH="1">
            <a:off x="6786563" y="3778250"/>
            <a:ext cx="422275" cy="10223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75245" name="Line 77"/>
          <p:cNvSpPr>
            <a:spLocks noChangeShapeType="1"/>
          </p:cNvSpPr>
          <p:nvPr/>
        </p:nvSpPr>
        <p:spPr bwMode="auto">
          <a:xfrm>
            <a:off x="7283450" y="3857625"/>
            <a:ext cx="466725" cy="98583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75246" name="Line 78"/>
          <p:cNvSpPr>
            <a:spLocks noChangeShapeType="1"/>
          </p:cNvSpPr>
          <p:nvPr/>
        </p:nvSpPr>
        <p:spPr bwMode="auto">
          <a:xfrm flipH="1">
            <a:off x="5421313" y="3000375"/>
            <a:ext cx="860425" cy="658813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75247" name="Line 79"/>
          <p:cNvSpPr>
            <a:spLocks noChangeShapeType="1"/>
          </p:cNvSpPr>
          <p:nvPr/>
        </p:nvSpPr>
        <p:spPr bwMode="auto">
          <a:xfrm>
            <a:off x="6434138" y="3000375"/>
            <a:ext cx="768350" cy="56515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75248" name="Group 80"/>
          <p:cNvGrpSpPr>
            <a:grpSpLocks/>
          </p:cNvGrpSpPr>
          <p:nvPr/>
        </p:nvGrpSpPr>
        <p:grpSpPr bwMode="auto">
          <a:xfrm>
            <a:off x="6162675" y="2667000"/>
            <a:ext cx="352425" cy="396875"/>
            <a:chOff x="3882" y="1440"/>
            <a:chExt cx="222" cy="250"/>
          </a:xfrm>
        </p:grpSpPr>
        <p:sp>
          <p:nvSpPr>
            <p:cNvPr id="775249" name="Rectangle 81"/>
            <p:cNvSpPr>
              <a:spLocks noChangeArrowheads="1"/>
            </p:cNvSpPr>
            <p:nvPr/>
          </p:nvSpPr>
          <p:spPr bwMode="auto">
            <a:xfrm>
              <a:off x="3935" y="1465"/>
              <a:ext cx="142" cy="19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50" name="Text Box 82"/>
            <p:cNvSpPr txBox="1">
              <a:spLocks noChangeArrowheads="1"/>
            </p:cNvSpPr>
            <p:nvPr/>
          </p:nvSpPr>
          <p:spPr bwMode="auto">
            <a:xfrm>
              <a:off x="3882" y="1440"/>
              <a:ext cx="2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000000"/>
                  </a:solidFill>
                </a:rPr>
                <a:t>J</a:t>
              </a:r>
            </a:p>
          </p:txBody>
        </p:sp>
      </p:grpSp>
      <p:grpSp>
        <p:nvGrpSpPr>
          <p:cNvPr id="775251" name="Group 83"/>
          <p:cNvGrpSpPr>
            <a:grpSpLocks/>
          </p:cNvGrpSpPr>
          <p:nvPr/>
        </p:nvGrpSpPr>
        <p:grpSpPr bwMode="auto">
          <a:xfrm>
            <a:off x="4987925" y="3624263"/>
            <a:ext cx="900113" cy="1223962"/>
            <a:chOff x="3142" y="2043"/>
            <a:chExt cx="567" cy="771"/>
          </a:xfrm>
        </p:grpSpPr>
        <p:grpSp>
          <p:nvGrpSpPr>
            <p:cNvPr id="775252" name="Group 84"/>
            <p:cNvGrpSpPr>
              <a:grpSpLocks/>
            </p:cNvGrpSpPr>
            <p:nvPr/>
          </p:nvGrpSpPr>
          <p:grpSpPr bwMode="auto">
            <a:xfrm>
              <a:off x="3142" y="2076"/>
              <a:ext cx="567" cy="738"/>
              <a:chOff x="2256" y="1392"/>
              <a:chExt cx="912" cy="588"/>
            </a:xfrm>
          </p:grpSpPr>
          <p:sp>
            <p:nvSpPr>
              <p:cNvPr id="775253" name="Rectangle 85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54" name="Rectangle 86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55" name="Rectangle 87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56" name="Line 88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57" name="Line 89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58" name="Rectangle 90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59" name="Line 91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60" name="Line 92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61" name="Rectangle 93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62" name="Rectangle 94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63" name="Rectangle 95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64" name="Line 96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65" name="Line 97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75266" name="Text Box 98"/>
            <p:cNvSpPr txBox="1">
              <a:spLocks noChangeArrowheads="1"/>
            </p:cNvSpPr>
            <p:nvPr/>
          </p:nvSpPr>
          <p:spPr bwMode="auto">
            <a:xfrm>
              <a:off x="3302" y="2043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000000"/>
                  </a:solidFill>
                </a:rPr>
                <a:t>B</a:t>
              </a:r>
            </a:p>
          </p:txBody>
        </p:sp>
      </p:grpSp>
      <p:grpSp>
        <p:nvGrpSpPr>
          <p:cNvPr id="775267" name="Group 99"/>
          <p:cNvGrpSpPr>
            <a:grpSpLocks/>
          </p:cNvGrpSpPr>
          <p:nvPr/>
        </p:nvGrpSpPr>
        <p:grpSpPr bwMode="auto">
          <a:xfrm>
            <a:off x="7054850" y="3511550"/>
            <a:ext cx="357188" cy="396875"/>
            <a:chOff x="4444" y="1972"/>
            <a:chExt cx="225" cy="250"/>
          </a:xfrm>
        </p:grpSpPr>
        <p:sp>
          <p:nvSpPr>
            <p:cNvPr id="775268" name="Rectangle 100"/>
            <p:cNvSpPr>
              <a:spLocks noChangeArrowheads="1"/>
            </p:cNvSpPr>
            <p:nvPr/>
          </p:nvSpPr>
          <p:spPr bwMode="auto">
            <a:xfrm>
              <a:off x="4484" y="1995"/>
              <a:ext cx="142" cy="19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269" name="Text Box 101"/>
            <p:cNvSpPr txBox="1">
              <a:spLocks noChangeArrowheads="1"/>
            </p:cNvSpPr>
            <p:nvPr/>
          </p:nvSpPr>
          <p:spPr bwMode="auto">
            <a:xfrm>
              <a:off x="4444" y="1972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000000"/>
                  </a:solidFill>
                </a:rPr>
                <a:t>T</a:t>
              </a:r>
            </a:p>
          </p:txBody>
        </p:sp>
      </p:grpSp>
      <p:grpSp>
        <p:nvGrpSpPr>
          <p:cNvPr id="775270" name="Group 102"/>
          <p:cNvGrpSpPr>
            <a:grpSpLocks/>
          </p:cNvGrpSpPr>
          <p:nvPr/>
        </p:nvGrpSpPr>
        <p:grpSpPr bwMode="auto">
          <a:xfrm>
            <a:off x="6397625" y="4710113"/>
            <a:ext cx="900113" cy="1249362"/>
            <a:chOff x="4030" y="2727"/>
            <a:chExt cx="567" cy="787"/>
          </a:xfrm>
        </p:grpSpPr>
        <p:grpSp>
          <p:nvGrpSpPr>
            <p:cNvPr id="775271" name="Group 103"/>
            <p:cNvGrpSpPr>
              <a:grpSpLocks/>
            </p:cNvGrpSpPr>
            <p:nvPr/>
          </p:nvGrpSpPr>
          <p:grpSpPr bwMode="auto">
            <a:xfrm>
              <a:off x="4030" y="2776"/>
              <a:ext cx="567" cy="738"/>
              <a:chOff x="2256" y="1392"/>
              <a:chExt cx="912" cy="588"/>
            </a:xfrm>
          </p:grpSpPr>
          <p:sp>
            <p:nvSpPr>
              <p:cNvPr id="775272" name="Rectangle 104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73" name="Rectangle 105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74" name="Rectangle 106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75" name="Line 107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76" name="Line 108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77" name="Rectangle 109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78" name="Line 110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79" name="Line 111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80" name="Rectangle 112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81" name="Rectangle 113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82" name="Rectangle 114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83" name="Line 115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84" name="Line 116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75285" name="Text Box 117"/>
            <p:cNvSpPr txBox="1">
              <a:spLocks noChangeArrowheads="1"/>
            </p:cNvSpPr>
            <p:nvPr/>
          </p:nvSpPr>
          <p:spPr bwMode="auto">
            <a:xfrm>
              <a:off x="4176" y="2727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000000"/>
                  </a:solidFill>
                </a:rPr>
                <a:t>R</a:t>
              </a:r>
            </a:p>
          </p:txBody>
        </p:sp>
      </p:grpSp>
      <p:grpSp>
        <p:nvGrpSpPr>
          <p:cNvPr id="775286" name="Group 118"/>
          <p:cNvGrpSpPr>
            <a:grpSpLocks/>
          </p:cNvGrpSpPr>
          <p:nvPr/>
        </p:nvGrpSpPr>
        <p:grpSpPr bwMode="auto">
          <a:xfrm>
            <a:off x="7362825" y="4722813"/>
            <a:ext cx="900113" cy="1906587"/>
            <a:chOff x="4638" y="2735"/>
            <a:chExt cx="567" cy="1201"/>
          </a:xfrm>
        </p:grpSpPr>
        <p:grpSp>
          <p:nvGrpSpPr>
            <p:cNvPr id="775287" name="Group 119"/>
            <p:cNvGrpSpPr>
              <a:grpSpLocks/>
            </p:cNvGrpSpPr>
            <p:nvPr/>
          </p:nvGrpSpPr>
          <p:grpSpPr bwMode="auto">
            <a:xfrm>
              <a:off x="4638" y="2784"/>
              <a:ext cx="567" cy="738"/>
              <a:chOff x="2256" y="1392"/>
              <a:chExt cx="912" cy="588"/>
            </a:xfrm>
          </p:grpSpPr>
          <p:sp>
            <p:nvSpPr>
              <p:cNvPr id="775288" name="Rectangle 120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89" name="Rectangle 121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90" name="Rectangle 122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91" name="Line 123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92" name="Line 124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93" name="Rectangle 125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94" name="Line 126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95" name="Line 127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96" name="Rectangle 128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97" name="Rectangle 129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98" name="Rectangle 130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299" name="Line 131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00" name="Line 132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75301" name="Text Box 133"/>
            <p:cNvSpPr txBox="1">
              <a:spLocks noChangeArrowheads="1"/>
            </p:cNvSpPr>
            <p:nvPr/>
          </p:nvSpPr>
          <p:spPr bwMode="auto">
            <a:xfrm>
              <a:off x="4777" y="273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000000"/>
                  </a:solidFill>
                </a:rPr>
                <a:t>Z</a:t>
              </a:r>
            </a:p>
          </p:txBody>
        </p:sp>
        <p:grpSp>
          <p:nvGrpSpPr>
            <p:cNvPr id="775302" name="Group 134"/>
            <p:cNvGrpSpPr>
              <a:grpSpLocks/>
            </p:cNvGrpSpPr>
            <p:nvPr/>
          </p:nvGrpSpPr>
          <p:grpSpPr bwMode="auto">
            <a:xfrm>
              <a:off x="4643" y="3522"/>
              <a:ext cx="196" cy="414"/>
              <a:chOff x="1838" y="3072"/>
              <a:chExt cx="196" cy="414"/>
            </a:xfrm>
          </p:grpSpPr>
          <p:sp>
            <p:nvSpPr>
              <p:cNvPr id="775303" name="Rectangle 135"/>
              <p:cNvSpPr>
                <a:spLocks noChangeArrowheads="1"/>
              </p:cNvSpPr>
              <p:nvPr/>
            </p:nvSpPr>
            <p:spPr bwMode="auto">
              <a:xfrm>
                <a:off x="1838" y="3282"/>
                <a:ext cx="143" cy="204"/>
              </a:xfrm>
              <a:prstGeom prst="rect">
                <a:avLst/>
              </a:prstGeom>
              <a:solidFill>
                <a:srgbClr val="66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04" name="Line 136"/>
              <p:cNvSpPr>
                <a:spLocks noChangeShapeType="1"/>
              </p:cNvSpPr>
              <p:nvPr/>
            </p:nvSpPr>
            <p:spPr bwMode="auto">
              <a:xfrm flipH="1">
                <a:off x="1918" y="3072"/>
                <a:ext cx="116" cy="23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75305" name="Rectangle 137"/>
          <p:cNvSpPr>
            <a:spLocks noChangeArrowheads="1"/>
          </p:cNvSpPr>
          <p:nvPr/>
        </p:nvSpPr>
        <p:spPr bwMode="auto">
          <a:xfrm>
            <a:off x="4579938" y="2354263"/>
            <a:ext cx="4191000" cy="441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75306" name="Line 138"/>
          <p:cNvSpPr>
            <a:spLocks noChangeShapeType="1"/>
          </p:cNvSpPr>
          <p:nvPr/>
        </p:nvSpPr>
        <p:spPr bwMode="auto">
          <a:xfrm>
            <a:off x="5491163" y="3681413"/>
            <a:ext cx="539750" cy="725487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75307" name="Line 139"/>
          <p:cNvSpPr>
            <a:spLocks noChangeShapeType="1"/>
          </p:cNvSpPr>
          <p:nvPr/>
        </p:nvSpPr>
        <p:spPr bwMode="auto">
          <a:xfrm flipH="1">
            <a:off x="4846638" y="3665538"/>
            <a:ext cx="506412" cy="703262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75308" name="Line 140"/>
          <p:cNvSpPr>
            <a:spLocks noChangeShapeType="1"/>
          </p:cNvSpPr>
          <p:nvPr/>
        </p:nvSpPr>
        <p:spPr bwMode="auto">
          <a:xfrm flipH="1">
            <a:off x="5384800" y="2898775"/>
            <a:ext cx="849313" cy="498475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75309" name="Line 141"/>
          <p:cNvSpPr>
            <a:spLocks noChangeShapeType="1"/>
          </p:cNvSpPr>
          <p:nvPr/>
        </p:nvSpPr>
        <p:spPr bwMode="auto">
          <a:xfrm>
            <a:off x="6440488" y="2911475"/>
            <a:ext cx="858837" cy="5207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75310" name="Group 142"/>
          <p:cNvGrpSpPr>
            <a:grpSpLocks/>
          </p:cNvGrpSpPr>
          <p:nvPr/>
        </p:nvGrpSpPr>
        <p:grpSpPr bwMode="auto">
          <a:xfrm>
            <a:off x="533400" y="2514600"/>
            <a:ext cx="3275013" cy="3962400"/>
            <a:chOff x="336" y="1440"/>
            <a:chExt cx="2063" cy="2496"/>
          </a:xfrm>
        </p:grpSpPr>
        <p:grpSp>
          <p:nvGrpSpPr>
            <p:cNvPr id="775311" name="Group 143"/>
            <p:cNvGrpSpPr>
              <a:grpSpLocks/>
            </p:cNvGrpSpPr>
            <p:nvPr/>
          </p:nvGrpSpPr>
          <p:grpSpPr bwMode="auto">
            <a:xfrm>
              <a:off x="336" y="2076"/>
              <a:ext cx="567" cy="738"/>
              <a:chOff x="2256" y="1392"/>
              <a:chExt cx="912" cy="588"/>
            </a:xfrm>
          </p:grpSpPr>
          <p:sp>
            <p:nvSpPr>
              <p:cNvPr id="775312" name="Rectangle 144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13" name="Rectangle 145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14" name="Rectangle 146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15" name="Line 147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16" name="Line 148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17" name="Rectangle 149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18" name="Line 150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19" name="Line 151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20" name="Rectangle 152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21" name="Rectangle 153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22" name="Rectangle 154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23" name="Line 155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24" name="Line 156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75325" name="Rectangle 157"/>
            <p:cNvSpPr>
              <a:spLocks noChangeArrowheads="1"/>
            </p:cNvSpPr>
            <p:nvPr/>
          </p:nvSpPr>
          <p:spPr bwMode="auto">
            <a:xfrm>
              <a:off x="1678" y="1995"/>
              <a:ext cx="142" cy="199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326" name="Line 158"/>
            <p:cNvSpPr>
              <a:spLocks noChangeShapeType="1"/>
            </p:cNvSpPr>
            <p:nvPr/>
          </p:nvSpPr>
          <p:spPr bwMode="auto">
            <a:xfrm flipH="1">
              <a:off x="1469" y="2140"/>
              <a:ext cx="266" cy="644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327" name="Line 159"/>
            <p:cNvSpPr>
              <a:spLocks noChangeShapeType="1"/>
            </p:cNvSpPr>
            <p:nvPr/>
          </p:nvSpPr>
          <p:spPr bwMode="auto">
            <a:xfrm>
              <a:off x="1768" y="2148"/>
              <a:ext cx="294" cy="621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328" name="Rectangle 160"/>
            <p:cNvSpPr>
              <a:spLocks noChangeArrowheads="1"/>
            </p:cNvSpPr>
            <p:nvPr/>
          </p:nvSpPr>
          <p:spPr bwMode="auto">
            <a:xfrm>
              <a:off x="1129" y="1465"/>
              <a:ext cx="142" cy="19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329" name="Line 161"/>
            <p:cNvSpPr>
              <a:spLocks noChangeShapeType="1"/>
            </p:cNvSpPr>
            <p:nvPr/>
          </p:nvSpPr>
          <p:spPr bwMode="auto">
            <a:xfrm flipH="1">
              <a:off x="609" y="1650"/>
              <a:ext cx="542" cy="415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330" name="Line 162"/>
            <p:cNvSpPr>
              <a:spLocks noChangeShapeType="1"/>
            </p:cNvSpPr>
            <p:nvPr/>
          </p:nvSpPr>
          <p:spPr bwMode="auto">
            <a:xfrm>
              <a:off x="1247" y="1650"/>
              <a:ext cx="484" cy="356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775331" name="Group 163"/>
            <p:cNvGrpSpPr>
              <a:grpSpLocks/>
            </p:cNvGrpSpPr>
            <p:nvPr/>
          </p:nvGrpSpPr>
          <p:grpSpPr bwMode="auto">
            <a:xfrm>
              <a:off x="1224" y="2776"/>
              <a:ext cx="567" cy="738"/>
              <a:chOff x="2256" y="1392"/>
              <a:chExt cx="912" cy="588"/>
            </a:xfrm>
          </p:grpSpPr>
          <p:sp>
            <p:nvSpPr>
              <p:cNvPr id="775332" name="Rectangle 164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33" name="Rectangle 165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34" name="Rectangle 166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35" name="Line 167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36" name="Line 168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37" name="Rectangle 169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38" name="Line 170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39" name="Line 171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40" name="Rectangle 172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41" name="Rectangle 173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42" name="Rectangle 174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43" name="Line 175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44" name="Line 176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75345" name="Group 177"/>
            <p:cNvGrpSpPr>
              <a:grpSpLocks/>
            </p:cNvGrpSpPr>
            <p:nvPr/>
          </p:nvGrpSpPr>
          <p:grpSpPr bwMode="auto">
            <a:xfrm>
              <a:off x="1832" y="2784"/>
              <a:ext cx="567" cy="738"/>
              <a:chOff x="2256" y="1392"/>
              <a:chExt cx="912" cy="588"/>
            </a:xfrm>
          </p:grpSpPr>
          <p:sp>
            <p:nvSpPr>
              <p:cNvPr id="775346" name="Rectangle 178"/>
              <p:cNvSpPr>
                <a:spLocks noChangeArrowheads="1"/>
              </p:cNvSpPr>
              <p:nvPr/>
            </p:nvSpPr>
            <p:spPr bwMode="auto">
              <a:xfrm>
                <a:off x="235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47" name="Rectangle 179"/>
              <p:cNvSpPr>
                <a:spLocks noChangeArrowheads="1"/>
              </p:cNvSpPr>
              <p:nvPr/>
            </p:nvSpPr>
            <p:spPr bwMode="auto">
              <a:xfrm>
                <a:off x="225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48" name="Rectangle 180"/>
              <p:cNvSpPr>
                <a:spLocks noChangeArrowheads="1"/>
              </p:cNvSpPr>
              <p:nvPr/>
            </p:nvSpPr>
            <p:spPr bwMode="auto">
              <a:xfrm>
                <a:off x="249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49" name="Line 181"/>
              <p:cNvSpPr>
                <a:spLocks noChangeShapeType="1"/>
              </p:cNvSpPr>
              <p:nvPr/>
            </p:nvSpPr>
            <p:spPr bwMode="auto">
              <a:xfrm flipH="1">
                <a:off x="235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50" name="Line 182"/>
              <p:cNvSpPr>
                <a:spLocks noChangeShapeType="1"/>
              </p:cNvSpPr>
              <p:nvPr/>
            </p:nvSpPr>
            <p:spPr bwMode="auto">
              <a:xfrm>
                <a:off x="249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51" name="Rectangle 183"/>
              <p:cNvSpPr>
                <a:spLocks noChangeArrowheads="1"/>
              </p:cNvSpPr>
              <p:nvPr/>
            </p:nvSpPr>
            <p:spPr bwMode="auto">
              <a:xfrm>
                <a:off x="2592" y="139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52" name="Line 184"/>
              <p:cNvSpPr>
                <a:spLocks noChangeShapeType="1"/>
              </p:cNvSpPr>
              <p:nvPr/>
            </p:nvSpPr>
            <p:spPr bwMode="auto">
              <a:xfrm flipH="1">
                <a:off x="2500" y="1504"/>
                <a:ext cx="154" cy="162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53" name="Line 185"/>
              <p:cNvSpPr>
                <a:spLocks noChangeShapeType="1"/>
              </p:cNvSpPr>
              <p:nvPr/>
            </p:nvSpPr>
            <p:spPr bwMode="auto">
              <a:xfrm>
                <a:off x="2735" y="1513"/>
                <a:ext cx="154" cy="155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54" name="Rectangle 186"/>
              <p:cNvSpPr>
                <a:spLocks noChangeArrowheads="1"/>
              </p:cNvSpPr>
              <p:nvPr/>
            </p:nvSpPr>
            <p:spPr bwMode="auto">
              <a:xfrm>
                <a:off x="2832" y="1632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55" name="Rectangle 187"/>
              <p:cNvSpPr>
                <a:spLocks noChangeArrowheads="1"/>
              </p:cNvSpPr>
              <p:nvPr/>
            </p:nvSpPr>
            <p:spPr bwMode="auto">
              <a:xfrm>
                <a:off x="273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56" name="Rectangle 188"/>
              <p:cNvSpPr>
                <a:spLocks noChangeArrowheads="1"/>
              </p:cNvSpPr>
              <p:nvPr/>
            </p:nvSpPr>
            <p:spPr bwMode="auto">
              <a:xfrm>
                <a:off x="2976" y="1836"/>
                <a:ext cx="192" cy="144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57" name="Line 189"/>
              <p:cNvSpPr>
                <a:spLocks noChangeShapeType="1"/>
              </p:cNvSpPr>
              <p:nvPr/>
            </p:nvSpPr>
            <p:spPr bwMode="auto">
              <a:xfrm flipH="1">
                <a:off x="2836" y="1752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58" name="Line 190"/>
              <p:cNvSpPr>
                <a:spLocks noChangeShapeType="1"/>
              </p:cNvSpPr>
              <p:nvPr/>
            </p:nvSpPr>
            <p:spPr bwMode="auto">
              <a:xfrm>
                <a:off x="2974" y="1754"/>
                <a:ext cx="68" cy="106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75359" name="Text Box 191"/>
            <p:cNvSpPr txBox="1">
              <a:spLocks noChangeArrowheads="1"/>
            </p:cNvSpPr>
            <p:nvPr/>
          </p:nvSpPr>
          <p:spPr bwMode="auto">
            <a:xfrm>
              <a:off x="1076" y="1440"/>
              <a:ext cx="2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775360" name="Text Box 192"/>
            <p:cNvSpPr txBox="1">
              <a:spLocks noChangeArrowheads="1"/>
            </p:cNvSpPr>
            <p:nvPr/>
          </p:nvSpPr>
          <p:spPr bwMode="auto">
            <a:xfrm>
              <a:off x="496" y="2043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775361" name="Text Box 193"/>
            <p:cNvSpPr txBox="1">
              <a:spLocks noChangeArrowheads="1"/>
            </p:cNvSpPr>
            <p:nvPr/>
          </p:nvSpPr>
          <p:spPr bwMode="auto">
            <a:xfrm>
              <a:off x="1638" y="1972"/>
              <a:ext cx="2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775362" name="Text Box 194"/>
            <p:cNvSpPr txBox="1">
              <a:spLocks noChangeArrowheads="1"/>
            </p:cNvSpPr>
            <p:nvPr/>
          </p:nvSpPr>
          <p:spPr bwMode="auto">
            <a:xfrm>
              <a:off x="1370" y="2727"/>
              <a:ext cx="2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775363" name="Text Box 195"/>
            <p:cNvSpPr txBox="1">
              <a:spLocks noChangeArrowheads="1"/>
            </p:cNvSpPr>
            <p:nvPr/>
          </p:nvSpPr>
          <p:spPr bwMode="auto">
            <a:xfrm>
              <a:off x="1971" y="273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000000"/>
                  </a:solidFill>
                </a:rPr>
                <a:t>Z</a:t>
              </a:r>
            </a:p>
          </p:txBody>
        </p:sp>
        <p:grpSp>
          <p:nvGrpSpPr>
            <p:cNvPr id="775364" name="Group 196"/>
            <p:cNvGrpSpPr>
              <a:grpSpLocks/>
            </p:cNvGrpSpPr>
            <p:nvPr/>
          </p:nvGrpSpPr>
          <p:grpSpPr bwMode="auto">
            <a:xfrm>
              <a:off x="1837" y="3522"/>
              <a:ext cx="196" cy="414"/>
              <a:chOff x="1838" y="3072"/>
              <a:chExt cx="196" cy="414"/>
            </a:xfrm>
          </p:grpSpPr>
          <p:sp>
            <p:nvSpPr>
              <p:cNvPr id="775365" name="Rectangle 197"/>
              <p:cNvSpPr>
                <a:spLocks noChangeArrowheads="1"/>
              </p:cNvSpPr>
              <p:nvPr/>
            </p:nvSpPr>
            <p:spPr bwMode="auto">
              <a:xfrm>
                <a:off x="1838" y="3282"/>
                <a:ext cx="143" cy="204"/>
              </a:xfrm>
              <a:prstGeom prst="rect">
                <a:avLst/>
              </a:prstGeom>
              <a:solidFill>
                <a:srgbClr val="6600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5366" name="Line 198"/>
              <p:cNvSpPr>
                <a:spLocks noChangeShapeType="1"/>
              </p:cNvSpPr>
              <p:nvPr/>
            </p:nvSpPr>
            <p:spPr bwMode="auto">
              <a:xfrm flipH="1">
                <a:off x="1918" y="3072"/>
                <a:ext cx="116" cy="230"/>
              </a:xfrm>
              <a:prstGeom prst="line">
                <a:avLst/>
              </a:prstGeom>
              <a:noFill/>
              <a:ln w="19050">
                <a:solidFill>
                  <a:srgbClr val="80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775367" name="Group 199"/>
          <p:cNvGrpSpPr>
            <a:grpSpLocks/>
          </p:cNvGrpSpPr>
          <p:nvPr/>
        </p:nvGrpSpPr>
        <p:grpSpPr bwMode="auto">
          <a:xfrm>
            <a:off x="4100513" y="3297238"/>
            <a:ext cx="500062" cy="2378075"/>
            <a:chOff x="2352" y="1968"/>
            <a:chExt cx="315" cy="1584"/>
          </a:xfrm>
        </p:grpSpPr>
        <p:sp>
          <p:nvSpPr>
            <p:cNvPr id="775368" name="Line 200"/>
            <p:cNvSpPr>
              <a:spLocks noChangeShapeType="1"/>
            </p:cNvSpPr>
            <p:nvPr/>
          </p:nvSpPr>
          <p:spPr bwMode="auto">
            <a:xfrm>
              <a:off x="2598" y="1968"/>
              <a:ext cx="0" cy="158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369" name="Line 201"/>
            <p:cNvSpPr>
              <a:spLocks noChangeShapeType="1"/>
            </p:cNvSpPr>
            <p:nvPr/>
          </p:nvSpPr>
          <p:spPr bwMode="auto">
            <a:xfrm>
              <a:off x="2523" y="1968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370" name="Line 202"/>
            <p:cNvSpPr>
              <a:spLocks noChangeShapeType="1"/>
            </p:cNvSpPr>
            <p:nvPr/>
          </p:nvSpPr>
          <p:spPr bwMode="auto">
            <a:xfrm>
              <a:off x="2523" y="3549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371" name="Text Box 203"/>
            <p:cNvSpPr txBox="1">
              <a:spLocks noChangeArrowheads="1"/>
            </p:cNvSpPr>
            <p:nvPr/>
          </p:nvSpPr>
          <p:spPr bwMode="auto">
            <a:xfrm rot="16200000">
              <a:off x="2252" y="2598"/>
              <a:ext cx="4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    4</a:t>
              </a:r>
            </a:p>
          </p:txBody>
        </p:sp>
      </p:grpSp>
      <p:grpSp>
        <p:nvGrpSpPr>
          <p:cNvPr id="775373" name="Group 205"/>
          <p:cNvGrpSpPr>
            <a:grpSpLocks/>
          </p:cNvGrpSpPr>
          <p:nvPr/>
        </p:nvGrpSpPr>
        <p:grpSpPr bwMode="auto">
          <a:xfrm>
            <a:off x="7772400" y="3352800"/>
            <a:ext cx="500063" cy="2389188"/>
            <a:chOff x="2352" y="1968"/>
            <a:chExt cx="315" cy="1584"/>
          </a:xfrm>
        </p:grpSpPr>
        <p:sp>
          <p:nvSpPr>
            <p:cNvPr id="775374" name="Line 206"/>
            <p:cNvSpPr>
              <a:spLocks noChangeShapeType="1"/>
            </p:cNvSpPr>
            <p:nvPr/>
          </p:nvSpPr>
          <p:spPr bwMode="auto">
            <a:xfrm>
              <a:off x="2598" y="1968"/>
              <a:ext cx="0" cy="1584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375" name="Line 207"/>
            <p:cNvSpPr>
              <a:spLocks noChangeShapeType="1"/>
            </p:cNvSpPr>
            <p:nvPr/>
          </p:nvSpPr>
          <p:spPr bwMode="auto">
            <a:xfrm>
              <a:off x="2523" y="1968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376" name="Line 208"/>
            <p:cNvSpPr>
              <a:spLocks noChangeShapeType="1"/>
            </p:cNvSpPr>
            <p:nvPr/>
          </p:nvSpPr>
          <p:spPr bwMode="auto">
            <a:xfrm>
              <a:off x="2523" y="3549"/>
              <a:ext cx="144" cy="0"/>
            </a:xfrm>
            <a:prstGeom prst="line">
              <a:avLst/>
            </a:prstGeom>
            <a:noFill/>
            <a:ln w="41275">
              <a:solidFill>
                <a:srgbClr val="8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75377" name="Text Box 209"/>
            <p:cNvSpPr txBox="1">
              <a:spLocks noChangeArrowheads="1"/>
            </p:cNvSpPr>
            <p:nvPr/>
          </p:nvSpPr>
          <p:spPr bwMode="auto">
            <a:xfrm rot="16200000">
              <a:off x="2253" y="2600"/>
              <a:ext cx="4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    4</a:t>
              </a:r>
            </a:p>
          </p:txBody>
        </p:sp>
      </p:grpSp>
      <p:sp>
        <p:nvSpPr>
          <p:cNvPr id="211" name="Text Box 60"/>
          <p:cNvSpPr txBox="1">
            <a:spLocks noChangeArrowheads="1"/>
          </p:cNvSpPr>
          <p:nvPr/>
        </p:nvSpPr>
        <p:spPr bwMode="auto">
          <a:xfrm>
            <a:off x="311944" y="1282982"/>
            <a:ext cx="85963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After an </a:t>
            </a:r>
            <a:r>
              <a:rPr lang="en-US" sz="2000" dirty="0">
                <a:solidFill>
                  <a:srgbClr val="FF0000"/>
                </a:solidFill>
              </a:rPr>
              <a:t>insertion/deletion</a:t>
            </a:r>
            <a:r>
              <a:rPr lang="en-US" sz="2000" dirty="0">
                <a:solidFill>
                  <a:srgbClr val="000000"/>
                </a:solidFill>
              </a:rPr>
              <a:t>, if the height of the subtrees 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under any node is different by more than one level…</a:t>
            </a:r>
          </a:p>
        </p:txBody>
      </p:sp>
      <p:sp>
        <p:nvSpPr>
          <p:cNvPr id="212" name="Text Box 60"/>
          <p:cNvSpPr txBox="1">
            <a:spLocks noChangeArrowheads="1"/>
          </p:cNvSpPr>
          <p:nvPr/>
        </p:nvSpPr>
        <p:spPr bwMode="auto">
          <a:xfrm>
            <a:off x="138879" y="2066657"/>
            <a:ext cx="89424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Then the AVL algorithm shifts the nodes around to maintain balance.</a:t>
            </a:r>
          </a:p>
        </p:txBody>
      </p:sp>
      <p:sp>
        <p:nvSpPr>
          <p:cNvPr id="213" name="AutoShape 50"/>
          <p:cNvSpPr>
            <a:spLocks noChangeArrowheads="1"/>
          </p:cNvSpPr>
          <p:nvPr/>
        </p:nvSpPr>
        <p:spPr bwMode="auto">
          <a:xfrm>
            <a:off x="12587" y="5575770"/>
            <a:ext cx="1873343" cy="1151583"/>
          </a:xfrm>
          <a:prstGeom prst="wedgeRoundRectCallout">
            <a:avLst>
              <a:gd name="adj1" fmla="val 2868"/>
              <a:gd name="adj2" fmla="val -11495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800" dirty="0">
                <a:solidFill>
                  <a:srgbClr val="000000"/>
                </a:solidFill>
              </a:rPr>
              <a:t>For instance, J’s left subtree has a </a:t>
            </a:r>
            <a:r>
              <a:rPr lang="en-US" sz="1800" dirty="0">
                <a:solidFill>
                  <a:srgbClr val="FF0000"/>
                </a:solidFill>
              </a:rPr>
              <a:t>height of 3</a:t>
            </a:r>
            <a:r>
              <a:rPr lang="en-US" sz="1800" dirty="0">
                <a:solidFill>
                  <a:srgbClr val="000000"/>
                </a:solidFill>
              </a:rPr>
              <a:t>…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15" name="AutoShape 50"/>
          <p:cNvSpPr>
            <a:spLocks noChangeArrowheads="1"/>
          </p:cNvSpPr>
          <p:nvPr/>
        </p:nvSpPr>
        <p:spPr bwMode="auto">
          <a:xfrm>
            <a:off x="4750963" y="5608994"/>
            <a:ext cx="2321776" cy="1151583"/>
          </a:xfrm>
          <a:prstGeom prst="wedgeRoundRectCallout">
            <a:avLst>
              <a:gd name="adj1" fmla="val -71033"/>
              <a:gd name="adj2" fmla="val -83041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800" dirty="0">
                <a:solidFill>
                  <a:srgbClr val="000000"/>
                </a:solidFill>
              </a:rPr>
              <a:t>But now its right subtree has a </a:t>
            </a:r>
            <a:r>
              <a:rPr lang="en-US" sz="1800" dirty="0">
                <a:solidFill>
                  <a:srgbClr val="FF0000"/>
                </a:solidFill>
              </a:rPr>
              <a:t>height of 5</a:t>
            </a:r>
            <a:r>
              <a:rPr lang="en-US" sz="1800" dirty="0">
                <a:solidFill>
                  <a:srgbClr val="000000"/>
                </a:solidFill>
              </a:rPr>
              <a:t>!</a:t>
            </a:r>
          </a:p>
        </p:txBody>
      </p:sp>
      <p:sp>
        <p:nvSpPr>
          <p:cNvPr id="216" name="AutoShape 50"/>
          <p:cNvSpPr>
            <a:spLocks noChangeArrowheads="1"/>
          </p:cNvSpPr>
          <p:nvPr/>
        </p:nvSpPr>
        <p:spPr bwMode="auto">
          <a:xfrm>
            <a:off x="3411643" y="2078331"/>
            <a:ext cx="2738331" cy="1151583"/>
          </a:xfrm>
          <a:prstGeom prst="wedgeRoundRectCallout">
            <a:avLst>
              <a:gd name="adj1" fmla="val -94430"/>
              <a:gd name="adj2" fmla="val 5268"/>
              <a:gd name="adj3" fmla="val 16667"/>
            </a:avLst>
          </a:prstGeom>
          <a:solidFill>
            <a:srgbClr val="F5EBFF"/>
          </a:solidFill>
          <a:ln w="412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800" dirty="0">
                <a:solidFill>
                  <a:srgbClr val="000000"/>
                </a:solidFill>
              </a:rPr>
              <a:t>So the difference between J’s two subtrees is </a:t>
            </a:r>
            <a:r>
              <a:rPr lang="en-US" sz="1800" dirty="0">
                <a:solidFill>
                  <a:srgbClr val="FF0000"/>
                </a:solidFill>
              </a:rPr>
              <a:t>2 levels</a:t>
            </a:r>
            <a:r>
              <a:rPr lang="en-US" sz="1800" dirty="0">
                <a:solidFill>
                  <a:srgbClr val="000000"/>
                </a:solidFill>
              </a:rPr>
              <a:t>!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2587" y="2466767"/>
            <a:ext cx="4178413" cy="4307096"/>
          </a:xfrm>
          <a:prstGeom prst="rect">
            <a:avLst/>
          </a:prstGeom>
          <a:solidFill>
            <a:schemeClr val="bg1"/>
          </a:solidFill>
          <a:ln w="412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214" name="Text Box 60"/>
          <p:cNvSpPr txBox="1">
            <a:spLocks noChangeArrowheads="1"/>
          </p:cNvSpPr>
          <p:nvPr/>
        </p:nvSpPr>
        <p:spPr bwMode="auto">
          <a:xfrm>
            <a:off x="339217" y="3003716"/>
            <a:ext cx="365334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While the shifting looks complex (it is 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</a:t>
            </a:r>
            <a:r>
              <a:rPr lang="en-US" sz="2000" dirty="0">
                <a:solidFill>
                  <a:srgbClr val="000000"/>
                </a:solidFill>
              </a:rPr>
              <a:t>), it only takes </a:t>
            </a:r>
            <a:r>
              <a:rPr lang="en-US" sz="2000" dirty="0">
                <a:solidFill>
                  <a:srgbClr val="FF0000"/>
                </a:solidFill>
              </a:rPr>
              <a:t>O(log n) </a:t>
            </a:r>
            <a:r>
              <a:rPr lang="en-US" sz="2000" dirty="0">
                <a:solidFill>
                  <a:srgbClr val="000000"/>
                </a:solidFill>
              </a:rPr>
              <a:t>time!</a:t>
            </a:r>
          </a:p>
        </p:txBody>
      </p:sp>
      <p:sp>
        <p:nvSpPr>
          <p:cNvPr id="217" name="Text Box 60"/>
          <p:cNvSpPr txBox="1">
            <a:spLocks noChangeArrowheads="1"/>
          </p:cNvSpPr>
          <p:nvPr/>
        </p:nvSpPr>
        <p:spPr bwMode="auto">
          <a:xfrm>
            <a:off x="474378" y="4378828"/>
            <a:ext cx="346641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So with just a little extra work, the tree is </a:t>
            </a:r>
            <a:r>
              <a:rPr lang="en-US" sz="2000" dirty="0">
                <a:solidFill>
                  <a:srgbClr val="FF0000"/>
                </a:solidFill>
              </a:rPr>
              <a:t>always balanced</a:t>
            </a:r>
            <a:r>
              <a:rPr lang="en-US" sz="2000" dirty="0">
                <a:solidFill>
                  <a:srgbClr val="000000"/>
                </a:solidFill>
              </a:rPr>
              <a:t> and can always be </a:t>
            </a:r>
            <a:r>
              <a:rPr lang="en-US" sz="2000" dirty="0">
                <a:solidFill>
                  <a:srgbClr val="FF0000"/>
                </a:solidFill>
              </a:rPr>
              <a:t>searched in log n time</a:t>
            </a:r>
            <a:r>
              <a:rPr lang="en-US" sz="2000" dirty="0">
                <a:solidFill>
                  <a:srgbClr val="0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4063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7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775235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0034 0.0523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75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44444E-6 L 0.48611 0.0201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7753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6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59259E-6 L -0.04879 0.0983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75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490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-0.10504 0.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775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50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-0.08385 -0.0548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775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1" y="-275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7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7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-0.09739 -0.1344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775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8" y="-673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6 L -0.05486 -0.20139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775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-10069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7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7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7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7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240" grpId="0" animBg="1"/>
      <p:bldP spid="775244" grpId="0" animBg="1"/>
      <p:bldP spid="775245" grpId="0" animBg="1"/>
      <p:bldP spid="775246" grpId="0" animBg="1"/>
      <p:bldP spid="775247" grpId="0" animBg="1"/>
      <p:bldP spid="775305" grpId="0" animBg="1"/>
      <p:bldP spid="775306" grpId="0" animBg="1"/>
      <p:bldP spid="775307" grpId="0" animBg="1"/>
      <p:bldP spid="775308" grpId="0" animBg="1"/>
      <p:bldP spid="775309" grpId="0" animBg="1"/>
      <p:bldP spid="211" grpId="0"/>
      <p:bldP spid="212" grpId="0"/>
      <p:bldP spid="213" grpId="0" animBg="1"/>
      <p:bldP spid="213" grpId="1" animBg="1"/>
      <p:bldP spid="215" grpId="0" animBg="1"/>
      <p:bldP spid="215" grpId="1" animBg="1"/>
      <p:bldP spid="216" grpId="0" animBg="1"/>
      <p:bldP spid="216" grpId="1" animBg="1"/>
      <p:bldP spid="2" grpId="0" animBg="1"/>
      <p:bldP spid="214" grpId="0"/>
      <p:bldP spid="2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E2542-614B-4052-ACDF-09D84D517E99}" type="slidenum">
              <a:rPr lang="en-US">
                <a:solidFill>
                  <a:srgbClr val="000000"/>
                </a:solidFill>
              </a:rPr>
              <a:pPr/>
              <a:t>52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68674" name="Text Box 2"/>
          <p:cNvSpPr txBox="1">
            <a:spLocks noChangeArrowheads="1"/>
          </p:cNvSpPr>
          <p:nvPr/>
        </p:nvSpPr>
        <p:spPr bwMode="auto">
          <a:xfrm>
            <a:off x="822325" y="15700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668675" name="Text Box 3"/>
          <p:cNvSpPr txBox="1">
            <a:spLocks noChangeArrowheads="1"/>
          </p:cNvSpPr>
          <p:nvPr/>
        </p:nvSpPr>
        <p:spPr bwMode="auto">
          <a:xfrm>
            <a:off x="483754" y="1066800"/>
            <a:ext cx="80708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You </a:t>
            </a:r>
            <a:r>
              <a:rPr lang="en-US" dirty="0">
                <a:solidFill>
                  <a:srgbClr val="FF0000"/>
                </a:solidFill>
              </a:rPr>
              <a:t>don’t need to know </a:t>
            </a:r>
            <a:r>
              <a:rPr lang="en-US" dirty="0">
                <a:solidFill>
                  <a:srgbClr val="000000"/>
                </a:solidFill>
              </a:rPr>
              <a:t>the gory </a:t>
            </a:r>
            <a:r>
              <a:rPr lang="en-US" dirty="0">
                <a:solidFill>
                  <a:srgbClr val="FF0000"/>
                </a:solidFill>
              </a:rPr>
              <a:t>details</a:t>
            </a:r>
            <a:r>
              <a:rPr lang="en-US" dirty="0">
                <a:solidFill>
                  <a:srgbClr val="000000"/>
                </a:solidFill>
              </a:rPr>
              <a:t> of any of these </a:t>
            </a:r>
            <a:r>
              <a:rPr lang="en-US" dirty="0">
                <a:solidFill>
                  <a:srgbClr val="FF0000"/>
                </a:solidFill>
              </a:rPr>
              <a:t>balanced BSTs </a:t>
            </a:r>
            <a:r>
              <a:rPr lang="en-US" dirty="0">
                <a:solidFill>
                  <a:srgbClr val="000000"/>
                </a:solidFill>
              </a:rPr>
              <a:t>for your final or projects.</a:t>
            </a:r>
          </a:p>
        </p:txBody>
      </p:sp>
      <p:sp>
        <p:nvSpPr>
          <p:cNvPr id="668677" name="Rectangle 5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>
                <a:solidFill>
                  <a:srgbClr val="000000"/>
                </a:solidFill>
              </a:rPr>
              <a:t>Balanced Search Trees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35323" y="2229584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Just remember, that </a:t>
            </a:r>
            <a:r>
              <a:rPr lang="en-US" dirty="0">
                <a:solidFill>
                  <a:srgbClr val="FF0000"/>
                </a:solidFill>
              </a:rPr>
              <a:t>balanced BSTs </a:t>
            </a:r>
            <a:r>
              <a:rPr lang="en-US" dirty="0">
                <a:solidFill>
                  <a:srgbClr val="000000"/>
                </a:solidFill>
              </a:rPr>
              <a:t>are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always O(log n) </a:t>
            </a:r>
            <a:r>
              <a:rPr lang="en-US" dirty="0">
                <a:solidFill>
                  <a:srgbClr val="000000"/>
                </a:solidFill>
              </a:rPr>
              <a:t>for </a:t>
            </a:r>
            <a:r>
              <a:rPr lang="en-US" dirty="0">
                <a:solidFill>
                  <a:srgbClr val="FF0000"/>
                </a:solidFill>
              </a:rPr>
              <a:t>insertion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deletion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35323" y="3457574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And if you’re ever in a job/internship </a:t>
            </a:r>
            <a:r>
              <a:rPr lang="en-US" dirty="0">
                <a:solidFill>
                  <a:srgbClr val="FF0000"/>
                </a:solidFill>
              </a:rPr>
              <a:t>interview</a:t>
            </a:r>
            <a:r>
              <a:rPr lang="en-US" dirty="0">
                <a:solidFill>
                  <a:srgbClr val="000000"/>
                </a:solidFill>
              </a:rPr>
              <a:t>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and are asked a BST question…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35323" y="4525962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Always make sure to ask the interviewer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if you may assume the BST is balanced! 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35323" y="5594350"/>
            <a:ext cx="8367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D2DB9">
                    <a:lumMod val="60000"/>
                    <a:lumOff val="40000"/>
                  </a:srgbClr>
                </a:solidFill>
              </a:rPr>
              <a:t>It could make or break your interview!</a:t>
            </a:r>
          </a:p>
        </p:txBody>
      </p:sp>
    </p:spTree>
    <p:extLst>
      <p:ext uri="{BB962C8B-B14F-4D97-AF65-F5344CB8AC3E}">
        <p14:creationId xmlns:p14="http://schemas.microsoft.com/office/powerpoint/2010/main" val="233739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F32F-707F-4AC6-BA8B-3927C3094EF6}" type="slidenum">
              <a:rPr lang="en-US"/>
              <a:pPr/>
              <a:t>53</a:t>
            </a:fld>
            <a:endParaRPr lang="en-US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 Slides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216C-DEA9-44E7-BC40-7BB708136BE1}" type="slidenum">
              <a:rPr lang="en-US">
                <a:solidFill>
                  <a:srgbClr val="000000"/>
                </a:solidFill>
              </a:rPr>
              <a:pPr/>
              <a:t>54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3000" dirty="0"/>
              <a:t>Huffman Encoding:</a:t>
            </a:r>
            <a:br>
              <a:rPr lang="en-US" sz="3000" dirty="0"/>
            </a:br>
            <a:r>
              <a:rPr lang="en-US" sz="3000" dirty="0"/>
              <a:t>Applying Trees to Real-World Problems</a:t>
            </a:r>
          </a:p>
        </p:txBody>
      </p:sp>
      <p:sp>
        <p:nvSpPr>
          <p:cNvPr id="777219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79406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Huffman Encoding is a </a:t>
            </a:r>
            <a:r>
              <a:rPr lang="en-US">
                <a:solidFill>
                  <a:srgbClr val="6600CC"/>
                </a:solidFill>
              </a:rPr>
              <a:t>data compression technique</a:t>
            </a:r>
            <a:r>
              <a:rPr lang="en-US">
                <a:solidFill>
                  <a:srgbClr val="000000"/>
                </a:solidFill>
              </a:rPr>
              <a:t> that can be used to compress and decompress files (e.g. like creating ZIP files).</a:t>
            </a:r>
          </a:p>
        </p:txBody>
      </p:sp>
      <p:pic>
        <p:nvPicPr>
          <p:cNvPr id="777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1776413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7222" name="Group 6"/>
          <p:cNvGrpSpPr>
            <a:grpSpLocks/>
          </p:cNvGrpSpPr>
          <p:nvPr/>
        </p:nvGrpSpPr>
        <p:grpSpPr bwMode="auto">
          <a:xfrm>
            <a:off x="4267200" y="4495800"/>
            <a:ext cx="3429000" cy="1444625"/>
            <a:chOff x="2688" y="2832"/>
            <a:chExt cx="2160" cy="910"/>
          </a:xfrm>
        </p:grpSpPr>
        <p:pic>
          <p:nvPicPr>
            <p:cNvPr id="777223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2832"/>
              <a:ext cx="960" cy="9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7224" name="Line 8"/>
            <p:cNvSpPr>
              <a:spLocks noChangeShapeType="1"/>
            </p:cNvSpPr>
            <p:nvPr/>
          </p:nvSpPr>
          <p:spPr bwMode="auto">
            <a:xfrm>
              <a:off x="2688" y="3360"/>
              <a:ext cx="10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530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83CC-78A4-4BBC-9E2F-D574B70F48A8}" type="slidenum">
              <a:rPr lang="en-US">
                <a:solidFill>
                  <a:srgbClr val="000000"/>
                </a:solidFill>
              </a:rPr>
              <a:pPr/>
              <a:t>55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779267" name="Text Box 3"/>
          <p:cNvSpPr txBox="1">
            <a:spLocks noChangeArrowheads="1"/>
          </p:cNvSpPr>
          <p:nvPr/>
        </p:nvSpPr>
        <p:spPr bwMode="auto">
          <a:xfrm>
            <a:off x="593725" y="1417638"/>
            <a:ext cx="8016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Before we actually cover </a:t>
            </a:r>
            <a:r>
              <a:rPr lang="en-US">
                <a:solidFill>
                  <a:srgbClr val="6600CC"/>
                </a:solidFill>
              </a:rPr>
              <a:t>Huffman Encoding</a:t>
            </a:r>
            <a:r>
              <a:rPr lang="en-US">
                <a:solidFill>
                  <a:srgbClr val="000000"/>
                </a:solidFill>
              </a:rPr>
              <a:t>, we need to learn a few things…</a:t>
            </a:r>
          </a:p>
        </p:txBody>
      </p:sp>
      <p:sp>
        <p:nvSpPr>
          <p:cNvPr id="779268" name="Text Box 4"/>
          <p:cNvSpPr txBox="1">
            <a:spLocks noChangeArrowheads="1"/>
          </p:cNvSpPr>
          <p:nvPr/>
        </p:nvSpPr>
        <p:spPr bwMode="auto">
          <a:xfrm>
            <a:off x="685800" y="2819400"/>
            <a:ext cx="801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Remember the ASCII code?</a:t>
            </a:r>
          </a:p>
        </p:txBody>
      </p:sp>
    </p:spTree>
    <p:extLst>
      <p:ext uri="{BB962C8B-B14F-4D97-AF65-F5344CB8AC3E}">
        <p14:creationId xmlns:p14="http://schemas.microsoft.com/office/powerpoint/2010/main" val="7417411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D8C5-EB6E-4F65-A580-F2007A151CA5}" type="slidenum">
              <a:rPr lang="en-US">
                <a:solidFill>
                  <a:srgbClr val="000000"/>
                </a:solidFill>
              </a:rPr>
              <a:pPr/>
              <a:t>56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ASCII</a:t>
            </a:r>
          </a:p>
        </p:txBody>
      </p:sp>
      <p:pic>
        <p:nvPicPr>
          <p:cNvPr id="781315" name="Picture 3" descr="append1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105400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1316" name="Line 4"/>
          <p:cNvSpPr>
            <a:spLocks noChangeShapeType="1"/>
          </p:cNvSpPr>
          <p:nvPr/>
        </p:nvSpPr>
        <p:spPr bwMode="auto">
          <a:xfrm>
            <a:off x="7537450" y="4419600"/>
            <a:ext cx="6858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81317" name="Group 5"/>
          <p:cNvGrpSpPr>
            <a:grpSpLocks/>
          </p:cNvGrpSpPr>
          <p:nvPr/>
        </p:nvGrpSpPr>
        <p:grpSpPr bwMode="auto">
          <a:xfrm>
            <a:off x="-228600" y="4191000"/>
            <a:ext cx="5791200" cy="2667000"/>
            <a:chOff x="288" y="2688"/>
            <a:chExt cx="3102" cy="1564"/>
          </a:xfrm>
        </p:grpSpPr>
        <p:pic>
          <p:nvPicPr>
            <p:cNvPr id="781318" name="Picture 6" descr="keyboard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" y="2695"/>
              <a:ext cx="2784" cy="1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1319" name="Rectangle 7"/>
            <p:cNvSpPr>
              <a:spLocks noChangeArrowheads="1"/>
            </p:cNvSpPr>
            <p:nvPr/>
          </p:nvSpPr>
          <p:spPr bwMode="auto">
            <a:xfrm>
              <a:off x="288" y="2688"/>
              <a:ext cx="3102" cy="2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81320" name="Rectangle 8"/>
            <p:cNvSpPr>
              <a:spLocks noChangeArrowheads="1"/>
            </p:cNvSpPr>
            <p:nvPr/>
          </p:nvSpPr>
          <p:spPr bwMode="auto">
            <a:xfrm>
              <a:off x="384" y="2784"/>
              <a:ext cx="164" cy="14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81321" name="Text Box 9"/>
          <p:cNvSpPr txBox="1">
            <a:spLocks noChangeArrowheads="1"/>
          </p:cNvSpPr>
          <p:nvPr/>
        </p:nvSpPr>
        <p:spPr bwMode="auto">
          <a:xfrm>
            <a:off x="0" y="1219200"/>
            <a:ext cx="8818563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Computers represent letters, punctuation and digit symbols using the ASCII code, </a:t>
            </a:r>
            <a:r>
              <a:rPr lang="en-US" sz="2800">
                <a:solidFill>
                  <a:srgbClr val="3333CC"/>
                </a:solidFill>
              </a:rPr>
              <a:t>storing each character as a number</a:t>
            </a:r>
            <a:r>
              <a:rPr lang="en-US" sz="2800">
                <a:solidFill>
                  <a:srgbClr val="000000"/>
                </a:solidFill>
              </a:rPr>
              <a:t>.</a:t>
            </a:r>
          </a:p>
          <a:p>
            <a:endParaRPr lang="en-US" sz="12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6600CC"/>
                </a:solidFill>
              </a:rPr>
              <a:t>When you type a character on the keyboard, it’s converted into a number and stored in the computer’s memory!</a:t>
            </a:r>
          </a:p>
        </p:txBody>
      </p:sp>
      <p:sp>
        <p:nvSpPr>
          <p:cNvPr id="781322" name="Line 10"/>
          <p:cNvSpPr>
            <a:spLocks noChangeShapeType="1"/>
          </p:cNvSpPr>
          <p:nvPr/>
        </p:nvSpPr>
        <p:spPr bwMode="auto">
          <a:xfrm flipV="1">
            <a:off x="4700588" y="4427538"/>
            <a:ext cx="106362" cy="192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81323" name="Line 11"/>
          <p:cNvSpPr>
            <a:spLocks noChangeShapeType="1"/>
          </p:cNvSpPr>
          <p:nvPr/>
        </p:nvSpPr>
        <p:spPr bwMode="auto">
          <a:xfrm flipV="1">
            <a:off x="4819650" y="4419600"/>
            <a:ext cx="2724150" cy="7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81324" name="Rectangle 12"/>
          <p:cNvSpPr>
            <a:spLocks noChangeArrowheads="1"/>
          </p:cNvSpPr>
          <p:nvPr/>
        </p:nvSpPr>
        <p:spPr bwMode="auto">
          <a:xfrm>
            <a:off x="736600" y="5638800"/>
            <a:ext cx="244475" cy="241300"/>
          </a:xfrm>
          <a:prstGeom prst="rect">
            <a:avLst/>
          </a:prstGeom>
          <a:solidFill>
            <a:srgbClr val="008080">
              <a:alpha val="72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81325" name="Text Box 13"/>
          <p:cNvSpPr txBox="1">
            <a:spLocks noChangeArrowheads="1"/>
          </p:cNvSpPr>
          <p:nvPr/>
        </p:nvSpPr>
        <p:spPr bwMode="auto">
          <a:xfrm>
            <a:off x="4729163" y="4383088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3333CC"/>
                </a:solidFill>
              </a:rPr>
              <a:t>65</a:t>
            </a:r>
          </a:p>
        </p:txBody>
      </p:sp>
      <p:sp>
        <p:nvSpPr>
          <p:cNvPr id="781326" name="Rectangle 14"/>
          <p:cNvSpPr>
            <a:spLocks noChangeArrowheads="1"/>
          </p:cNvSpPr>
          <p:nvPr/>
        </p:nvSpPr>
        <p:spPr bwMode="auto">
          <a:xfrm>
            <a:off x="809625" y="5099050"/>
            <a:ext cx="244475" cy="241300"/>
          </a:xfrm>
          <a:prstGeom prst="rect">
            <a:avLst/>
          </a:prstGeom>
          <a:solidFill>
            <a:srgbClr val="008080">
              <a:alpha val="72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81327" name="Text Box 15"/>
          <p:cNvSpPr txBox="1">
            <a:spLocks noChangeArrowheads="1"/>
          </p:cNvSpPr>
          <p:nvPr/>
        </p:nvSpPr>
        <p:spPr bwMode="auto">
          <a:xfrm>
            <a:off x="4745038" y="4357688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3333CC"/>
                </a:solidFill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83967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22" dur="2000" fill="hold"/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1.85185E-6 L 0.32396 0.1787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81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41" dur="2000" fill="hold"/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26 0.0037 L 0.32014 0.2254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1" grpId="0" build="p"/>
      <p:bldP spid="781324" grpId="0" animBg="1"/>
      <p:bldP spid="781324" grpId="1" animBg="1"/>
      <p:bldP spid="781325" grpId="0"/>
      <p:bldP spid="781325" grpId="1"/>
      <p:bldP spid="781325" grpId="2"/>
      <p:bldP spid="781326" grpId="0" animBg="1"/>
      <p:bldP spid="781327" grpId="0"/>
      <p:bldP spid="781327" grpId="1"/>
      <p:bldP spid="781327" grpId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377A0-27CC-4CFF-8763-DCCC2254FB45}" type="slidenum">
              <a:rPr lang="en-US">
                <a:solidFill>
                  <a:srgbClr val="000000"/>
                </a:solidFill>
              </a:rPr>
              <a:pPr/>
              <a:t>57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83362" name="Picture 2" descr="ascii-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6096000" cy="482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3363" name="Rectangle 3"/>
          <p:cNvSpPr>
            <a:spLocks noChangeArrowheads="1"/>
          </p:cNvSpPr>
          <p:nvPr/>
        </p:nvSpPr>
        <p:spPr bwMode="auto">
          <a:xfrm>
            <a:off x="1600200" y="2057400"/>
            <a:ext cx="6172200" cy="358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83364" name="Rectangle 4"/>
          <p:cNvSpPr>
            <a:spLocks noChangeArrowheads="1"/>
          </p:cNvSpPr>
          <p:nvPr/>
        </p:nvSpPr>
        <p:spPr bwMode="auto">
          <a:xfrm>
            <a:off x="1600200" y="2209800"/>
            <a:ext cx="228600" cy="449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83365" name="Rectangle 5"/>
          <p:cNvSpPr>
            <a:spLocks noChangeArrowheads="1"/>
          </p:cNvSpPr>
          <p:nvPr/>
        </p:nvSpPr>
        <p:spPr bwMode="auto">
          <a:xfrm>
            <a:off x="1752600" y="4572000"/>
            <a:ext cx="6019800" cy="2209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83366" name="Text Box 6"/>
          <p:cNvSpPr txBox="1">
            <a:spLocks noChangeArrowheads="1"/>
          </p:cNvSpPr>
          <p:nvPr/>
        </p:nvSpPr>
        <p:spPr bwMode="auto">
          <a:xfrm>
            <a:off x="966788" y="2382838"/>
            <a:ext cx="100806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0-15</a:t>
            </a:r>
          </a:p>
          <a:p>
            <a:r>
              <a:rPr lang="en-US" sz="1800">
                <a:solidFill>
                  <a:srgbClr val="000000"/>
                </a:solidFill>
              </a:rPr>
              <a:t>16-31</a:t>
            </a:r>
          </a:p>
          <a:p>
            <a:r>
              <a:rPr lang="en-US" sz="1800">
                <a:solidFill>
                  <a:srgbClr val="000000"/>
                </a:solidFill>
              </a:rPr>
              <a:t>32-47</a:t>
            </a:r>
          </a:p>
          <a:p>
            <a:r>
              <a:rPr lang="en-US" sz="1800">
                <a:solidFill>
                  <a:srgbClr val="000000"/>
                </a:solidFill>
              </a:rPr>
              <a:t>48-63</a:t>
            </a:r>
          </a:p>
          <a:p>
            <a:r>
              <a:rPr lang="en-US" sz="1800">
                <a:solidFill>
                  <a:srgbClr val="000000"/>
                </a:solidFill>
              </a:rPr>
              <a:t>64-79</a:t>
            </a:r>
          </a:p>
          <a:p>
            <a:r>
              <a:rPr lang="en-US" sz="1800">
                <a:solidFill>
                  <a:srgbClr val="000000"/>
                </a:solidFill>
              </a:rPr>
              <a:t>80-95</a:t>
            </a:r>
          </a:p>
          <a:p>
            <a:r>
              <a:rPr lang="en-US" sz="1800">
                <a:solidFill>
                  <a:srgbClr val="000000"/>
                </a:solidFill>
              </a:rPr>
              <a:t>96-111</a:t>
            </a:r>
          </a:p>
          <a:p>
            <a:r>
              <a:rPr lang="en-US" sz="1800">
                <a:solidFill>
                  <a:srgbClr val="000000"/>
                </a:solidFill>
              </a:rPr>
              <a:t>112-127</a:t>
            </a:r>
          </a:p>
        </p:txBody>
      </p:sp>
      <p:sp>
        <p:nvSpPr>
          <p:cNvPr id="783367" name="Line 7"/>
          <p:cNvSpPr>
            <a:spLocks noChangeShapeType="1"/>
          </p:cNvSpPr>
          <p:nvPr/>
        </p:nvSpPr>
        <p:spPr bwMode="auto">
          <a:xfrm>
            <a:off x="457200" y="268922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83368" name="Line 8"/>
          <p:cNvSpPr>
            <a:spLocks noChangeShapeType="1"/>
          </p:cNvSpPr>
          <p:nvPr/>
        </p:nvSpPr>
        <p:spPr bwMode="auto">
          <a:xfrm>
            <a:off x="457200" y="2971800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83369" name="Line 9"/>
          <p:cNvSpPr>
            <a:spLocks noChangeShapeType="1"/>
          </p:cNvSpPr>
          <p:nvPr/>
        </p:nvSpPr>
        <p:spPr bwMode="auto">
          <a:xfrm>
            <a:off x="457200" y="325437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83370" name="Line 10"/>
          <p:cNvSpPr>
            <a:spLocks noChangeShapeType="1"/>
          </p:cNvSpPr>
          <p:nvPr/>
        </p:nvSpPr>
        <p:spPr bwMode="auto">
          <a:xfrm>
            <a:off x="457200" y="3505200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83371" name="Line 11"/>
          <p:cNvSpPr>
            <a:spLocks noChangeShapeType="1"/>
          </p:cNvSpPr>
          <p:nvPr/>
        </p:nvSpPr>
        <p:spPr bwMode="auto">
          <a:xfrm>
            <a:off x="457200" y="378777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83372" name="Line 12"/>
          <p:cNvSpPr>
            <a:spLocks noChangeShapeType="1"/>
          </p:cNvSpPr>
          <p:nvPr/>
        </p:nvSpPr>
        <p:spPr bwMode="auto">
          <a:xfrm>
            <a:off x="457200" y="4025900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83373" name="Group 13"/>
          <p:cNvGrpSpPr>
            <a:grpSpLocks/>
          </p:cNvGrpSpPr>
          <p:nvPr/>
        </p:nvGrpSpPr>
        <p:grpSpPr bwMode="auto">
          <a:xfrm>
            <a:off x="1143000" y="3657600"/>
            <a:ext cx="1143000" cy="2576513"/>
            <a:chOff x="720" y="2112"/>
            <a:chExt cx="720" cy="1623"/>
          </a:xfrm>
        </p:grpSpPr>
        <p:sp>
          <p:nvSpPr>
            <p:cNvPr id="783374" name="Text Box 14"/>
            <p:cNvSpPr txBox="1">
              <a:spLocks noChangeArrowheads="1"/>
            </p:cNvSpPr>
            <p:nvPr/>
          </p:nvSpPr>
          <p:spPr bwMode="auto">
            <a:xfrm>
              <a:off x="720" y="3408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65</a:t>
              </a:r>
            </a:p>
          </p:txBody>
        </p:sp>
        <p:sp>
          <p:nvSpPr>
            <p:cNvPr id="783375" name="Line 15"/>
            <p:cNvSpPr>
              <a:spLocks noChangeShapeType="1"/>
            </p:cNvSpPr>
            <p:nvPr/>
          </p:nvSpPr>
          <p:spPr bwMode="auto">
            <a:xfrm flipV="1">
              <a:off x="1008" y="2112"/>
              <a:ext cx="432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783376" name="Group 16"/>
          <p:cNvGrpSpPr>
            <a:grpSpLocks/>
          </p:cNvGrpSpPr>
          <p:nvPr/>
        </p:nvGrpSpPr>
        <p:grpSpPr bwMode="auto">
          <a:xfrm>
            <a:off x="1196975" y="4267200"/>
            <a:ext cx="1143000" cy="2576513"/>
            <a:chOff x="720" y="2112"/>
            <a:chExt cx="720" cy="1623"/>
          </a:xfrm>
        </p:grpSpPr>
        <p:sp>
          <p:nvSpPr>
            <p:cNvPr id="783377" name="Text Box 17"/>
            <p:cNvSpPr txBox="1">
              <a:spLocks noChangeArrowheads="1"/>
            </p:cNvSpPr>
            <p:nvPr/>
          </p:nvSpPr>
          <p:spPr bwMode="auto">
            <a:xfrm>
              <a:off x="720" y="3408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97</a:t>
              </a:r>
            </a:p>
          </p:txBody>
        </p:sp>
        <p:sp>
          <p:nvSpPr>
            <p:cNvPr id="783378" name="Line 18"/>
            <p:cNvSpPr>
              <a:spLocks noChangeShapeType="1"/>
            </p:cNvSpPr>
            <p:nvPr/>
          </p:nvSpPr>
          <p:spPr bwMode="auto">
            <a:xfrm flipV="1">
              <a:off x="1008" y="2112"/>
              <a:ext cx="432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83379" name="Line 19"/>
          <p:cNvSpPr>
            <a:spLocks noChangeShapeType="1"/>
          </p:cNvSpPr>
          <p:nvPr/>
        </p:nvSpPr>
        <p:spPr bwMode="auto">
          <a:xfrm>
            <a:off x="457200" y="4321175"/>
            <a:ext cx="792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83380" name="Group 20"/>
          <p:cNvGrpSpPr>
            <a:grpSpLocks/>
          </p:cNvGrpSpPr>
          <p:nvPr/>
        </p:nvGrpSpPr>
        <p:grpSpPr bwMode="auto">
          <a:xfrm>
            <a:off x="1143000" y="1219200"/>
            <a:ext cx="838200" cy="2057400"/>
            <a:chOff x="720" y="576"/>
            <a:chExt cx="528" cy="1296"/>
          </a:xfrm>
        </p:grpSpPr>
        <p:sp>
          <p:nvSpPr>
            <p:cNvPr id="783381" name="Text Box 21"/>
            <p:cNvSpPr txBox="1">
              <a:spLocks noChangeArrowheads="1"/>
            </p:cNvSpPr>
            <p:nvPr/>
          </p:nvSpPr>
          <p:spPr bwMode="auto">
            <a:xfrm>
              <a:off x="720" y="576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000000"/>
                  </a:solidFill>
                </a:rPr>
                <a:t>48</a:t>
              </a:r>
            </a:p>
          </p:txBody>
        </p:sp>
        <p:sp>
          <p:nvSpPr>
            <p:cNvPr id="783382" name="Line 22"/>
            <p:cNvSpPr>
              <a:spLocks noChangeShapeType="1"/>
            </p:cNvSpPr>
            <p:nvPr/>
          </p:nvSpPr>
          <p:spPr bwMode="auto">
            <a:xfrm>
              <a:off x="912" y="816"/>
              <a:ext cx="336" cy="10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83383" name="Rectangle 23"/>
          <p:cNvSpPr>
            <a:spLocks noChangeArrowheads="1"/>
          </p:cNvSpPr>
          <p:nvPr/>
        </p:nvSpPr>
        <p:spPr bwMode="auto">
          <a:xfrm>
            <a:off x="7620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>
                <a:solidFill>
                  <a:srgbClr val="000000"/>
                </a:solidFill>
              </a:rPr>
              <a:t>The ASCII Chart</a:t>
            </a:r>
          </a:p>
        </p:txBody>
      </p:sp>
    </p:spTree>
    <p:extLst>
      <p:ext uri="{BB962C8B-B14F-4D97-AF65-F5344CB8AC3E}">
        <p14:creationId xmlns:p14="http://schemas.microsoft.com/office/powerpoint/2010/main" val="410670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CAE7-4C8F-49DA-96F2-F8355C90B299}" type="slidenum">
              <a:rPr lang="en-US">
                <a:solidFill>
                  <a:srgbClr val="000000"/>
                </a:solidFill>
              </a:rPr>
              <a:pPr/>
              <a:t>58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85410" name="Group 2"/>
          <p:cNvGrpSpPr>
            <a:grpSpLocks/>
          </p:cNvGrpSpPr>
          <p:nvPr/>
        </p:nvGrpSpPr>
        <p:grpSpPr bwMode="auto">
          <a:xfrm>
            <a:off x="4191000" y="4572000"/>
            <a:ext cx="4479925" cy="2530475"/>
            <a:chOff x="2640" y="2928"/>
            <a:chExt cx="2822" cy="1594"/>
          </a:xfrm>
        </p:grpSpPr>
        <p:pic>
          <p:nvPicPr>
            <p:cNvPr id="78541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2928"/>
              <a:ext cx="2822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5412" name="Rectangle 4"/>
            <p:cNvSpPr>
              <a:spLocks noChangeArrowheads="1"/>
            </p:cNvSpPr>
            <p:nvPr/>
          </p:nvSpPr>
          <p:spPr bwMode="auto">
            <a:xfrm>
              <a:off x="3959" y="4105"/>
              <a:ext cx="1072" cy="2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785413" name="Object 5"/>
          <p:cNvGraphicFramePr>
            <a:graphicFrameLocks noChangeAspect="1"/>
          </p:cNvGraphicFramePr>
          <p:nvPr/>
        </p:nvGraphicFramePr>
        <p:xfrm>
          <a:off x="6315075" y="6454775"/>
          <a:ext cx="12334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Bitmap Image" r:id="rId5" imgW="1234547" imgH="380872" progId="Paint.Picture">
                  <p:embed/>
                </p:oleObj>
              </mc:Choice>
              <mc:Fallback>
                <p:oleObj name="Bitmap Image" r:id="rId5" imgW="1234547" imgH="38087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075" y="6454775"/>
                        <a:ext cx="12334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5414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-228600"/>
            <a:ext cx="7772400" cy="1143000"/>
          </a:xfrm>
        </p:spPr>
        <p:txBody>
          <a:bodyPr/>
          <a:lstStyle/>
          <a:p>
            <a:r>
              <a:rPr lang="en-US"/>
              <a:t>Computer Memory and Files</a:t>
            </a:r>
          </a:p>
        </p:txBody>
      </p:sp>
      <p:sp>
        <p:nvSpPr>
          <p:cNvPr id="785415" name="Text Box 7"/>
          <p:cNvSpPr txBox="1">
            <a:spLocks noChangeArrowheads="1"/>
          </p:cNvSpPr>
          <p:nvPr/>
        </p:nvSpPr>
        <p:spPr bwMode="auto">
          <a:xfrm>
            <a:off x="746125" y="990600"/>
            <a:ext cx="5426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200">
                <a:solidFill>
                  <a:srgbClr val="000000"/>
                </a:solidFill>
              </a:rPr>
              <a:t>So basically, characters are stored in the computer’s memory as numbers…</a:t>
            </a:r>
          </a:p>
        </p:txBody>
      </p:sp>
      <p:sp>
        <p:nvSpPr>
          <p:cNvPr id="785416" name="Rectangle 8"/>
          <p:cNvSpPr>
            <a:spLocks noChangeArrowheads="1"/>
          </p:cNvSpPr>
          <p:nvPr/>
        </p:nvSpPr>
        <p:spPr bwMode="auto">
          <a:xfrm>
            <a:off x="838200" y="1911350"/>
            <a:ext cx="5181600" cy="2286000"/>
          </a:xfrm>
          <a:prstGeom prst="rect">
            <a:avLst/>
          </a:prstGeom>
          <a:solidFill>
            <a:srgbClr val="E7FF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85417" name="Text Box 9"/>
          <p:cNvSpPr txBox="1">
            <a:spLocks noChangeArrowheads="1"/>
          </p:cNvSpPr>
          <p:nvPr/>
        </p:nvSpPr>
        <p:spPr bwMode="auto">
          <a:xfrm>
            <a:off x="838200" y="1911350"/>
            <a:ext cx="51816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main()</a:t>
            </a:r>
          </a:p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{ </a:t>
            </a:r>
          </a:p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   char data[7] = “Carey”;</a:t>
            </a:r>
          </a:p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</a:p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   ofstream out(“file.dat”);</a:t>
            </a:r>
          </a:p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   out &lt;&lt; data;</a:t>
            </a:r>
          </a:p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   out.close();</a:t>
            </a:r>
          </a:p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85418" name="Line 10"/>
          <p:cNvSpPr>
            <a:spLocks noChangeShapeType="1"/>
          </p:cNvSpPr>
          <p:nvPr/>
        </p:nvSpPr>
        <p:spPr bwMode="auto">
          <a:xfrm>
            <a:off x="965200" y="26606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85419" name="Group 11"/>
          <p:cNvGrpSpPr>
            <a:grpSpLocks/>
          </p:cNvGrpSpPr>
          <p:nvPr/>
        </p:nvGrpSpPr>
        <p:grpSpPr bwMode="auto">
          <a:xfrm>
            <a:off x="6411913" y="1530350"/>
            <a:ext cx="1960562" cy="3117850"/>
            <a:chOff x="2653" y="1056"/>
            <a:chExt cx="1235" cy="1964"/>
          </a:xfrm>
        </p:grpSpPr>
        <p:grpSp>
          <p:nvGrpSpPr>
            <p:cNvPr id="785420" name="Group 12"/>
            <p:cNvGrpSpPr>
              <a:grpSpLocks/>
            </p:cNvGrpSpPr>
            <p:nvPr/>
          </p:nvGrpSpPr>
          <p:grpSpPr bwMode="auto">
            <a:xfrm>
              <a:off x="3312" y="1104"/>
              <a:ext cx="576" cy="1916"/>
              <a:chOff x="3312" y="1104"/>
              <a:chExt cx="576" cy="1916"/>
            </a:xfrm>
          </p:grpSpPr>
          <p:sp>
            <p:nvSpPr>
              <p:cNvPr id="785421" name="Rectangle 13"/>
              <p:cNvSpPr>
                <a:spLocks noChangeArrowheads="1"/>
              </p:cNvSpPr>
              <p:nvPr/>
            </p:nvSpPr>
            <p:spPr bwMode="auto">
              <a:xfrm>
                <a:off x="3312" y="1104"/>
                <a:ext cx="576" cy="1728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5422" name="Line 14"/>
              <p:cNvSpPr>
                <a:spLocks noChangeShapeType="1"/>
              </p:cNvSpPr>
              <p:nvPr/>
            </p:nvSpPr>
            <p:spPr bwMode="auto">
              <a:xfrm>
                <a:off x="3312" y="13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5423" name="Line 15"/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5424" name="Line 16"/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5425" name="Line 17"/>
              <p:cNvSpPr>
                <a:spLocks noChangeShapeType="1"/>
              </p:cNvSpPr>
              <p:nvPr/>
            </p:nvSpPr>
            <p:spPr bwMode="auto">
              <a:xfrm>
                <a:off x="3312" y="206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5426" name="Line 18"/>
              <p:cNvSpPr>
                <a:spLocks noChangeShapeType="1"/>
              </p:cNvSpPr>
              <p:nvPr/>
            </p:nvSpPr>
            <p:spPr bwMode="auto">
              <a:xfrm>
                <a:off x="3312" y="230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5427" name="Line 19"/>
              <p:cNvSpPr>
                <a:spLocks noChangeShapeType="1"/>
              </p:cNvSpPr>
              <p:nvPr/>
            </p:nvSpPr>
            <p:spPr bwMode="auto">
              <a:xfrm>
                <a:off x="3312" y="25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5428" name="Text Box 20"/>
              <p:cNvSpPr txBox="1">
                <a:spLocks noChangeArrowheads="1"/>
              </p:cNvSpPr>
              <p:nvPr/>
            </p:nvSpPr>
            <p:spPr bwMode="auto">
              <a:xfrm>
                <a:off x="3475" y="2693"/>
                <a:ext cx="18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rgbClr val="000000"/>
                    </a:solidFill>
                  </a:rPr>
                  <a:t> </a:t>
                </a:r>
              </a:p>
            </p:txBody>
          </p:sp>
        </p:grpSp>
        <p:sp>
          <p:nvSpPr>
            <p:cNvPr id="785429" name="Text Box 21"/>
            <p:cNvSpPr txBox="1">
              <a:spLocks noChangeArrowheads="1"/>
            </p:cNvSpPr>
            <p:nvPr/>
          </p:nvSpPr>
          <p:spPr bwMode="auto">
            <a:xfrm>
              <a:off x="2653" y="1056"/>
              <a:ext cx="5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data</a:t>
              </a:r>
            </a:p>
          </p:txBody>
        </p:sp>
      </p:grpSp>
      <p:sp>
        <p:nvSpPr>
          <p:cNvPr id="785430" name="Text Box 22"/>
          <p:cNvSpPr txBox="1">
            <a:spLocks noChangeArrowheads="1"/>
          </p:cNvSpPr>
          <p:nvPr/>
        </p:nvSpPr>
        <p:spPr bwMode="auto">
          <a:xfrm>
            <a:off x="7620000" y="159861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67</a:t>
            </a:r>
          </a:p>
        </p:txBody>
      </p:sp>
      <p:sp>
        <p:nvSpPr>
          <p:cNvPr id="785431" name="Text Box 23"/>
          <p:cNvSpPr txBox="1">
            <a:spLocks noChangeArrowheads="1"/>
          </p:cNvSpPr>
          <p:nvPr/>
        </p:nvSpPr>
        <p:spPr bwMode="auto">
          <a:xfrm>
            <a:off x="7608888" y="1979613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97</a:t>
            </a:r>
          </a:p>
        </p:txBody>
      </p:sp>
      <p:sp>
        <p:nvSpPr>
          <p:cNvPr id="785432" name="Text Box 24"/>
          <p:cNvSpPr txBox="1">
            <a:spLocks noChangeArrowheads="1"/>
          </p:cNvSpPr>
          <p:nvPr/>
        </p:nvSpPr>
        <p:spPr bwMode="auto">
          <a:xfrm>
            <a:off x="7532688" y="2360613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114</a:t>
            </a:r>
          </a:p>
        </p:txBody>
      </p:sp>
      <p:sp>
        <p:nvSpPr>
          <p:cNvPr id="785433" name="Text Box 25"/>
          <p:cNvSpPr txBox="1">
            <a:spLocks noChangeArrowheads="1"/>
          </p:cNvSpPr>
          <p:nvPr/>
        </p:nvSpPr>
        <p:spPr bwMode="auto">
          <a:xfrm>
            <a:off x="7543800" y="2741613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101</a:t>
            </a:r>
          </a:p>
        </p:txBody>
      </p:sp>
      <p:sp>
        <p:nvSpPr>
          <p:cNvPr id="785434" name="Text Box 26"/>
          <p:cNvSpPr txBox="1">
            <a:spLocks noChangeArrowheads="1"/>
          </p:cNvSpPr>
          <p:nvPr/>
        </p:nvSpPr>
        <p:spPr bwMode="auto">
          <a:xfrm>
            <a:off x="7534275" y="3122613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121</a:t>
            </a:r>
          </a:p>
        </p:txBody>
      </p:sp>
      <p:sp>
        <p:nvSpPr>
          <p:cNvPr id="785435" name="Text Box 27"/>
          <p:cNvSpPr txBox="1">
            <a:spLocks noChangeArrowheads="1"/>
          </p:cNvSpPr>
          <p:nvPr/>
        </p:nvSpPr>
        <p:spPr bwMode="auto">
          <a:xfrm>
            <a:off x="7707313" y="35036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5436" name="Text Box 28"/>
          <p:cNvSpPr txBox="1">
            <a:spLocks noChangeArrowheads="1"/>
          </p:cNvSpPr>
          <p:nvPr/>
        </p:nvSpPr>
        <p:spPr bwMode="auto">
          <a:xfrm>
            <a:off x="7707313" y="39624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5437" name="Text Box 29"/>
          <p:cNvSpPr txBox="1">
            <a:spLocks noChangeArrowheads="1"/>
          </p:cNvSpPr>
          <p:nvPr/>
        </p:nvSpPr>
        <p:spPr bwMode="auto">
          <a:xfrm>
            <a:off x="304800" y="4572000"/>
            <a:ext cx="346551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Similarly, when you write data out to a file, it’s stored as  ASCII numbers too!</a:t>
            </a:r>
          </a:p>
        </p:txBody>
      </p:sp>
      <p:sp>
        <p:nvSpPr>
          <p:cNvPr id="785438" name="Line 30"/>
          <p:cNvSpPr>
            <a:spLocks noChangeShapeType="1"/>
          </p:cNvSpPr>
          <p:nvPr/>
        </p:nvSpPr>
        <p:spPr bwMode="auto">
          <a:xfrm>
            <a:off x="979488" y="31956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85439" name="Line 31"/>
          <p:cNvSpPr>
            <a:spLocks noChangeShapeType="1"/>
          </p:cNvSpPr>
          <p:nvPr/>
        </p:nvSpPr>
        <p:spPr bwMode="auto">
          <a:xfrm>
            <a:off x="968375" y="34718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85440" name="Group 32"/>
          <p:cNvGrpSpPr>
            <a:grpSpLocks/>
          </p:cNvGrpSpPr>
          <p:nvPr/>
        </p:nvGrpSpPr>
        <p:grpSpPr bwMode="auto">
          <a:xfrm>
            <a:off x="7532688" y="1600200"/>
            <a:ext cx="752475" cy="2820988"/>
            <a:chOff x="4841" y="1103"/>
            <a:chExt cx="474" cy="1777"/>
          </a:xfrm>
        </p:grpSpPr>
        <p:sp>
          <p:nvSpPr>
            <p:cNvPr id="785441" name="Text Box 33"/>
            <p:cNvSpPr txBox="1">
              <a:spLocks noChangeArrowheads="1"/>
            </p:cNvSpPr>
            <p:nvPr/>
          </p:nvSpPr>
          <p:spPr bwMode="auto">
            <a:xfrm>
              <a:off x="4896" y="1103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000000"/>
                  </a:solidFill>
                </a:rPr>
                <a:t>67</a:t>
              </a:r>
            </a:p>
          </p:txBody>
        </p:sp>
        <p:sp>
          <p:nvSpPr>
            <p:cNvPr id="785442" name="Text Box 34"/>
            <p:cNvSpPr txBox="1">
              <a:spLocks noChangeArrowheads="1"/>
            </p:cNvSpPr>
            <p:nvPr/>
          </p:nvSpPr>
          <p:spPr bwMode="auto">
            <a:xfrm>
              <a:off x="4889" y="1343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000000"/>
                  </a:solidFill>
                </a:rPr>
                <a:t>97</a:t>
              </a:r>
            </a:p>
          </p:txBody>
        </p:sp>
        <p:sp>
          <p:nvSpPr>
            <p:cNvPr id="785443" name="Text Box 35"/>
            <p:cNvSpPr txBox="1">
              <a:spLocks noChangeArrowheads="1"/>
            </p:cNvSpPr>
            <p:nvPr/>
          </p:nvSpPr>
          <p:spPr bwMode="auto">
            <a:xfrm>
              <a:off x="4841" y="1583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000000"/>
                  </a:solidFill>
                </a:rPr>
                <a:t>114</a:t>
              </a:r>
            </a:p>
          </p:txBody>
        </p:sp>
        <p:sp>
          <p:nvSpPr>
            <p:cNvPr id="785444" name="Text Box 36"/>
            <p:cNvSpPr txBox="1">
              <a:spLocks noChangeArrowheads="1"/>
            </p:cNvSpPr>
            <p:nvPr/>
          </p:nvSpPr>
          <p:spPr bwMode="auto">
            <a:xfrm>
              <a:off x="4848" y="1823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000000"/>
                  </a:solidFill>
                </a:rPr>
                <a:t>101</a:t>
              </a:r>
            </a:p>
          </p:txBody>
        </p:sp>
        <p:sp>
          <p:nvSpPr>
            <p:cNvPr id="785445" name="Text Box 37"/>
            <p:cNvSpPr txBox="1">
              <a:spLocks noChangeArrowheads="1"/>
            </p:cNvSpPr>
            <p:nvPr/>
          </p:nvSpPr>
          <p:spPr bwMode="auto">
            <a:xfrm>
              <a:off x="4842" y="2063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000000"/>
                  </a:solidFill>
                </a:rPr>
                <a:t>121</a:t>
              </a:r>
            </a:p>
          </p:txBody>
        </p:sp>
        <p:sp>
          <p:nvSpPr>
            <p:cNvPr id="785446" name="Text Box 38"/>
            <p:cNvSpPr txBox="1">
              <a:spLocks noChangeArrowheads="1"/>
            </p:cNvSpPr>
            <p:nvPr/>
          </p:nvSpPr>
          <p:spPr bwMode="auto">
            <a:xfrm>
              <a:off x="4951" y="230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85447" name="Text Box 39"/>
            <p:cNvSpPr txBox="1">
              <a:spLocks noChangeArrowheads="1"/>
            </p:cNvSpPr>
            <p:nvPr/>
          </p:nvSpPr>
          <p:spPr bwMode="auto">
            <a:xfrm>
              <a:off x="4951" y="259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000000"/>
                  </a:solidFill>
                </a:rPr>
                <a:t>0</a:t>
              </a:r>
            </a:p>
          </p:txBody>
        </p:sp>
      </p:grpSp>
      <p:sp>
        <p:nvSpPr>
          <p:cNvPr id="785448" name="Line 40"/>
          <p:cNvSpPr>
            <a:spLocks noChangeShapeType="1"/>
          </p:cNvSpPr>
          <p:nvPr/>
        </p:nvSpPr>
        <p:spPr bwMode="auto">
          <a:xfrm>
            <a:off x="968375" y="37560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22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8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8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2.11307E-6 L 0.04809 0.24166 L 0.03836 0.48981 L -0.15469 0.70621 " pathEditMode="relative" rAng="0" ptsTypes="AAAA">
                                      <p:cBhvr>
                                        <p:cTn id="64" dur="500" fill="hold"/>
                                        <p:tgtEl>
                                          <p:spTgt spid="7854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35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8.43373E-7 L 0.0408 0.22011 L 0.03108 0.44648 L -0.16198 0.64388 " pathEditMode="relative" rAng="0" ptsTypes="AAAA">
                                      <p:cBhvr>
                                        <p:cTn id="70" dur="1000" fill="hold"/>
                                        <p:tgtEl>
                                          <p:spTgt spid="785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321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9981E-6 L 0.0408 0.20435 L 0.03107 0.4145 L -0.16198 0.59777 " pathEditMode="relative" rAng="0" ptsTypes="AAAA">
                                      <p:cBhvr>
                                        <p:cTn id="76" dur="1000" fill="hold"/>
                                        <p:tgtEl>
                                          <p:spTgt spid="785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29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24374E-6 L 0.0408 0.17887 L 0.03108 0.36261 L -0.16198 0.52294 " pathEditMode="relative" rAng="0" ptsTypes="AAAA">
                                      <p:cBhvr>
                                        <p:cTn id="82" dur="1000" fill="hold"/>
                                        <p:tgtEl>
                                          <p:spTgt spid="7854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26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87303E-7 L 0.0408 0.16358 L 0.03108 0.33179 L -0.16198 0.47845 " pathEditMode="relative" rAng="0" ptsTypes="AAAA">
                                      <p:cBhvr>
                                        <p:cTn id="88" dur="1000" fill="hold"/>
                                        <p:tgtEl>
                                          <p:spTgt spid="785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59" y="239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8" grpId="0" animBg="1"/>
      <p:bldP spid="785418" grpId="1" animBg="1"/>
      <p:bldP spid="785430" grpId="0"/>
      <p:bldP spid="785430" grpId="1"/>
      <p:bldP spid="785430" grpId="2"/>
      <p:bldP spid="785431" grpId="0"/>
      <p:bldP spid="785431" grpId="1"/>
      <p:bldP spid="785431" grpId="2"/>
      <p:bldP spid="785432" grpId="0"/>
      <p:bldP spid="785432" grpId="1"/>
      <p:bldP spid="785432" grpId="2"/>
      <p:bldP spid="785433" grpId="0"/>
      <p:bldP spid="785433" grpId="1"/>
      <p:bldP spid="785433" grpId="2"/>
      <p:bldP spid="785434" grpId="0"/>
      <p:bldP spid="785434" grpId="1"/>
      <p:bldP spid="785434" grpId="2"/>
      <p:bldP spid="785435" grpId="0"/>
      <p:bldP spid="785436" grpId="0"/>
      <p:bldP spid="785437" grpId="0"/>
      <p:bldP spid="785438" grpId="0" animBg="1"/>
      <p:bldP spid="785438" grpId="1" animBg="1"/>
      <p:bldP spid="785439" grpId="0" animBg="1"/>
      <p:bldP spid="785439" grpId="1" animBg="1"/>
      <p:bldP spid="785448" grpId="0" animBg="1"/>
      <p:bldP spid="785448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19366-BE15-4EE5-9573-B81C79209EF9}" type="slidenum">
              <a:rPr lang="en-US">
                <a:solidFill>
                  <a:srgbClr val="000000"/>
                </a:solidFill>
              </a:rPr>
              <a:pPr/>
              <a:t>59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</p:spPr>
        <p:txBody>
          <a:bodyPr/>
          <a:lstStyle/>
          <a:p>
            <a:r>
              <a:rPr lang="en-US"/>
              <a:t>Bytes and Bits</a:t>
            </a:r>
          </a:p>
        </p:txBody>
      </p:sp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593725" y="914400"/>
            <a:ext cx="8245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Now, as you’ve probably heard, the computer actually</a:t>
            </a:r>
            <a:r>
              <a:rPr lang="en-US">
                <a:solidFill>
                  <a:srgbClr val="6600CC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stores all numbers as 1’s and 0’s (</a:t>
            </a:r>
            <a:r>
              <a:rPr lang="en-US">
                <a:solidFill>
                  <a:srgbClr val="006666"/>
                </a:solidFill>
              </a:rPr>
              <a:t>in binary)</a:t>
            </a:r>
            <a:r>
              <a:rPr lang="en-US">
                <a:solidFill>
                  <a:srgbClr val="000000"/>
                </a:solidFill>
              </a:rPr>
              <a:t> instead of decimal…</a:t>
            </a:r>
          </a:p>
        </p:txBody>
      </p:sp>
      <p:sp>
        <p:nvSpPr>
          <p:cNvPr id="787460" name="Rectangle 4"/>
          <p:cNvSpPr>
            <a:spLocks noChangeArrowheads="1"/>
          </p:cNvSpPr>
          <p:nvPr/>
        </p:nvSpPr>
        <p:spPr bwMode="auto">
          <a:xfrm>
            <a:off x="838200" y="2292350"/>
            <a:ext cx="5181600" cy="2286000"/>
          </a:xfrm>
          <a:prstGeom prst="rect">
            <a:avLst/>
          </a:prstGeom>
          <a:solidFill>
            <a:srgbClr val="E7FF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87461" name="Text Box 5"/>
          <p:cNvSpPr txBox="1">
            <a:spLocks noChangeArrowheads="1"/>
          </p:cNvSpPr>
          <p:nvPr/>
        </p:nvSpPr>
        <p:spPr bwMode="auto">
          <a:xfrm>
            <a:off x="838200" y="2292350"/>
            <a:ext cx="51816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main()</a:t>
            </a:r>
          </a:p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{ </a:t>
            </a:r>
          </a:p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   char data[7] = “Carey”;</a:t>
            </a:r>
          </a:p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</a:p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   ofstream out(“file.dat”);</a:t>
            </a:r>
          </a:p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   out &lt;&lt; data;</a:t>
            </a:r>
          </a:p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   out.close();</a:t>
            </a:r>
          </a:p>
          <a:p>
            <a:pPr algn="l"/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787462" name="Group 6"/>
          <p:cNvGrpSpPr>
            <a:grpSpLocks/>
          </p:cNvGrpSpPr>
          <p:nvPr/>
        </p:nvGrpSpPr>
        <p:grpSpPr bwMode="auto">
          <a:xfrm>
            <a:off x="6232525" y="1911350"/>
            <a:ext cx="2236788" cy="3117850"/>
            <a:chOff x="2691" y="1056"/>
            <a:chExt cx="1197" cy="1964"/>
          </a:xfrm>
        </p:grpSpPr>
        <p:grpSp>
          <p:nvGrpSpPr>
            <p:cNvPr id="787463" name="Group 7"/>
            <p:cNvGrpSpPr>
              <a:grpSpLocks/>
            </p:cNvGrpSpPr>
            <p:nvPr/>
          </p:nvGrpSpPr>
          <p:grpSpPr bwMode="auto">
            <a:xfrm>
              <a:off x="3312" y="1104"/>
              <a:ext cx="576" cy="1916"/>
              <a:chOff x="3312" y="1104"/>
              <a:chExt cx="576" cy="1916"/>
            </a:xfrm>
          </p:grpSpPr>
          <p:sp>
            <p:nvSpPr>
              <p:cNvPr id="787464" name="Rectangle 8"/>
              <p:cNvSpPr>
                <a:spLocks noChangeArrowheads="1"/>
              </p:cNvSpPr>
              <p:nvPr/>
            </p:nvSpPr>
            <p:spPr bwMode="auto">
              <a:xfrm>
                <a:off x="3312" y="1104"/>
                <a:ext cx="576" cy="1728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7465" name="Line 9"/>
              <p:cNvSpPr>
                <a:spLocks noChangeShapeType="1"/>
              </p:cNvSpPr>
              <p:nvPr/>
            </p:nvSpPr>
            <p:spPr bwMode="auto">
              <a:xfrm>
                <a:off x="3312" y="13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7466" name="Line 10"/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7467" name="Line 11"/>
              <p:cNvSpPr>
                <a:spLocks noChangeShapeType="1"/>
              </p:cNvSpPr>
              <p:nvPr/>
            </p:nvSpPr>
            <p:spPr bwMode="auto">
              <a:xfrm>
                <a:off x="3312" y="182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7468" name="Line 12"/>
              <p:cNvSpPr>
                <a:spLocks noChangeShapeType="1"/>
              </p:cNvSpPr>
              <p:nvPr/>
            </p:nvSpPr>
            <p:spPr bwMode="auto">
              <a:xfrm>
                <a:off x="3312" y="206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7469" name="Line 13"/>
              <p:cNvSpPr>
                <a:spLocks noChangeShapeType="1"/>
              </p:cNvSpPr>
              <p:nvPr/>
            </p:nvSpPr>
            <p:spPr bwMode="auto">
              <a:xfrm>
                <a:off x="3312" y="230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7470" name="Line 14"/>
              <p:cNvSpPr>
                <a:spLocks noChangeShapeType="1"/>
              </p:cNvSpPr>
              <p:nvPr/>
            </p:nvSpPr>
            <p:spPr bwMode="auto">
              <a:xfrm>
                <a:off x="3312" y="2544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7471" name="Text Box 15"/>
              <p:cNvSpPr txBox="1">
                <a:spLocks noChangeArrowheads="1"/>
              </p:cNvSpPr>
              <p:nvPr/>
            </p:nvSpPr>
            <p:spPr bwMode="auto">
              <a:xfrm>
                <a:off x="3489" y="2693"/>
                <a:ext cx="15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rgbClr val="000000"/>
                    </a:solidFill>
                  </a:rPr>
                  <a:t> </a:t>
                </a:r>
              </a:p>
            </p:txBody>
          </p:sp>
        </p:grpSp>
        <p:sp>
          <p:nvSpPr>
            <p:cNvPr id="787472" name="Text Box 16"/>
            <p:cNvSpPr txBox="1">
              <a:spLocks noChangeArrowheads="1"/>
            </p:cNvSpPr>
            <p:nvPr/>
          </p:nvSpPr>
          <p:spPr bwMode="auto">
            <a:xfrm>
              <a:off x="2691" y="1056"/>
              <a:ext cx="4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data</a:t>
              </a:r>
            </a:p>
          </p:txBody>
        </p:sp>
      </p:grpSp>
      <p:grpSp>
        <p:nvGrpSpPr>
          <p:cNvPr id="787473" name="Group 17"/>
          <p:cNvGrpSpPr>
            <a:grpSpLocks/>
          </p:cNvGrpSpPr>
          <p:nvPr/>
        </p:nvGrpSpPr>
        <p:grpSpPr bwMode="auto">
          <a:xfrm>
            <a:off x="7532688" y="1981200"/>
            <a:ext cx="755650" cy="2820988"/>
            <a:chOff x="4841" y="1103"/>
            <a:chExt cx="360" cy="1777"/>
          </a:xfrm>
        </p:grpSpPr>
        <p:sp>
          <p:nvSpPr>
            <p:cNvPr id="787474" name="Text Box 18"/>
            <p:cNvSpPr txBox="1">
              <a:spLocks noChangeArrowheads="1"/>
            </p:cNvSpPr>
            <p:nvPr/>
          </p:nvSpPr>
          <p:spPr bwMode="auto">
            <a:xfrm>
              <a:off x="4896" y="1103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000000"/>
                  </a:solidFill>
                </a:rPr>
                <a:t>67</a:t>
              </a:r>
            </a:p>
          </p:txBody>
        </p:sp>
        <p:sp>
          <p:nvSpPr>
            <p:cNvPr id="787475" name="Text Box 19"/>
            <p:cNvSpPr txBox="1">
              <a:spLocks noChangeArrowheads="1"/>
            </p:cNvSpPr>
            <p:nvPr/>
          </p:nvSpPr>
          <p:spPr bwMode="auto">
            <a:xfrm>
              <a:off x="4889" y="1343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000000"/>
                  </a:solidFill>
                </a:rPr>
                <a:t>97</a:t>
              </a:r>
            </a:p>
          </p:txBody>
        </p:sp>
        <p:sp>
          <p:nvSpPr>
            <p:cNvPr id="787476" name="Text Box 20"/>
            <p:cNvSpPr txBox="1">
              <a:spLocks noChangeArrowheads="1"/>
            </p:cNvSpPr>
            <p:nvPr/>
          </p:nvSpPr>
          <p:spPr bwMode="auto">
            <a:xfrm>
              <a:off x="4841" y="1583"/>
              <a:ext cx="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000000"/>
                  </a:solidFill>
                </a:rPr>
                <a:t>114</a:t>
              </a:r>
            </a:p>
          </p:txBody>
        </p:sp>
        <p:sp>
          <p:nvSpPr>
            <p:cNvPr id="787477" name="Text Box 21"/>
            <p:cNvSpPr txBox="1">
              <a:spLocks noChangeArrowheads="1"/>
            </p:cNvSpPr>
            <p:nvPr/>
          </p:nvSpPr>
          <p:spPr bwMode="auto">
            <a:xfrm>
              <a:off x="4848" y="1823"/>
              <a:ext cx="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000000"/>
                  </a:solidFill>
                </a:rPr>
                <a:t>101</a:t>
              </a:r>
            </a:p>
          </p:txBody>
        </p:sp>
        <p:sp>
          <p:nvSpPr>
            <p:cNvPr id="787478" name="Text Box 22"/>
            <p:cNvSpPr txBox="1">
              <a:spLocks noChangeArrowheads="1"/>
            </p:cNvSpPr>
            <p:nvPr/>
          </p:nvSpPr>
          <p:spPr bwMode="auto">
            <a:xfrm>
              <a:off x="4842" y="2063"/>
              <a:ext cx="3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000000"/>
                  </a:solidFill>
                </a:rPr>
                <a:t>121</a:t>
              </a:r>
            </a:p>
          </p:txBody>
        </p:sp>
        <p:sp>
          <p:nvSpPr>
            <p:cNvPr id="787479" name="Text Box 23"/>
            <p:cNvSpPr txBox="1">
              <a:spLocks noChangeArrowheads="1"/>
            </p:cNvSpPr>
            <p:nvPr/>
          </p:nvSpPr>
          <p:spPr bwMode="auto">
            <a:xfrm>
              <a:off x="4951" y="2303"/>
              <a:ext cx="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87480" name="Text Box 24"/>
            <p:cNvSpPr txBox="1">
              <a:spLocks noChangeArrowheads="1"/>
            </p:cNvSpPr>
            <p:nvPr/>
          </p:nvSpPr>
          <p:spPr bwMode="auto">
            <a:xfrm>
              <a:off x="4951" y="2592"/>
              <a:ext cx="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000000"/>
                  </a:solidFill>
                </a:rPr>
                <a:t>0</a:t>
              </a:r>
            </a:p>
          </p:txBody>
        </p:sp>
      </p:grpSp>
      <p:grpSp>
        <p:nvGrpSpPr>
          <p:cNvPr id="787481" name="Group 25"/>
          <p:cNvGrpSpPr>
            <a:grpSpLocks/>
          </p:cNvGrpSpPr>
          <p:nvPr/>
        </p:nvGrpSpPr>
        <p:grpSpPr bwMode="auto">
          <a:xfrm>
            <a:off x="7324725" y="1981200"/>
            <a:ext cx="1885950" cy="2700338"/>
            <a:chOff x="4614" y="1248"/>
            <a:chExt cx="1188" cy="1701"/>
          </a:xfrm>
        </p:grpSpPr>
        <p:sp>
          <p:nvSpPr>
            <p:cNvPr id="787482" name="Text Box 26"/>
            <p:cNvSpPr txBox="1">
              <a:spLocks noChangeArrowheads="1"/>
            </p:cNvSpPr>
            <p:nvPr/>
          </p:nvSpPr>
          <p:spPr bwMode="auto">
            <a:xfrm>
              <a:off x="4643" y="1248"/>
              <a:ext cx="7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01000011 </a:t>
              </a:r>
            </a:p>
          </p:txBody>
        </p:sp>
        <p:sp>
          <p:nvSpPr>
            <p:cNvPr id="787483" name="Text Box 27"/>
            <p:cNvSpPr txBox="1">
              <a:spLocks noChangeArrowheads="1"/>
            </p:cNvSpPr>
            <p:nvPr/>
          </p:nvSpPr>
          <p:spPr bwMode="auto">
            <a:xfrm>
              <a:off x="4636" y="1488"/>
              <a:ext cx="7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01100001 </a:t>
              </a:r>
            </a:p>
          </p:txBody>
        </p:sp>
        <p:sp>
          <p:nvSpPr>
            <p:cNvPr id="787484" name="Text Box 28"/>
            <p:cNvSpPr txBox="1">
              <a:spLocks noChangeArrowheads="1"/>
            </p:cNvSpPr>
            <p:nvPr/>
          </p:nvSpPr>
          <p:spPr bwMode="auto">
            <a:xfrm>
              <a:off x="4616" y="1728"/>
              <a:ext cx="7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rgbClr val="000000"/>
                  </a:solidFill>
                </a:rPr>
                <a:t>01110010</a:t>
              </a:r>
            </a:p>
          </p:txBody>
        </p:sp>
        <p:sp>
          <p:nvSpPr>
            <p:cNvPr id="787485" name="Text Box 29"/>
            <p:cNvSpPr txBox="1">
              <a:spLocks noChangeArrowheads="1"/>
            </p:cNvSpPr>
            <p:nvPr/>
          </p:nvSpPr>
          <p:spPr bwMode="auto">
            <a:xfrm>
              <a:off x="4623" y="1968"/>
              <a:ext cx="7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rgbClr val="000000"/>
                  </a:solidFill>
                </a:rPr>
                <a:t>01100101</a:t>
              </a:r>
            </a:p>
          </p:txBody>
        </p:sp>
        <p:sp>
          <p:nvSpPr>
            <p:cNvPr id="787486" name="Text Box 30"/>
            <p:cNvSpPr txBox="1">
              <a:spLocks noChangeArrowheads="1"/>
            </p:cNvSpPr>
            <p:nvPr/>
          </p:nvSpPr>
          <p:spPr bwMode="auto">
            <a:xfrm>
              <a:off x="4617" y="2208"/>
              <a:ext cx="7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rgbClr val="000000"/>
                  </a:solidFill>
                </a:rPr>
                <a:t>01111001</a:t>
              </a:r>
            </a:p>
          </p:txBody>
        </p:sp>
        <p:sp>
          <p:nvSpPr>
            <p:cNvPr id="787487" name="Text Box 31"/>
            <p:cNvSpPr txBox="1">
              <a:spLocks noChangeArrowheads="1"/>
            </p:cNvSpPr>
            <p:nvPr/>
          </p:nvSpPr>
          <p:spPr bwMode="auto">
            <a:xfrm>
              <a:off x="4614" y="2448"/>
              <a:ext cx="9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00000000    </a:t>
              </a:r>
            </a:p>
          </p:txBody>
        </p:sp>
        <p:sp>
          <p:nvSpPr>
            <p:cNvPr id="787488" name="Text Box 32"/>
            <p:cNvSpPr txBox="1">
              <a:spLocks noChangeArrowheads="1"/>
            </p:cNvSpPr>
            <p:nvPr/>
          </p:nvSpPr>
          <p:spPr bwMode="auto">
            <a:xfrm>
              <a:off x="4614" y="2737"/>
              <a:ext cx="11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</a:rPr>
                <a:t>00000000        </a:t>
              </a:r>
            </a:p>
          </p:txBody>
        </p:sp>
      </p:grpSp>
      <p:sp>
        <p:nvSpPr>
          <p:cNvPr id="787489" name="Text Box 33"/>
          <p:cNvSpPr txBox="1">
            <a:spLocks noChangeArrowheads="1"/>
          </p:cNvSpPr>
          <p:nvPr/>
        </p:nvSpPr>
        <p:spPr bwMode="auto">
          <a:xfrm>
            <a:off x="593725" y="4846638"/>
            <a:ext cx="641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Each character is represented by 8 bits.</a:t>
            </a:r>
          </a:p>
        </p:txBody>
      </p:sp>
      <p:sp>
        <p:nvSpPr>
          <p:cNvPr id="787490" name="Rectangle 34"/>
          <p:cNvSpPr>
            <a:spLocks noChangeArrowheads="1"/>
          </p:cNvSpPr>
          <p:nvPr/>
        </p:nvSpPr>
        <p:spPr bwMode="auto">
          <a:xfrm>
            <a:off x="7369175" y="1981200"/>
            <a:ext cx="1174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1">
                <a:solidFill>
                  <a:srgbClr val="000000"/>
                </a:solidFill>
              </a:rPr>
              <a:t>01000011</a:t>
            </a:r>
          </a:p>
        </p:txBody>
      </p:sp>
      <p:sp>
        <p:nvSpPr>
          <p:cNvPr id="787491" name="Text Box 35"/>
          <p:cNvSpPr txBox="1">
            <a:spLocks noChangeArrowheads="1"/>
          </p:cNvSpPr>
          <p:nvPr/>
        </p:nvSpPr>
        <p:spPr bwMode="auto">
          <a:xfrm>
            <a:off x="609600" y="5867400"/>
            <a:ext cx="7026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Each bit can have a value of either </a:t>
            </a:r>
            <a:r>
              <a:rPr lang="en-US">
                <a:solidFill>
                  <a:srgbClr val="008080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 or </a:t>
            </a:r>
            <a:r>
              <a:rPr lang="en-US">
                <a:solidFill>
                  <a:srgbClr val="008080"/>
                </a:solidFill>
              </a:rPr>
              <a:t>1</a:t>
            </a:r>
            <a:endParaRPr lang="en-US">
              <a:solidFill>
                <a:srgbClr val="000000"/>
              </a:solidFill>
            </a:endParaRPr>
          </a:p>
          <a:p>
            <a:pPr algn="l"/>
            <a:r>
              <a:rPr lang="en-US">
                <a:solidFill>
                  <a:srgbClr val="000000"/>
                </a:solidFill>
              </a:rPr>
              <a:t>(i.e. </a:t>
            </a:r>
            <a:r>
              <a:rPr lang="en-US">
                <a:solidFill>
                  <a:srgbClr val="6600CC"/>
                </a:solidFill>
              </a:rPr>
              <a:t>1</a:t>
            </a:r>
            <a:r>
              <a:rPr lang="en-US">
                <a:solidFill>
                  <a:srgbClr val="000000"/>
                </a:solidFill>
              </a:rPr>
              <a:t> = </a:t>
            </a:r>
            <a:r>
              <a:rPr lang="en-US">
                <a:solidFill>
                  <a:srgbClr val="6600CC"/>
                </a:solidFill>
              </a:rPr>
              <a:t>high voltage</a:t>
            </a:r>
            <a:r>
              <a:rPr lang="en-US">
                <a:solidFill>
                  <a:srgbClr val="000000"/>
                </a:solidFill>
              </a:rPr>
              <a:t> and 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>
                <a:solidFill>
                  <a:srgbClr val="000000"/>
                </a:solidFill>
              </a:rPr>
              <a:t> = </a:t>
            </a:r>
            <a:r>
              <a:rPr lang="en-US">
                <a:solidFill>
                  <a:srgbClr val="6600CC"/>
                </a:solidFill>
              </a:rPr>
              <a:t>low voltage</a:t>
            </a:r>
            <a:r>
              <a:rPr lang="en-US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953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8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59592E-6 L -0.52847 0.4981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874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24" y="2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89" grpId="0"/>
      <p:bldP spid="787490" grpId="0"/>
      <p:bldP spid="787490" grpId="1"/>
      <p:bldP spid="7874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20A9-574E-420F-8326-2D5BFB7C8C07}" type="slidenum">
              <a:rPr lang="en-US"/>
              <a:pPr/>
              <a:t>6</a:t>
            </a:fld>
            <a:endParaRPr 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3" y="-76200"/>
            <a:ext cx="9005887" cy="1143000"/>
          </a:xfrm>
        </p:spPr>
        <p:txBody>
          <a:bodyPr/>
          <a:lstStyle/>
          <a:p>
            <a:r>
              <a:rPr lang="en-US" sz="4000"/>
              <a:t>Operations on a Binary Search Tree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Determine if the binary search tree is </a:t>
            </a:r>
            <a:r>
              <a:rPr lang="en-US" sz="2600" dirty="0">
                <a:solidFill>
                  <a:srgbClr val="006666"/>
                </a:solidFill>
              </a:rPr>
              <a:t>empty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Search</a:t>
            </a:r>
            <a:r>
              <a:rPr lang="en-US" sz="2600" dirty="0"/>
              <a:t> the binary search tree for a value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Insert</a:t>
            </a:r>
            <a:r>
              <a:rPr lang="en-US" sz="2600" dirty="0"/>
              <a:t> an item in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Delete</a:t>
            </a:r>
            <a:r>
              <a:rPr lang="en-US" sz="2600" dirty="0"/>
              <a:t> an item from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Find the height</a:t>
            </a:r>
            <a:r>
              <a:rPr lang="en-US" sz="2600" dirty="0"/>
              <a:t> of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Find the number</a:t>
            </a:r>
            <a:r>
              <a:rPr lang="en-US" sz="2600" dirty="0"/>
              <a:t> of </a:t>
            </a:r>
            <a:r>
              <a:rPr lang="en-US" sz="2600" dirty="0">
                <a:solidFill>
                  <a:srgbClr val="6600CC"/>
                </a:solidFill>
              </a:rPr>
              <a:t>nodes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6600CC"/>
                </a:solidFill>
              </a:rPr>
              <a:t>leaves</a:t>
            </a:r>
            <a:r>
              <a:rPr lang="en-US" sz="2600" dirty="0"/>
              <a:t> in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Traverse</a:t>
            </a:r>
            <a:r>
              <a:rPr lang="en-US" sz="2600" dirty="0"/>
              <a:t> the binary search tree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006666"/>
                </a:solidFill>
              </a:rPr>
              <a:t>Free </a:t>
            </a:r>
            <a:r>
              <a:rPr lang="en-US" sz="2600" dirty="0"/>
              <a:t>the memory used by the binary search tree 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  <p:sp>
        <p:nvSpPr>
          <p:cNvPr id="577540" name="Rectangle 4"/>
          <p:cNvSpPr>
            <a:spLocks noChangeArrowheads="1"/>
          </p:cNvSpPr>
          <p:nvPr/>
        </p:nvSpPr>
        <p:spPr bwMode="auto">
          <a:xfrm>
            <a:off x="687388" y="1084263"/>
            <a:ext cx="55403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1"/>
                </a:solidFill>
              </a:rPr>
              <a:t>Here’s what we can do to a BST: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A4417-701F-46C2-A044-D0875DADF593}" type="slidenum">
              <a:rPr lang="en-US">
                <a:solidFill>
                  <a:srgbClr val="000000"/>
                </a:solidFill>
              </a:rPr>
              <a:pPr/>
              <a:t>60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</p:spPr>
        <p:txBody>
          <a:bodyPr/>
          <a:lstStyle/>
          <a:p>
            <a:r>
              <a:rPr lang="en-US"/>
              <a:t>Binary and Decimal</a:t>
            </a:r>
          </a:p>
        </p:txBody>
      </p:sp>
      <p:sp>
        <p:nvSpPr>
          <p:cNvPr id="789507" name="Text Box 3"/>
          <p:cNvSpPr txBox="1">
            <a:spLocks noChangeArrowheads="1"/>
          </p:cNvSpPr>
          <p:nvPr/>
        </p:nvSpPr>
        <p:spPr bwMode="auto">
          <a:xfrm>
            <a:off x="593725" y="914400"/>
            <a:ext cx="8245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Every decimal number has an equivalent binary representation (they’re just two ways of representing the same thing)</a:t>
            </a:r>
          </a:p>
        </p:txBody>
      </p:sp>
      <p:sp>
        <p:nvSpPr>
          <p:cNvPr id="789508" name="Text Box 4"/>
          <p:cNvSpPr txBox="1">
            <a:spLocks noChangeArrowheads="1"/>
          </p:cNvSpPr>
          <p:nvPr/>
        </p:nvSpPr>
        <p:spPr bwMode="auto">
          <a:xfrm>
            <a:off x="1143000" y="2027238"/>
            <a:ext cx="2579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Decimal Number</a:t>
            </a:r>
          </a:p>
        </p:txBody>
      </p:sp>
      <p:sp>
        <p:nvSpPr>
          <p:cNvPr id="789509" name="Text Box 5"/>
          <p:cNvSpPr txBox="1">
            <a:spLocks noChangeArrowheads="1"/>
          </p:cNvSpPr>
          <p:nvPr/>
        </p:nvSpPr>
        <p:spPr bwMode="auto">
          <a:xfrm>
            <a:off x="5257800" y="2057400"/>
            <a:ext cx="2706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Binary Equivalent</a:t>
            </a:r>
          </a:p>
        </p:txBody>
      </p:sp>
      <p:grpSp>
        <p:nvGrpSpPr>
          <p:cNvPr id="789510" name="Group 6"/>
          <p:cNvGrpSpPr>
            <a:grpSpLocks/>
          </p:cNvGrpSpPr>
          <p:nvPr/>
        </p:nvGrpSpPr>
        <p:grpSpPr bwMode="auto">
          <a:xfrm>
            <a:off x="1828800" y="2590800"/>
            <a:ext cx="5473700" cy="2513013"/>
            <a:chOff x="1152" y="1632"/>
            <a:chExt cx="3448" cy="1583"/>
          </a:xfrm>
        </p:grpSpPr>
        <p:sp>
          <p:nvSpPr>
            <p:cNvPr id="789511" name="Text Box 7"/>
            <p:cNvSpPr txBox="1">
              <a:spLocks noChangeArrowheads="1"/>
            </p:cNvSpPr>
            <p:nvPr/>
          </p:nvSpPr>
          <p:spPr bwMode="auto">
            <a:xfrm>
              <a:off x="1254" y="1632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89512" name="Text Box 8"/>
            <p:cNvSpPr txBox="1">
              <a:spLocks noChangeArrowheads="1"/>
            </p:cNvSpPr>
            <p:nvPr/>
          </p:nvSpPr>
          <p:spPr bwMode="auto">
            <a:xfrm>
              <a:off x="3695" y="1632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00000000</a:t>
              </a:r>
            </a:p>
          </p:txBody>
        </p:sp>
        <p:sp>
          <p:nvSpPr>
            <p:cNvPr id="789513" name="Text Box 9"/>
            <p:cNvSpPr txBox="1">
              <a:spLocks noChangeArrowheads="1"/>
            </p:cNvSpPr>
            <p:nvPr/>
          </p:nvSpPr>
          <p:spPr bwMode="auto">
            <a:xfrm>
              <a:off x="1258" y="185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89514" name="Text Box 10"/>
            <p:cNvSpPr txBox="1">
              <a:spLocks noChangeArrowheads="1"/>
            </p:cNvSpPr>
            <p:nvPr/>
          </p:nvSpPr>
          <p:spPr bwMode="auto">
            <a:xfrm>
              <a:off x="3699" y="1855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00000001</a:t>
              </a:r>
            </a:p>
          </p:txBody>
        </p:sp>
        <p:sp>
          <p:nvSpPr>
            <p:cNvPr id="789515" name="Text Box 11"/>
            <p:cNvSpPr txBox="1">
              <a:spLocks noChangeArrowheads="1"/>
            </p:cNvSpPr>
            <p:nvPr/>
          </p:nvSpPr>
          <p:spPr bwMode="auto">
            <a:xfrm>
              <a:off x="1259" y="208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89516" name="Text Box 12"/>
            <p:cNvSpPr txBox="1">
              <a:spLocks noChangeArrowheads="1"/>
            </p:cNvSpPr>
            <p:nvPr/>
          </p:nvSpPr>
          <p:spPr bwMode="auto">
            <a:xfrm>
              <a:off x="3700" y="2083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00000010</a:t>
              </a:r>
            </a:p>
          </p:txBody>
        </p:sp>
        <p:sp>
          <p:nvSpPr>
            <p:cNvPr id="789517" name="Text Box 13"/>
            <p:cNvSpPr txBox="1">
              <a:spLocks noChangeArrowheads="1"/>
            </p:cNvSpPr>
            <p:nvPr/>
          </p:nvSpPr>
          <p:spPr bwMode="auto">
            <a:xfrm>
              <a:off x="1253" y="232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89518" name="Text Box 14"/>
            <p:cNvSpPr txBox="1">
              <a:spLocks noChangeArrowheads="1"/>
            </p:cNvSpPr>
            <p:nvPr/>
          </p:nvSpPr>
          <p:spPr bwMode="auto">
            <a:xfrm>
              <a:off x="3694" y="2323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00000011</a:t>
              </a:r>
            </a:p>
          </p:txBody>
        </p:sp>
        <p:sp>
          <p:nvSpPr>
            <p:cNvPr id="789519" name="Text Box 15"/>
            <p:cNvSpPr txBox="1">
              <a:spLocks noChangeArrowheads="1"/>
            </p:cNvSpPr>
            <p:nvPr/>
          </p:nvSpPr>
          <p:spPr bwMode="auto">
            <a:xfrm>
              <a:off x="1253" y="2551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789520" name="Text Box 16"/>
            <p:cNvSpPr txBox="1">
              <a:spLocks noChangeArrowheads="1"/>
            </p:cNvSpPr>
            <p:nvPr/>
          </p:nvSpPr>
          <p:spPr bwMode="auto">
            <a:xfrm>
              <a:off x="3694" y="2551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00000100</a:t>
              </a:r>
            </a:p>
          </p:txBody>
        </p:sp>
        <p:sp>
          <p:nvSpPr>
            <p:cNvPr id="789521" name="Text Box 17"/>
            <p:cNvSpPr txBox="1">
              <a:spLocks noChangeArrowheads="1"/>
            </p:cNvSpPr>
            <p:nvPr/>
          </p:nvSpPr>
          <p:spPr bwMode="auto">
            <a:xfrm>
              <a:off x="1152" y="2965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255</a:t>
              </a:r>
            </a:p>
          </p:txBody>
        </p:sp>
        <p:sp>
          <p:nvSpPr>
            <p:cNvPr id="789522" name="Text Box 18"/>
            <p:cNvSpPr txBox="1">
              <a:spLocks noChangeArrowheads="1"/>
            </p:cNvSpPr>
            <p:nvPr/>
          </p:nvSpPr>
          <p:spPr bwMode="auto">
            <a:xfrm>
              <a:off x="3700" y="2965"/>
              <a:ext cx="9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11111111</a:t>
              </a:r>
            </a:p>
          </p:txBody>
        </p:sp>
        <p:sp>
          <p:nvSpPr>
            <p:cNvPr id="789523" name="Text Box 19"/>
            <p:cNvSpPr txBox="1">
              <a:spLocks noChangeArrowheads="1"/>
            </p:cNvSpPr>
            <p:nvPr/>
          </p:nvSpPr>
          <p:spPr bwMode="auto">
            <a:xfrm>
              <a:off x="1248" y="2715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789524" name="Text Box 20"/>
            <p:cNvSpPr txBox="1">
              <a:spLocks noChangeArrowheads="1"/>
            </p:cNvSpPr>
            <p:nvPr/>
          </p:nvSpPr>
          <p:spPr bwMode="auto">
            <a:xfrm>
              <a:off x="4080" y="2715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…</a:t>
              </a:r>
            </a:p>
          </p:txBody>
        </p:sp>
      </p:grpSp>
      <p:sp>
        <p:nvSpPr>
          <p:cNvPr id="789525" name="Text Box 21"/>
          <p:cNvSpPr txBox="1">
            <a:spLocks noChangeArrowheads="1"/>
          </p:cNvSpPr>
          <p:nvPr/>
        </p:nvSpPr>
        <p:spPr bwMode="auto">
          <a:xfrm>
            <a:off x="609600" y="5486400"/>
            <a:ext cx="82454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So that’s binary…</a:t>
            </a:r>
          </a:p>
        </p:txBody>
      </p:sp>
    </p:spTree>
    <p:extLst>
      <p:ext uri="{BB962C8B-B14F-4D97-AF65-F5344CB8AC3E}">
        <p14:creationId xmlns:p14="http://schemas.microsoft.com/office/powerpoint/2010/main" val="227395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2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742FF-1F19-4511-AB0E-87CDE8AA33CF}" type="slidenum">
              <a:rPr lang="en-US">
                <a:solidFill>
                  <a:srgbClr val="000000"/>
                </a:solidFill>
              </a:rPr>
              <a:pPr/>
              <a:t>61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Consider a Data File</a:t>
            </a:r>
          </a:p>
        </p:txBody>
      </p:sp>
      <p:sp>
        <p:nvSpPr>
          <p:cNvPr id="791555" name="Text Box 3"/>
          <p:cNvSpPr txBox="1">
            <a:spLocks noChangeArrowheads="1"/>
          </p:cNvSpPr>
          <p:nvPr/>
        </p:nvSpPr>
        <p:spPr bwMode="auto">
          <a:xfrm>
            <a:off x="593725" y="1143000"/>
            <a:ext cx="824547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rgbClr val="000000"/>
                </a:solidFill>
              </a:rPr>
              <a:t>Now lets consider a simple data file containing the data: </a:t>
            </a:r>
          </a:p>
          <a:p>
            <a:endParaRPr lang="en-US" sz="2200">
              <a:solidFill>
                <a:srgbClr val="000000"/>
              </a:solidFill>
            </a:endParaRPr>
          </a:p>
          <a:p>
            <a:r>
              <a:rPr lang="en-US" sz="2200">
                <a:solidFill>
                  <a:srgbClr val="6600CC"/>
                </a:solidFill>
              </a:rPr>
              <a:t>“</a:t>
            </a:r>
            <a:r>
              <a:rPr lang="en-US">
                <a:solidFill>
                  <a:srgbClr val="6600CC"/>
                </a:solidFill>
              </a:rPr>
              <a:t>I AM SAM MAM.</a:t>
            </a:r>
            <a:r>
              <a:rPr lang="en-US" sz="2200">
                <a:solidFill>
                  <a:srgbClr val="6600CC"/>
                </a:solidFill>
              </a:rPr>
              <a:t>”</a:t>
            </a:r>
          </a:p>
        </p:txBody>
      </p:sp>
      <p:grpSp>
        <p:nvGrpSpPr>
          <p:cNvPr id="791556" name="Group 4"/>
          <p:cNvGrpSpPr>
            <a:grpSpLocks/>
          </p:cNvGrpSpPr>
          <p:nvPr/>
        </p:nvGrpSpPr>
        <p:grpSpPr bwMode="auto">
          <a:xfrm>
            <a:off x="762000" y="4572000"/>
            <a:ext cx="7788275" cy="1524000"/>
            <a:chOff x="480" y="2880"/>
            <a:chExt cx="4906" cy="960"/>
          </a:xfrm>
        </p:grpSpPr>
        <p:sp>
          <p:nvSpPr>
            <p:cNvPr id="791557" name="Rectangle 5"/>
            <p:cNvSpPr>
              <a:spLocks noChangeArrowheads="1"/>
            </p:cNvSpPr>
            <p:nvPr/>
          </p:nvSpPr>
          <p:spPr bwMode="auto">
            <a:xfrm>
              <a:off x="480" y="3474"/>
              <a:ext cx="487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rgbClr val="6600CC"/>
                  </a:solidFill>
                </a:rPr>
                <a:t>01001001 00100000 01000001 01001101 00100000 01010011 01000001 </a:t>
              </a:r>
            </a:p>
            <a:p>
              <a:pPr algn="l"/>
              <a:r>
                <a:rPr lang="en-US" sz="1600" b="1">
                  <a:solidFill>
                    <a:srgbClr val="6600CC"/>
                  </a:solidFill>
                </a:rPr>
                <a:t>01001101 00100000 01001101 01000001 01001101 00101110</a:t>
              </a:r>
            </a:p>
          </p:txBody>
        </p:sp>
        <p:sp>
          <p:nvSpPr>
            <p:cNvPr id="791558" name="Text Box 6"/>
            <p:cNvSpPr txBox="1">
              <a:spLocks noChangeArrowheads="1"/>
            </p:cNvSpPr>
            <p:nvPr/>
          </p:nvSpPr>
          <p:spPr bwMode="auto">
            <a:xfrm>
              <a:off x="528" y="2880"/>
              <a:ext cx="485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200">
                  <a:solidFill>
                    <a:srgbClr val="000000"/>
                  </a:solidFill>
                </a:rPr>
                <a:t>And in reality, its </a:t>
              </a:r>
              <a:r>
                <a:rPr lang="en-US" sz="2200" i="1">
                  <a:solidFill>
                    <a:srgbClr val="000000"/>
                  </a:solidFill>
                </a:rPr>
                <a:t>really </a:t>
              </a:r>
              <a:r>
                <a:rPr lang="en-US" sz="2200">
                  <a:solidFill>
                    <a:srgbClr val="000000"/>
                  </a:solidFill>
                </a:rPr>
                <a:t>stored in the computer as a set of 104 binary digits (bits):</a:t>
              </a:r>
            </a:p>
          </p:txBody>
        </p:sp>
      </p:grpSp>
      <p:grpSp>
        <p:nvGrpSpPr>
          <p:cNvPr id="791559" name="Group 7"/>
          <p:cNvGrpSpPr>
            <a:grpSpLocks/>
          </p:cNvGrpSpPr>
          <p:nvPr/>
        </p:nvGrpSpPr>
        <p:grpSpPr bwMode="auto">
          <a:xfrm>
            <a:off x="822325" y="2560638"/>
            <a:ext cx="7712075" cy="1401762"/>
            <a:chOff x="518" y="1613"/>
            <a:chExt cx="4858" cy="883"/>
          </a:xfrm>
        </p:grpSpPr>
        <p:sp>
          <p:nvSpPr>
            <p:cNvPr id="791560" name="Text Box 8"/>
            <p:cNvSpPr txBox="1">
              <a:spLocks noChangeArrowheads="1"/>
            </p:cNvSpPr>
            <p:nvPr/>
          </p:nvSpPr>
          <p:spPr bwMode="auto">
            <a:xfrm>
              <a:off x="518" y="1613"/>
              <a:ext cx="485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200">
                  <a:solidFill>
                    <a:srgbClr val="000000"/>
                  </a:solidFill>
                </a:rPr>
                <a:t>As we’ve learned, this is actually stored as 13 numbers in our data file:</a:t>
              </a:r>
            </a:p>
          </p:txBody>
        </p:sp>
        <p:sp>
          <p:nvSpPr>
            <p:cNvPr id="791561" name="Rectangle 9"/>
            <p:cNvSpPr>
              <a:spLocks noChangeArrowheads="1"/>
            </p:cNvSpPr>
            <p:nvPr/>
          </p:nvSpPr>
          <p:spPr bwMode="auto">
            <a:xfrm>
              <a:off x="803" y="2208"/>
              <a:ext cx="41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6600CC"/>
                  </a:solidFill>
                </a:rPr>
                <a:t>73 32 65 77 32 83 65 77 32 77 65 77 46</a:t>
              </a:r>
            </a:p>
          </p:txBody>
        </p:sp>
      </p:grpSp>
      <p:sp>
        <p:nvSpPr>
          <p:cNvPr id="791562" name="Text Box 10"/>
          <p:cNvSpPr txBox="1">
            <a:spLocks noChangeArrowheads="1"/>
          </p:cNvSpPr>
          <p:nvPr/>
        </p:nvSpPr>
        <p:spPr bwMode="auto">
          <a:xfrm>
            <a:off x="4064000" y="6472238"/>
            <a:ext cx="5003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(13 characters * 8 bits/character = 104 bits)</a:t>
            </a:r>
          </a:p>
        </p:txBody>
      </p:sp>
    </p:spTree>
    <p:extLst>
      <p:ext uri="{BB962C8B-B14F-4D97-AF65-F5344CB8AC3E}">
        <p14:creationId xmlns:p14="http://schemas.microsoft.com/office/powerpoint/2010/main" val="289423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6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945DC-92F1-4826-BF09-375C5C3BABA7}" type="slidenum">
              <a:rPr lang="en-US">
                <a:solidFill>
                  <a:srgbClr val="000000"/>
                </a:solidFill>
              </a:rPr>
              <a:pPr/>
              <a:t>62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Data Compresion</a:t>
            </a:r>
          </a:p>
        </p:txBody>
      </p:sp>
      <p:grpSp>
        <p:nvGrpSpPr>
          <p:cNvPr id="793603" name="Group 3"/>
          <p:cNvGrpSpPr>
            <a:grpSpLocks/>
          </p:cNvGrpSpPr>
          <p:nvPr/>
        </p:nvGrpSpPr>
        <p:grpSpPr bwMode="auto">
          <a:xfrm>
            <a:off x="609600" y="1219200"/>
            <a:ext cx="7788275" cy="1644650"/>
            <a:chOff x="480" y="2880"/>
            <a:chExt cx="4906" cy="1036"/>
          </a:xfrm>
        </p:grpSpPr>
        <p:sp>
          <p:nvSpPr>
            <p:cNvPr id="793604" name="Rectangle 4"/>
            <p:cNvSpPr>
              <a:spLocks noChangeArrowheads="1"/>
            </p:cNvSpPr>
            <p:nvPr/>
          </p:nvSpPr>
          <p:spPr bwMode="auto">
            <a:xfrm>
              <a:off x="480" y="3474"/>
              <a:ext cx="48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>
                  <a:solidFill>
                    <a:srgbClr val="6600CC"/>
                  </a:solidFill>
                </a:rPr>
                <a:t>01001001 00100000 01000001 01001101 00100000 01010011 01000001 </a:t>
              </a:r>
            </a:p>
            <a:p>
              <a:pPr algn="l"/>
              <a:r>
                <a:rPr lang="en-US" sz="1600" b="1">
                  <a:solidFill>
                    <a:srgbClr val="6600CC"/>
                  </a:solidFill>
                </a:rPr>
                <a:t>01001101</a:t>
              </a:r>
              <a:r>
                <a:rPr lang="en-US" b="1">
                  <a:solidFill>
                    <a:srgbClr val="000000"/>
                  </a:solidFill>
                </a:rPr>
                <a:t> </a:t>
              </a:r>
              <a:r>
                <a:rPr lang="en-US" sz="1600" b="1">
                  <a:solidFill>
                    <a:srgbClr val="6600CC"/>
                  </a:solidFill>
                </a:rPr>
                <a:t>00100000 01001101 01000001 01001101 00101110</a:t>
              </a:r>
            </a:p>
          </p:txBody>
        </p:sp>
        <p:sp>
          <p:nvSpPr>
            <p:cNvPr id="793605" name="Text Box 5"/>
            <p:cNvSpPr txBox="1">
              <a:spLocks noChangeArrowheads="1"/>
            </p:cNvSpPr>
            <p:nvPr/>
          </p:nvSpPr>
          <p:spPr bwMode="auto">
            <a:xfrm>
              <a:off x="528" y="2880"/>
              <a:ext cx="485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200">
                  <a:solidFill>
                    <a:srgbClr val="000000"/>
                  </a:solidFill>
                </a:rPr>
                <a:t>So our original string “</a:t>
              </a:r>
              <a:r>
                <a:rPr lang="en-US" sz="2200">
                  <a:solidFill>
                    <a:srgbClr val="006666"/>
                  </a:solidFill>
                </a:rPr>
                <a:t>I AM SAM MAM.</a:t>
              </a:r>
              <a:r>
                <a:rPr lang="en-US" sz="2200">
                  <a:solidFill>
                    <a:srgbClr val="000000"/>
                  </a:solidFill>
                </a:rPr>
                <a:t>” requires 104 bits to store on our computer… OK.</a:t>
              </a:r>
            </a:p>
          </p:txBody>
        </p:sp>
      </p:grpSp>
      <p:sp>
        <p:nvSpPr>
          <p:cNvPr id="793606" name="Text Box 6"/>
          <p:cNvSpPr txBox="1">
            <a:spLocks noChangeArrowheads="1"/>
          </p:cNvSpPr>
          <p:nvPr/>
        </p:nvSpPr>
        <p:spPr bwMode="auto">
          <a:xfrm>
            <a:off x="457200" y="3200400"/>
            <a:ext cx="8245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The question is: 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800000"/>
                </a:solidFill>
              </a:rPr>
              <a:t>Can we somehow reduce the number of bits required to store our data?</a:t>
            </a:r>
          </a:p>
        </p:txBody>
      </p:sp>
      <p:sp>
        <p:nvSpPr>
          <p:cNvPr id="793607" name="Text Box 7"/>
          <p:cNvSpPr txBox="1">
            <a:spLocks noChangeArrowheads="1"/>
          </p:cNvSpPr>
          <p:nvPr/>
        </p:nvSpPr>
        <p:spPr bwMode="auto">
          <a:xfrm>
            <a:off x="1981200" y="5486400"/>
            <a:ext cx="499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And of course, the answer is YES!</a:t>
            </a:r>
          </a:p>
        </p:txBody>
      </p:sp>
    </p:spTree>
    <p:extLst>
      <p:ext uri="{BB962C8B-B14F-4D97-AF65-F5344CB8AC3E}">
        <p14:creationId xmlns:p14="http://schemas.microsoft.com/office/powerpoint/2010/main" val="125002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6" grpId="0"/>
      <p:bldP spid="79360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C6572-4885-4C8C-BB70-5FE2EC24A692}" type="slidenum">
              <a:rPr lang="en-US">
                <a:solidFill>
                  <a:srgbClr val="000000"/>
                </a:solidFill>
              </a:rPr>
              <a:pPr/>
              <a:t>63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Huffman Encoding</a:t>
            </a:r>
          </a:p>
        </p:txBody>
      </p:sp>
      <p:sp>
        <p:nvSpPr>
          <p:cNvPr id="795651" name="Text Box 3"/>
          <p:cNvSpPr txBox="1">
            <a:spLocks noChangeArrowheads="1"/>
          </p:cNvSpPr>
          <p:nvPr/>
        </p:nvSpPr>
        <p:spPr bwMode="auto">
          <a:xfrm>
            <a:off x="365125" y="1036638"/>
            <a:ext cx="8245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To compress a file “file.dat” with Huffman encoding, we use the following steps:</a:t>
            </a:r>
          </a:p>
        </p:txBody>
      </p:sp>
      <p:sp>
        <p:nvSpPr>
          <p:cNvPr id="795652" name="Text Box 4"/>
          <p:cNvSpPr txBox="1">
            <a:spLocks noChangeArrowheads="1"/>
          </p:cNvSpPr>
          <p:nvPr/>
        </p:nvSpPr>
        <p:spPr bwMode="auto">
          <a:xfrm>
            <a:off x="381000" y="1981200"/>
            <a:ext cx="82454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>
              <a:buFontTx/>
              <a:buAutoNum type="arabicPeriod"/>
            </a:pPr>
            <a:r>
              <a:rPr lang="en-US">
                <a:solidFill>
                  <a:srgbClr val="3333CC"/>
                </a:solidFill>
                <a:latin typeface="Comic Sans MS" pitchFamily="66" charset="0"/>
              </a:rPr>
              <a:t>Compute the frequency of each character in file.dat.</a:t>
            </a:r>
          </a:p>
          <a:p>
            <a:pPr algn="l"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Build a Huffman tree (a binary tree) based on these frequencies.</a:t>
            </a:r>
          </a:p>
          <a:p>
            <a:pPr algn="l">
              <a:buFontTx/>
              <a:buAutoNum type="arabicPeriod"/>
            </a:pPr>
            <a:r>
              <a:rPr lang="en-US">
                <a:solidFill>
                  <a:srgbClr val="3333CC"/>
                </a:solidFill>
                <a:latin typeface="Comic Sans MS" pitchFamily="66" charset="0"/>
              </a:rPr>
              <a:t>Use this binary tree to convert the original file’s contents to a more compressed form. </a:t>
            </a:r>
          </a:p>
          <a:p>
            <a:pPr algn="l">
              <a:buFontTx/>
              <a:buAutoNum type="arabicPeriod"/>
            </a:pPr>
            <a:r>
              <a:rPr lang="en-US">
                <a:solidFill>
                  <a:srgbClr val="006666"/>
                </a:solidFill>
                <a:latin typeface="Comic Sans MS" pitchFamily="66" charset="0"/>
              </a:rPr>
              <a:t>Save the converted (compressed) data to a file.</a:t>
            </a:r>
          </a:p>
        </p:txBody>
      </p:sp>
    </p:spTree>
    <p:extLst>
      <p:ext uri="{BB962C8B-B14F-4D97-AF65-F5344CB8AC3E}">
        <p14:creationId xmlns:p14="http://schemas.microsoft.com/office/powerpoint/2010/main" val="126934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2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E747-8457-4648-8D7F-6EB24A0F0E54}" type="slidenum">
              <a:rPr lang="en-US">
                <a:solidFill>
                  <a:srgbClr val="000000"/>
                </a:solidFill>
              </a:rPr>
              <a:pPr/>
              <a:t>64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#1</a:t>
            </a:r>
          </a:p>
        </p:txBody>
      </p:sp>
      <p:sp>
        <p:nvSpPr>
          <p:cNvPr id="797699" name="Text Box 3"/>
          <p:cNvSpPr txBox="1">
            <a:spLocks noChangeArrowheads="1"/>
          </p:cNvSpPr>
          <p:nvPr/>
        </p:nvSpPr>
        <p:spPr bwMode="auto">
          <a:xfrm>
            <a:off x="5394325" y="1036638"/>
            <a:ext cx="162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FILE.DAT</a:t>
            </a: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auto">
          <a:xfrm>
            <a:off x="5486400" y="1447800"/>
            <a:ext cx="30480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97701" name="Text Box 5"/>
          <p:cNvSpPr txBox="1">
            <a:spLocks noChangeArrowheads="1"/>
          </p:cNvSpPr>
          <p:nvPr/>
        </p:nvSpPr>
        <p:spPr bwMode="auto">
          <a:xfrm>
            <a:off x="5638800" y="1501775"/>
            <a:ext cx="283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I AM SAM MAM.</a:t>
            </a:r>
          </a:p>
        </p:txBody>
      </p:sp>
      <p:sp>
        <p:nvSpPr>
          <p:cNvPr id="797702" name="Text Box 6"/>
          <p:cNvSpPr txBox="1">
            <a:spLocks noChangeArrowheads="1"/>
          </p:cNvSpPr>
          <p:nvPr/>
        </p:nvSpPr>
        <p:spPr bwMode="auto">
          <a:xfrm>
            <a:off x="974725" y="3810000"/>
            <a:ext cx="10874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‘A’</a:t>
            </a:r>
          </a:p>
          <a:p>
            <a:r>
              <a:rPr lang="en-US" b="1">
                <a:solidFill>
                  <a:srgbClr val="000000"/>
                </a:solidFill>
              </a:rPr>
              <a:t>‘I’</a:t>
            </a:r>
          </a:p>
          <a:p>
            <a:r>
              <a:rPr lang="en-US" b="1">
                <a:solidFill>
                  <a:srgbClr val="000000"/>
                </a:solidFill>
              </a:rPr>
              <a:t>‘M’</a:t>
            </a:r>
          </a:p>
          <a:p>
            <a:r>
              <a:rPr lang="en-US" b="1">
                <a:solidFill>
                  <a:srgbClr val="000000"/>
                </a:solidFill>
              </a:rPr>
              <a:t>‘S’</a:t>
            </a:r>
          </a:p>
          <a:p>
            <a:r>
              <a:rPr lang="en-US" b="1">
                <a:solidFill>
                  <a:srgbClr val="000000"/>
                </a:solidFill>
              </a:rPr>
              <a:t>Space</a:t>
            </a:r>
          </a:p>
          <a:p>
            <a:r>
              <a:rPr lang="en-US" b="1">
                <a:solidFill>
                  <a:srgbClr val="000000"/>
                </a:solidFill>
              </a:rPr>
              <a:t>Period</a:t>
            </a:r>
          </a:p>
        </p:txBody>
      </p:sp>
      <p:sp>
        <p:nvSpPr>
          <p:cNvPr id="797703" name="Text Box 7"/>
          <p:cNvSpPr txBox="1">
            <a:spLocks noChangeArrowheads="1"/>
          </p:cNvSpPr>
          <p:nvPr/>
        </p:nvSpPr>
        <p:spPr bwMode="auto">
          <a:xfrm>
            <a:off x="2041525" y="3810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97704" name="Text Box 8"/>
          <p:cNvSpPr txBox="1">
            <a:spLocks noChangeArrowheads="1"/>
          </p:cNvSpPr>
          <p:nvPr/>
        </p:nvSpPr>
        <p:spPr bwMode="auto">
          <a:xfrm>
            <a:off x="2035175" y="41798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97705" name="Text Box 9"/>
          <p:cNvSpPr txBox="1">
            <a:spLocks noChangeArrowheads="1"/>
          </p:cNvSpPr>
          <p:nvPr/>
        </p:nvSpPr>
        <p:spPr bwMode="auto">
          <a:xfrm>
            <a:off x="2035175" y="45513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97706" name="Text Box 10"/>
          <p:cNvSpPr txBox="1">
            <a:spLocks noChangeArrowheads="1"/>
          </p:cNvSpPr>
          <p:nvPr/>
        </p:nvSpPr>
        <p:spPr bwMode="auto">
          <a:xfrm>
            <a:off x="2046288" y="489902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97707" name="Text Box 11"/>
          <p:cNvSpPr txBox="1">
            <a:spLocks noChangeArrowheads="1"/>
          </p:cNvSpPr>
          <p:nvPr/>
        </p:nvSpPr>
        <p:spPr bwMode="auto">
          <a:xfrm>
            <a:off x="2046288" y="53006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97708" name="Text Box 12"/>
          <p:cNvSpPr txBox="1">
            <a:spLocks noChangeArrowheads="1"/>
          </p:cNvSpPr>
          <p:nvPr/>
        </p:nvSpPr>
        <p:spPr bwMode="auto">
          <a:xfrm>
            <a:off x="2046288" y="56388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97709" name="Rectangle 13"/>
          <p:cNvSpPr>
            <a:spLocks noChangeArrowheads="1"/>
          </p:cNvSpPr>
          <p:nvPr/>
        </p:nvSpPr>
        <p:spPr bwMode="auto">
          <a:xfrm>
            <a:off x="5932488" y="15017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797710" name="Rectangle 14"/>
          <p:cNvSpPr>
            <a:spLocks noChangeArrowheads="1"/>
          </p:cNvSpPr>
          <p:nvPr/>
        </p:nvSpPr>
        <p:spPr bwMode="auto">
          <a:xfrm>
            <a:off x="6756400" y="1501775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797711" name="Rectangle 15"/>
          <p:cNvSpPr>
            <a:spLocks noChangeArrowheads="1"/>
          </p:cNvSpPr>
          <p:nvPr/>
        </p:nvSpPr>
        <p:spPr bwMode="auto">
          <a:xfrm>
            <a:off x="7648575" y="1503363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797712" name="Rectangle 16"/>
          <p:cNvSpPr>
            <a:spLocks noChangeArrowheads="1"/>
          </p:cNvSpPr>
          <p:nvPr/>
        </p:nvSpPr>
        <p:spPr bwMode="auto">
          <a:xfrm>
            <a:off x="5640388" y="1512888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797713" name="Rectangle 17"/>
          <p:cNvSpPr>
            <a:spLocks noChangeArrowheads="1"/>
          </p:cNvSpPr>
          <p:nvPr/>
        </p:nvSpPr>
        <p:spPr bwMode="auto">
          <a:xfrm>
            <a:off x="6146800" y="1524000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797714" name="Rectangle 18"/>
          <p:cNvSpPr>
            <a:spLocks noChangeArrowheads="1"/>
          </p:cNvSpPr>
          <p:nvPr/>
        </p:nvSpPr>
        <p:spPr bwMode="auto">
          <a:xfrm>
            <a:off x="6978650" y="1512888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797715" name="Rectangle 19"/>
          <p:cNvSpPr>
            <a:spLocks noChangeArrowheads="1"/>
          </p:cNvSpPr>
          <p:nvPr/>
        </p:nvSpPr>
        <p:spPr bwMode="auto">
          <a:xfrm>
            <a:off x="7383463" y="1492250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797716" name="Rectangle 20"/>
          <p:cNvSpPr>
            <a:spLocks noChangeArrowheads="1"/>
          </p:cNvSpPr>
          <p:nvPr/>
        </p:nvSpPr>
        <p:spPr bwMode="auto">
          <a:xfrm>
            <a:off x="7883525" y="1490663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797717" name="Rectangle 21"/>
          <p:cNvSpPr>
            <a:spLocks noChangeArrowheads="1"/>
          </p:cNvSpPr>
          <p:nvPr/>
        </p:nvSpPr>
        <p:spPr bwMode="auto">
          <a:xfrm>
            <a:off x="6553200" y="1500188"/>
            <a:ext cx="39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797718" name="Line 22"/>
          <p:cNvSpPr>
            <a:spLocks noChangeShapeType="1"/>
          </p:cNvSpPr>
          <p:nvPr/>
        </p:nvSpPr>
        <p:spPr bwMode="auto">
          <a:xfrm>
            <a:off x="5867400" y="1862138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97719" name="Line 23"/>
          <p:cNvSpPr>
            <a:spLocks noChangeShapeType="1"/>
          </p:cNvSpPr>
          <p:nvPr/>
        </p:nvSpPr>
        <p:spPr bwMode="auto">
          <a:xfrm>
            <a:off x="6477000" y="1882775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97720" name="Line 24"/>
          <p:cNvSpPr>
            <a:spLocks noChangeShapeType="1"/>
          </p:cNvSpPr>
          <p:nvPr/>
        </p:nvSpPr>
        <p:spPr bwMode="auto">
          <a:xfrm>
            <a:off x="7296150" y="1882775"/>
            <a:ext cx="182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97721" name="Rectangle 25"/>
          <p:cNvSpPr>
            <a:spLocks noChangeArrowheads="1"/>
          </p:cNvSpPr>
          <p:nvPr/>
        </p:nvSpPr>
        <p:spPr bwMode="auto">
          <a:xfrm>
            <a:off x="8153400" y="1501775"/>
            <a:ext cx="315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97722" name="Rectangle 26"/>
          <p:cNvSpPr>
            <a:spLocks noChangeArrowheads="1"/>
          </p:cNvSpPr>
          <p:nvPr/>
        </p:nvSpPr>
        <p:spPr bwMode="auto">
          <a:xfrm>
            <a:off x="457200" y="990600"/>
            <a:ext cx="3810000" cy="152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Step #1</a:t>
            </a:r>
            <a:r>
              <a:rPr lang="en-US">
                <a:solidFill>
                  <a:srgbClr val="000000"/>
                </a:solidFill>
              </a:rPr>
              <a:t>: Compute the frequency of each character in file.dat.</a:t>
            </a:r>
          </a:p>
          <a:p>
            <a:pPr algn="l"/>
            <a:r>
              <a:rPr lang="en-US" sz="2200">
                <a:solidFill>
                  <a:srgbClr val="000000"/>
                </a:solidFill>
              </a:rPr>
              <a:t>(i.e. compute a </a:t>
            </a:r>
            <a:r>
              <a:rPr lang="en-US" sz="2200" i="1">
                <a:solidFill>
                  <a:srgbClr val="000000"/>
                </a:solidFill>
              </a:rPr>
              <a:t>histogram</a:t>
            </a:r>
            <a:r>
              <a:rPr lang="en-US" sz="220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534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52178E-7 L -0.62135 0.33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97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76" y="1677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34384E-6 L -0.42934 0.3368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97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76" y="1684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34384E-6 L -0.51892 0.333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977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55" y="166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5.28267E-7 L -0.39462 0.3894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977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40" y="194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40037E-6 L -0.45174 0.4418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97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87" y="2208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5.28267E-7 L -0.54149 0.4367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97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3" y="2182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51993E-6 L -0.58715 0.4434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977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58" y="2217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21594E-6 L -0.64167 0.4418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97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83" y="220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03985E-6 L -0.49461 0.4909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97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40" y="2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5.74606E-7 L -0.4059 0.5366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797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95" y="2683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7359E-6 L -0.4724 0.532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797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28" y="26645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7359E-6 L -0.56267 0.5315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797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42" y="265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34384E-6 L -0.66527 0.6054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7977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64" y="30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2" grpId="0"/>
      <p:bldP spid="797703" grpId="0"/>
      <p:bldP spid="797704" grpId="0"/>
      <p:bldP spid="797705" grpId="0"/>
      <p:bldP spid="797706" grpId="0"/>
      <p:bldP spid="797707" grpId="0"/>
      <p:bldP spid="797708" grpId="0"/>
      <p:bldP spid="797709" grpId="0"/>
      <p:bldP spid="797709" grpId="1"/>
      <p:bldP spid="797710" grpId="0"/>
      <p:bldP spid="797710" grpId="1"/>
      <p:bldP spid="797711" grpId="0"/>
      <p:bldP spid="797711" grpId="1"/>
      <p:bldP spid="797712" grpId="0"/>
      <p:bldP spid="797712" grpId="1"/>
      <p:bldP spid="797713" grpId="0"/>
      <p:bldP spid="797713" grpId="1"/>
      <p:bldP spid="797714" grpId="0"/>
      <p:bldP spid="797714" grpId="1"/>
      <p:bldP spid="797715" grpId="0"/>
      <p:bldP spid="797715" grpId="1"/>
      <p:bldP spid="797716" grpId="0"/>
      <p:bldP spid="797716" grpId="1"/>
      <p:bldP spid="797717" grpId="0"/>
      <p:bldP spid="797717" grpId="1"/>
      <p:bldP spid="797718" grpId="0" animBg="1"/>
      <p:bldP spid="797718" grpId="1" animBg="1"/>
      <p:bldP spid="797718" grpId="2" animBg="1"/>
      <p:bldP spid="797719" grpId="0" animBg="1"/>
      <p:bldP spid="797719" grpId="1" animBg="1"/>
      <p:bldP spid="797719" grpId="2" animBg="1"/>
      <p:bldP spid="797720" grpId="0" animBg="1"/>
      <p:bldP spid="797720" grpId="1" animBg="1"/>
      <p:bldP spid="797720" grpId="2" animBg="1"/>
      <p:bldP spid="797721" grpId="0"/>
      <p:bldP spid="797721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D9D3-5F9B-4EE5-BA41-F11DB3BE58AC}" type="slidenum">
              <a:rPr lang="en-US">
                <a:solidFill>
                  <a:srgbClr val="000000"/>
                </a:solidFill>
              </a:rPr>
              <a:pPr/>
              <a:t>65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799747" name="Rectangle 3"/>
          <p:cNvSpPr>
            <a:spLocks noChangeArrowheads="1"/>
          </p:cNvSpPr>
          <p:nvPr/>
        </p:nvSpPr>
        <p:spPr bwMode="auto">
          <a:xfrm>
            <a:off x="381000" y="1038225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Step #2</a:t>
            </a:r>
            <a:r>
              <a:rPr lang="en-US">
                <a:solidFill>
                  <a:srgbClr val="000000"/>
                </a:solidFill>
              </a:rPr>
              <a:t>: Build a Huffman tree (a binary tree) based on these frequencies:</a:t>
            </a:r>
          </a:p>
        </p:txBody>
      </p:sp>
      <p:grpSp>
        <p:nvGrpSpPr>
          <p:cNvPr id="799748" name="Group 4"/>
          <p:cNvGrpSpPr>
            <a:grpSpLocks/>
          </p:cNvGrpSpPr>
          <p:nvPr/>
        </p:nvGrpSpPr>
        <p:grpSpPr bwMode="auto">
          <a:xfrm>
            <a:off x="228600" y="3048000"/>
            <a:ext cx="1441450" cy="2286000"/>
            <a:chOff x="614" y="2400"/>
            <a:chExt cx="908" cy="1440"/>
          </a:xfrm>
        </p:grpSpPr>
        <p:sp>
          <p:nvSpPr>
            <p:cNvPr id="799749" name="Text Box 5"/>
            <p:cNvSpPr txBox="1">
              <a:spLocks noChangeArrowheads="1"/>
            </p:cNvSpPr>
            <p:nvPr/>
          </p:nvSpPr>
          <p:spPr bwMode="auto">
            <a:xfrm>
              <a:off x="614" y="2400"/>
              <a:ext cx="685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‘A’</a:t>
              </a:r>
            </a:p>
            <a:p>
              <a:r>
                <a:rPr lang="en-US" b="1">
                  <a:solidFill>
                    <a:srgbClr val="000000"/>
                  </a:solidFill>
                </a:rPr>
                <a:t>‘I’</a:t>
              </a:r>
            </a:p>
            <a:p>
              <a:r>
                <a:rPr lang="en-US" b="1">
                  <a:solidFill>
                    <a:srgbClr val="000000"/>
                  </a:solidFill>
                </a:rPr>
                <a:t>‘M’</a:t>
              </a:r>
            </a:p>
            <a:p>
              <a:r>
                <a:rPr lang="en-US" b="1">
                  <a:solidFill>
                    <a:srgbClr val="000000"/>
                  </a:solidFill>
                </a:rPr>
                <a:t>‘S’</a:t>
              </a:r>
            </a:p>
            <a:p>
              <a:r>
                <a:rPr lang="en-US" b="1">
                  <a:solidFill>
                    <a:srgbClr val="000000"/>
                  </a:solidFill>
                </a:rPr>
                <a:t>Space</a:t>
              </a:r>
            </a:p>
            <a:p>
              <a:r>
                <a:rPr lang="en-US" b="1">
                  <a:solidFill>
                    <a:srgbClr val="000000"/>
                  </a:solidFill>
                </a:rPr>
                <a:t>Period</a:t>
              </a:r>
            </a:p>
          </p:txBody>
        </p:sp>
        <p:sp>
          <p:nvSpPr>
            <p:cNvPr id="799750" name="Text Box 6"/>
            <p:cNvSpPr txBox="1">
              <a:spLocks noChangeArrowheads="1"/>
            </p:cNvSpPr>
            <p:nvPr/>
          </p:nvSpPr>
          <p:spPr bwMode="auto">
            <a:xfrm>
              <a:off x="1286" y="24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99751" name="Text Box 7"/>
            <p:cNvSpPr txBox="1">
              <a:spLocks noChangeArrowheads="1"/>
            </p:cNvSpPr>
            <p:nvPr/>
          </p:nvSpPr>
          <p:spPr bwMode="auto">
            <a:xfrm>
              <a:off x="1282" y="263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99752" name="Text Box 8"/>
            <p:cNvSpPr txBox="1">
              <a:spLocks noChangeArrowheads="1"/>
            </p:cNvSpPr>
            <p:nvPr/>
          </p:nvSpPr>
          <p:spPr bwMode="auto">
            <a:xfrm>
              <a:off x="1282" y="286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799753" name="Text Box 9"/>
            <p:cNvSpPr txBox="1">
              <a:spLocks noChangeArrowheads="1"/>
            </p:cNvSpPr>
            <p:nvPr/>
          </p:nvSpPr>
          <p:spPr bwMode="auto">
            <a:xfrm>
              <a:off x="1289" y="308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99754" name="Text Box 10"/>
            <p:cNvSpPr txBox="1">
              <a:spLocks noChangeArrowheads="1"/>
            </p:cNvSpPr>
            <p:nvPr/>
          </p:nvSpPr>
          <p:spPr bwMode="auto">
            <a:xfrm>
              <a:off x="1289" y="333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99755" name="Text Box 11"/>
            <p:cNvSpPr txBox="1">
              <a:spLocks noChangeArrowheads="1"/>
            </p:cNvSpPr>
            <p:nvPr/>
          </p:nvSpPr>
          <p:spPr bwMode="auto">
            <a:xfrm>
              <a:off x="1289" y="355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799756" name="Rectangle 12"/>
          <p:cNvSpPr>
            <a:spLocks noChangeArrowheads="1"/>
          </p:cNvSpPr>
          <p:nvPr/>
        </p:nvSpPr>
        <p:spPr bwMode="auto">
          <a:xfrm>
            <a:off x="685800" y="18764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A. Create a binary tree leaf node for each entry in our table, but</a:t>
            </a:r>
            <a:br>
              <a:rPr lang="en-US" sz="2000">
                <a:solidFill>
                  <a:srgbClr val="800000"/>
                </a:solidFill>
              </a:rPr>
            </a:br>
            <a:r>
              <a:rPr lang="en-US" sz="2000">
                <a:solidFill>
                  <a:srgbClr val="800000"/>
                </a:solidFill>
              </a:rPr>
              <a:t>     don’t insert any of these into a tree!</a:t>
            </a:r>
          </a:p>
        </p:txBody>
      </p:sp>
      <p:grpSp>
        <p:nvGrpSpPr>
          <p:cNvPr id="799757" name="Group 13"/>
          <p:cNvGrpSpPr>
            <a:grpSpLocks/>
          </p:cNvGrpSpPr>
          <p:nvPr/>
        </p:nvGrpSpPr>
        <p:grpSpPr bwMode="auto">
          <a:xfrm>
            <a:off x="4610100" y="5562600"/>
            <a:ext cx="1343025" cy="1171575"/>
            <a:chOff x="2100" y="2628"/>
            <a:chExt cx="846" cy="738"/>
          </a:xfrm>
        </p:grpSpPr>
        <p:grpSp>
          <p:nvGrpSpPr>
            <p:cNvPr id="799758" name="Group 1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759" name="Rectangle 1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760" name="Rectangle 1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761" name="Text Box 1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799762" name="Text Box 1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799763" name="Rectangle 1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764" name="Rectangle 2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765" name="Rectangle 2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766" name="Text Box 2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799767" name="Text Box 2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right</a:t>
                </a:r>
              </a:p>
            </p:txBody>
          </p:sp>
        </p:grpSp>
        <p:sp>
          <p:nvSpPr>
            <p:cNvPr id="799768" name="Text Box 2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‘A’</a:t>
              </a:r>
            </a:p>
          </p:txBody>
        </p:sp>
        <p:sp>
          <p:nvSpPr>
            <p:cNvPr id="799769" name="Text Box 2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799770" name="Text Box 2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771" name="Text Box 2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772" name="Group 28"/>
          <p:cNvGrpSpPr>
            <a:grpSpLocks/>
          </p:cNvGrpSpPr>
          <p:nvPr/>
        </p:nvGrpSpPr>
        <p:grpSpPr bwMode="auto">
          <a:xfrm>
            <a:off x="3286125" y="5562600"/>
            <a:ext cx="1343025" cy="1171575"/>
            <a:chOff x="2100" y="2628"/>
            <a:chExt cx="846" cy="738"/>
          </a:xfrm>
        </p:grpSpPr>
        <p:grpSp>
          <p:nvGrpSpPr>
            <p:cNvPr id="799773" name="Group 2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774" name="Rectangle 3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775" name="Rectangle 3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776" name="Text Box 3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799777" name="Text Box 3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799778" name="Rectangle 3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779" name="Rectangle 3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780" name="Rectangle 3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781" name="Text Box 3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799782" name="Text Box 3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right</a:t>
                </a:r>
              </a:p>
            </p:txBody>
          </p:sp>
        </p:grpSp>
        <p:sp>
          <p:nvSpPr>
            <p:cNvPr id="799783" name="Text Box 3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799784" name="Text Box 4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799785" name="Text Box 4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786" name="Text Box 4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787" name="Group 43"/>
          <p:cNvGrpSpPr>
            <a:grpSpLocks/>
          </p:cNvGrpSpPr>
          <p:nvPr/>
        </p:nvGrpSpPr>
        <p:grpSpPr bwMode="auto">
          <a:xfrm>
            <a:off x="7258050" y="5562600"/>
            <a:ext cx="1343025" cy="1171575"/>
            <a:chOff x="2100" y="2628"/>
            <a:chExt cx="846" cy="738"/>
          </a:xfrm>
        </p:grpSpPr>
        <p:grpSp>
          <p:nvGrpSpPr>
            <p:cNvPr id="799788" name="Group 4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789" name="Rectangle 4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790" name="Rectangle 4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791" name="Text Box 4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799792" name="Text Box 4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799793" name="Rectangle 4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794" name="Rectangle 5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795" name="Rectangle 5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796" name="Text Box 5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799797" name="Text Box 5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right</a:t>
                </a:r>
              </a:p>
            </p:txBody>
          </p:sp>
        </p:grpSp>
        <p:sp>
          <p:nvSpPr>
            <p:cNvPr id="799798" name="Text Box 5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799799" name="Text Box 5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799800" name="Text Box 5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01" name="Text Box 5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802" name="Group 58"/>
          <p:cNvGrpSpPr>
            <a:grpSpLocks/>
          </p:cNvGrpSpPr>
          <p:nvPr/>
        </p:nvGrpSpPr>
        <p:grpSpPr bwMode="auto">
          <a:xfrm>
            <a:off x="1933575" y="5562600"/>
            <a:ext cx="1343025" cy="1171575"/>
            <a:chOff x="2100" y="2628"/>
            <a:chExt cx="846" cy="738"/>
          </a:xfrm>
        </p:grpSpPr>
        <p:grpSp>
          <p:nvGrpSpPr>
            <p:cNvPr id="799803" name="Group 5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04" name="Rectangle 6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805" name="Rectangle 6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806" name="Text Box 6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799807" name="Text Box 6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799808" name="Rectangle 6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809" name="Rectangle 6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810" name="Rectangle 6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811" name="Text Box 6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799812" name="Text Box 6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right</a:t>
                </a:r>
              </a:p>
            </p:txBody>
          </p:sp>
        </p:grpSp>
        <p:sp>
          <p:nvSpPr>
            <p:cNvPr id="799813" name="Text Box 6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‘S’</a:t>
              </a:r>
            </a:p>
          </p:txBody>
        </p:sp>
        <p:sp>
          <p:nvSpPr>
            <p:cNvPr id="799814" name="Text Box 7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799815" name="Text Box 7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16" name="Text Box 7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817" name="Group 73"/>
          <p:cNvGrpSpPr>
            <a:grpSpLocks/>
          </p:cNvGrpSpPr>
          <p:nvPr/>
        </p:nvGrpSpPr>
        <p:grpSpPr bwMode="auto">
          <a:xfrm>
            <a:off x="5924550" y="5562600"/>
            <a:ext cx="1343025" cy="1171575"/>
            <a:chOff x="2100" y="2628"/>
            <a:chExt cx="846" cy="738"/>
          </a:xfrm>
        </p:grpSpPr>
        <p:grpSp>
          <p:nvGrpSpPr>
            <p:cNvPr id="799818" name="Group 7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19" name="Rectangle 7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820" name="Rectangle 7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821" name="Text Box 7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799822" name="Text Box 7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799823" name="Rectangle 7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824" name="Rectangle 8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825" name="Rectangle 8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826" name="Text Box 8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799827" name="Text Box 8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right</a:t>
                </a:r>
              </a:p>
            </p:txBody>
          </p:sp>
        </p:grpSp>
        <p:sp>
          <p:nvSpPr>
            <p:cNvPr id="799828" name="Text Box 8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‘ ’</a:t>
              </a:r>
            </a:p>
          </p:txBody>
        </p:sp>
        <p:sp>
          <p:nvSpPr>
            <p:cNvPr id="799829" name="Text Box 8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799830" name="Text Box 8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31" name="Text Box 8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799832" name="Group 88"/>
          <p:cNvGrpSpPr>
            <a:grpSpLocks/>
          </p:cNvGrpSpPr>
          <p:nvPr/>
        </p:nvGrpSpPr>
        <p:grpSpPr bwMode="auto">
          <a:xfrm>
            <a:off x="581025" y="5562600"/>
            <a:ext cx="1343025" cy="1171575"/>
            <a:chOff x="2100" y="2628"/>
            <a:chExt cx="846" cy="738"/>
          </a:xfrm>
        </p:grpSpPr>
        <p:grpSp>
          <p:nvGrpSpPr>
            <p:cNvPr id="799833" name="Group 8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34" name="Rectangle 9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835" name="Rectangle 9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836" name="Text Box 9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799837" name="Text Box 9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799838" name="Rectangle 9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839" name="Rectangle 9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840" name="Rectangle 9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841" name="Text Box 9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799842" name="Text Box 9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right</a:t>
                </a:r>
              </a:p>
            </p:txBody>
          </p:sp>
        </p:grpSp>
        <p:sp>
          <p:nvSpPr>
            <p:cNvPr id="799843" name="Text Box 9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‘.’</a:t>
              </a:r>
            </a:p>
          </p:txBody>
        </p:sp>
        <p:sp>
          <p:nvSpPr>
            <p:cNvPr id="799844" name="Text Box 10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799845" name="Text Box 10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799846" name="Text Box 10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799847" name="Rectangle 103"/>
          <p:cNvSpPr>
            <a:spLocks noChangeArrowheads="1"/>
          </p:cNvSpPr>
          <p:nvPr/>
        </p:nvSpPr>
        <p:spPr bwMode="auto">
          <a:xfrm>
            <a:off x="0" y="2971800"/>
            <a:ext cx="18288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99848" name="Rectangle 104"/>
          <p:cNvSpPr>
            <a:spLocks noChangeArrowheads="1"/>
          </p:cNvSpPr>
          <p:nvPr/>
        </p:nvSpPr>
        <p:spPr bwMode="auto">
          <a:xfrm>
            <a:off x="685800" y="2574925"/>
            <a:ext cx="5514975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B. While we have more than one node left:</a:t>
            </a:r>
          </a:p>
          <a:p>
            <a:pPr algn="l"/>
            <a:r>
              <a:rPr lang="en-US" sz="1900">
                <a:solidFill>
                  <a:srgbClr val="3333CC"/>
                </a:solidFill>
              </a:rPr>
              <a:t>     1. Find the two nodes with lowest freqs.</a:t>
            </a:r>
          </a:p>
          <a:p>
            <a:pPr algn="l"/>
            <a:r>
              <a:rPr lang="en-US" sz="1900">
                <a:solidFill>
                  <a:srgbClr val="3333CC"/>
                </a:solidFill>
              </a:rPr>
              <a:t>     2. Create a new parent node.</a:t>
            </a:r>
          </a:p>
          <a:p>
            <a:pPr algn="l"/>
            <a:r>
              <a:rPr lang="en-US" sz="1900">
                <a:solidFill>
                  <a:srgbClr val="3333CC"/>
                </a:solidFill>
              </a:rPr>
              <a:t>     3. Link the parent to each of the children.</a:t>
            </a:r>
          </a:p>
          <a:p>
            <a:pPr algn="l"/>
            <a:r>
              <a:rPr lang="en-US" sz="1900">
                <a:solidFill>
                  <a:srgbClr val="3333CC"/>
                </a:solidFill>
              </a:rPr>
              <a:t>     4. Set the parent’s total frequency equal to </a:t>
            </a:r>
            <a:br>
              <a:rPr lang="en-US" sz="1900">
                <a:solidFill>
                  <a:srgbClr val="3333CC"/>
                </a:solidFill>
              </a:rPr>
            </a:br>
            <a:r>
              <a:rPr lang="en-US" sz="1900">
                <a:solidFill>
                  <a:srgbClr val="3333CC"/>
                </a:solidFill>
              </a:rPr>
              <a:t>         the sum of its children’s frequencies.</a:t>
            </a:r>
          </a:p>
          <a:p>
            <a:pPr algn="l"/>
            <a:r>
              <a:rPr lang="en-US" sz="2000" b="1">
                <a:solidFill>
                  <a:srgbClr val="000000"/>
                </a:solidFill>
              </a:rPr>
              <a:t>   </a:t>
            </a:r>
            <a:r>
              <a:rPr lang="en-US" sz="1900">
                <a:solidFill>
                  <a:srgbClr val="3333CC"/>
                </a:solidFill>
              </a:rPr>
              <a:t>5. Place the new parent node in our grouping.</a:t>
            </a:r>
          </a:p>
        </p:txBody>
      </p:sp>
      <p:sp>
        <p:nvSpPr>
          <p:cNvPr id="799849" name="Line 105"/>
          <p:cNvSpPr>
            <a:spLocks noChangeShapeType="1"/>
          </p:cNvSpPr>
          <p:nvPr/>
        </p:nvSpPr>
        <p:spPr bwMode="auto">
          <a:xfrm>
            <a:off x="730250" y="30591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99850" name="Group 106"/>
          <p:cNvGrpSpPr>
            <a:grpSpLocks/>
          </p:cNvGrpSpPr>
          <p:nvPr/>
        </p:nvGrpSpPr>
        <p:grpSpPr bwMode="auto">
          <a:xfrm>
            <a:off x="7315200" y="2286000"/>
            <a:ext cx="1343025" cy="1171575"/>
            <a:chOff x="2100" y="2628"/>
            <a:chExt cx="846" cy="738"/>
          </a:xfrm>
        </p:grpSpPr>
        <p:grpSp>
          <p:nvGrpSpPr>
            <p:cNvPr id="799851" name="Group 107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799852" name="Rectangle 10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853" name="Rectangle 109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854" name="Text Box 110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799855" name="Text Box 111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799856" name="Rectangle 112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857" name="Rectangle 113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858" name="Rectangle 114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9859" name="Text Box 115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799860" name="Text Box 116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right</a:t>
                </a:r>
              </a:p>
            </p:txBody>
          </p:sp>
        </p:grpSp>
        <p:sp>
          <p:nvSpPr>
            <p:cNvPr id="799861" name="Text Box 117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</a:t>
              </a:r>
            </a:p>
          </p:txBody>
        </p:sp>
        <p:sp>
          <p:nvSpPr>
            <p:cNvPr id="799862" name="Text Box 118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799863" name="Text Box 119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799864" name="Text Box 120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799865" name="Line 121"/>
          <p:cNvSpPr>
            <a:spLocks noChangeShapeType="1"/>
          </p:cNvSpPr>
          <p:nvPr/>
        </p:nvSpPr>
        <p:spPr bwMode="auto">
          <a:xfrm>
            <a:off x="741363" y="3352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99866" name="Line 122"/>
          <p:cNvSpPr>
            <a:spLocks noChangeShapeType="1"/>
          </p:cNvSpPr>
          <p:nvPr/>
        </p:nvSpPr>
        <p:spPr bwMode="auto">
          <a:xfrm flipH="1">
            <a:off x="7391400" y="32766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99867" name="Line 123"/>
          <p:cNvSpPr>
            <a:spLocks noChangeShapeType="1"/>
          </p:cNvSpPr>
          <p:nvPr/>
        </p:nvSpPr>
        <p:spPr bwMode="auto">
          <a:xfrm>
            <a:off x="739775" y="36369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99868" name="Line 124"/>
          <p:cNvSpPr>
            <a:spLocks noChangeShapeType="1"/>
          </p:cNvSpPr>
          <p:nvPr/>
        </p:nvSpPr>
        <p:spPr bwMode="auto">
          <a:xfrm>
            <a:off x="8305800" y="32766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99869" name="Line 125"/>
          <p:cNvSpPr>
            <a:spLocks noChangeShapeType="1"/>
          </p:cNvSpPr>
          <p:nvPr/>
        </p:nvSpPr>
        <p:spPr bwMode="auto">
          <a:xfrm>
            <a:off x="739775" y="39401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799870" name="Text Box 126"/>
          <p:cNvSpPr txBox="1">
            <a:spLocks noChangeArrowheads="1"/>
          </p:cNvSpPr>
          <p:nvPr/>
        </p:nvSpPr>
        <p:spPr bwMode="auto">
          <a:xfrm>
            <a:off x="8002588" y="2574925"/>
            <a:ext cx="500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1+1</a:t>
            </a:r>
          </a:p>
        </p:txBody>
      </p:sp>
      <p:sp>
        <p:nvSpPr>
          <p:cNvPr id="799871" name="Text Box 127"/>
          <p:cNvSpPr txBox="1">
            <a:spLocks noChangeArrowheads="1"/>
          </p:cNvSpPr>
          <p:nvPr/>
        </p:nvSpPr>
        <p:spPr bwMode="auto">
          <a:xfrm>
            <a:off x="8078788" y="25685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800000"/>
                </a:solidFill>
              </a:rPr>
              <a:t>2</a:t>
            </a:r>
          </a:p>
        </p:txBody>
      </p:sp>
      <p:sp>
        <p:nvSpPr>
          <p:cNvPr id="799872" name="Line 128"/>
          <p:cNvSpPr>
            <a:spLocks noChangeShapeType="1"/>
          </p:cNvSpPr>
          <p:nvPr/>
        </p:nvSpPr>
        <p:spPr bwMode="auto">
          <a:xfrm>
            <a:off x="696913" y="45069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79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9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9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9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9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9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9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9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9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9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33457E-6 L 0.64115 -0.2898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99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49" y="-145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33457E-6 L 0.64166 -0.2912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998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83" y="-14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9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9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9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56" grpId="0"/>
      <p:bldP spid="799847" grpId="0" animBg="1"/>
      <p:bldP spid="799848" grpId="0"/>
      <p:bldP spid="799849" grpId="0" animBg="1"/>
      <p:bldP spid="799849" grpId="1" animBg="1"/>
      <p:bldP spid="799865" grpId="0" animBg="1"/>
      <p:bldP spid="799865" grpId="1" animBg="1"/>
      <p:bldP spid="799866" grpId="0" animBg="1"/>
      <p:bldP spid="799867" grpId="0" animBg="1"/>
      <p:bldP spid="799867" grpId="1" animBg="1"/>
      <p:bldP spid="799868" grpId="0" animBg="1"/>
      <p:bldP spid="799869" grpId="0" animBg="1"/>
      <p:bldP spid="799869" grpId="1" animBg="1"/>
      <p:bldP spid="799870" grpId="0"/>
      <p:bldP spid="799870" grpId="1"/>
      <p:bldP spid="799871" grpId="0"/>
      <p:bldP spid="79987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8C9B-9254-4DAB-B0D4-1F04F6D1B8AB}" type="slidenum">
              <a:rPr lang="en-US">
                <a:solidFill>
                  <a:srgbClr val="000000"/>
                </a:solidFill>
              </a:rPr>
              <a:pPr/>
              <a:t>66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01794" name="Group 2"/>
          <p:cNvGrpSpPr>
            <a:grpSpLocks/>
          </p:cNvGrpSpPr>
          <p:nvPr/>
        </p:nvGrpSpPr>
        <p:grpSpPr bwMode="auto">
          <a:xfrm>
            <a:off x="6418263" y="2297113"/>
            <a:ext cx="2695575" cy="2455862"/>
            <a:chOff x="4043" y="1447"/>
            <a:chExt cx="1698" cy="1547"/>
          </a:xfrm>
        </p:grpSpPr>
        <p:grpSp>
          <p:nvGrpSpPr>
            <p:cNvPr id="801795" name="Group 3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1796" name="Group 4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797" name="Rectangle 5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1798" name="Rectangle 6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179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0180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01801" name="Rectangle 9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1802" name="Rectangle 10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1803" name="Rectangle 11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180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0180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806" name="Text Box 14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1807" name="Text Box 15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808" name="Text Box 16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809" name="Text Box 17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810" name="Group 18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1811" name="Group 19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812" name="Rectangle 20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1813" name="Rectangle 21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181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0181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01816" name="Rectangle 24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1817" name="Rectangle 25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1818" name="Rectangle 26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181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0182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821" name="Text Box 29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1822" name="Text Box 30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823" name="Text Box 31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824" name="Text Box 32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825" name="Group 33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1826" name="Group 34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1827" name="Group 35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1828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1829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1830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rgbClr val="000000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1831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rgbClr val="000000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183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183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183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1835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rgbClr val="000000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183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rgbClr val="000000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183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183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183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184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1841" name="Line 49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842" name="Line 50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843" name="Text Box 51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sp>
        <p:nvSpPr>
          <p:cNvPr id="801844" name="Rectangle 52"/>
          <p:cNvSpPr>
            <a:spLocks noChangeArrowheads="1"/>
          </p:cNvSpPr>
          <p:nvPr/>
        </p:nvSpPr>
        <p:spPr bwMode="auto">
          <a:xfrm>
            <a:off x="381000" y="1038225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Step #2</a:t>
            </a:r>
            <a:r>
              <a:rPr lang="en-US">
                <a:solidFill>
                  <a:srgbClr val="000000"/>
                </a:solidFill>
              </a:rPr>
              <a:t>: Build a Huffman tree (a binary tree) based on these frequencies:</a:t>
            </a:r>
          </a:p>
        </p:txBody>
      </p:sp>
      <p:sp>
        <p:nvSpPr>
          <p:cNvPr id="801845" name="Rectangle 53"/>
          <p:cNvSpPr>
            <a:spLocks noChangeArrowheads="1"/>
          </p:cNvSpPr>
          <p:nvPr/>
        </p:nvSpPr>
        <p:spPr bwMode="auto">
          <a:xfrm>
            <a:off x="685800" y="18764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A. Create a binary tree leaf node for each entry in our table, but</a:t>
            </a:r>
            <a:br>
              <a:rPr lang="en-US" sz="2000">
                <a:solidFill>
                  <a:srgbClr val="800000"/>
                </a:solidFill>
              </a:rPr>
            </a:br>
            <a:r>
              <a:rPr lang="en-US" sz="2000">
                <a:solidFill>
                  <a:srgbClr val="800000"/>
                </a:solidFill>
              </a:rPr>
              <a:t>     don’t insert any of these into a tree!</a:t>
            </a:r>
          </a:p>
        </p:txBody>
      </p:sp>
      <p:sp>
        <p:nvSpPr>
          <p:cNvPr id="801846" name="Rectangle 54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801847" name="Line 55"/>
          <p:cNvSpPr>
            <a:spLocks noChangeShapeType="1"/>
          </p:cNvSpPr>
          <p:nvPr/>
        </p:nvSpPr>
        <p:spPr bwMode="auto">
          <a:xfrm>
            <a:off x="696913" y="45069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01848" name="Group 56"/>
          <p:cNvGrpSpPr>
            <a:grpSpLocks/>
          </p:cNvGrpSpPr>
          <p:nvPr/>
        </p:nvGrpSpPr>
        <p:grpSpPr bwMode="auto">
          <a:xfrm>
            <a:off x="4610100" y="5562600"/>
            <a:ext cx="1343025" cy="1171575"/>
            <a:chOff x="2100" y="2628"/>
            <a:chExt cx="846" cy="738"/>
          </a:xfrm>
        </p:grpSpPr>
        <p:grpSp>
          <p:nvGrpSpPr>
            <p:cNvPr id="801849" name="Group 57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50" name="Rectangle 5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851" name="Rectangle 59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852" name="Text Box 60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1853" name="Text Box 61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1854" name="Rectangle 62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855" name="Rectangle 63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856" name="Rectangle 64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857" name="Text Box 65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1858" name="Text Box 66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right</a:t>
                </a:r>
              </a:p>
            </p:txBody>
          </p:sp>
        </p:grpSp>
        <p:sp>
          <p:nvSpPr>
            <p:cNvPr id="801859" name="Text Box 67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‘A’</a:t>
              </a:r>
            </a:p>
          </p:txBody>
        </p:sp>
        <p:sp>
          <p:nvSpPr>
            <p:cNvPr id="801860" name="Text Box 68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1861" name="Text Box 69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862" name="Text Box 70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1863" name="Group 71"/>
          <p:cNvGrpSpPr>
            <a:grpSpLocks/>
          </p:cNvGrpSpPr>
          <p:nvPr/>
        </p:nvGrpSpPr>
        <p:grpSpPr bwMode="auto">
          <a:xfrm>
            <a:off x="3286125" y="5562600"/>
            <a:ext cx="1343025" cy="1171575"/>
            <a:chOff x="2100" y="2628"/>
            <a:chExt cx="846" cy="738"/>
          </a:xfrm>
        </p:grpSpPr>
        <p:grpSp>
          <p:nvGrpSpPr>
            <p:cNvPr id="801864" name="Group 72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65" name="Rectangle 73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866" name="Rectangle 74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867" name="Text Box 75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1868" name="Text Box 76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1869" name="Rectangle 77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870" name="Rectangle 78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871" name="Rectangle 79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872" name="Text Box 80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1873" name="Text Box 81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right</a:t>
                </a:r>
              </a:p>
            </p:txBody>
          </p:sp>
        </p:grpSp>
        <p:sp>
          <p:nvSpPr>
            <p:cNvPr id="801874" name="Text Box 82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801875" name="Text Box 83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801876" name="Text Box 84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877" name="Text Box 85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1878" name="Group 86"/>
          <p:cNvGrpSpPr>
            <a:grpSpLocks/>
          </p:cNvGrpSpPr>
          <p:nvPr/>
        </p:nvGrpSpPr>
        <p:grpSpPr bwMode="auto">
          <a:xfrm>
            <a:off x="7258050" y="5562600"/>
            <a:ext cx="1343025" cy="1171575"/>
            <a:chOff x="2100" y="2628"/>
            <a:chExt cx="846" cy="738"/>
          </a:xfrm>
        </p:grpSpPr>
        <p:grpSp>
          <p:nvGrpSpPr>
            <p:cNvPr id="801879" name="Group 87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80" name="Rectangle 88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881" name="Rectangle 89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882" name="Text Box 90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1883" name="Text Box 91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1884" name="Rectangle 92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885" name="Rectangle 93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886" name="Rectangle 94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887" name="Text Box 95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1888" name="Text Box 96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right</a:t>
                </a:r>
              </a:p>
            </p:txBody>
          </p:sp>
        </p:grpSp>
        <p:sp>
          <p:nvSpPr>
            <p:cNvPr id="801889" name="Text Box 97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801890" name="Text Box 98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801891" name="Text Box 99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892" name="Text Box 100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1893" name="Group 101"/>
          <p:cNvGrpSpPr>
            <a:grpSpLocks/>
          </p:cNvGrpSpPr>
          <p:nvPr/>
        </p:nvGrpSpPr>
        <p:grpSpPr bwMode="auto">
          <a:xfrm>
            <a:off x="5924550" y="5562600"/>
            <a:ext cx="1343025" cy="1171575"/>
            <a:chOff x="2100" y="2628"/>
            <a:chExt cx="846" cy="738"/>
          </a:xfrm>
        </p:grpSpPr>
        <p:grpSp>
          <p:nvGrpSpPr>
            <p:cNvPr id="801894" name="Group 102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895" name="Rectangle 103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896" name="Rectangle 104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897" name="Text Box 105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1898" name="Text Box 106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1899" name="Rectangle 107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900" name="Rectangle 108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901" name="Rectangle 109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902" name="Text Box 110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1903" name="Text Box 111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right</a:t>
                </a:r>
              </a:p>
            </p:txBody>
          </p:sp>
        </p:grpSp>
        <p:sp>
          <p:nvSpPr>
            <p:cNvPr id="801904" name="Text Box 112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‘ ’</a:t>
              </a:r>
            </a:p>
          </p:txBody>
        </p:sp>
        <p:sp>
          <p:nvSpPr>
            <p:cNvPr id="801905" name="Text Box 113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1906" name="Text Box 114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1907" name="Text Box 115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01908" name="Rectangle 116"/>
          <p:cNvSpPr>
            <a:spLocks noChangeArrowheads="1"/>
          </p:cNvSpPr>
          <p:nvPr/>
        </p:nvSpPr>
        <p:spPr bwMode="auto">
          <a:xfrm>
            <a:off x="304800" y="990600"/>
            <a:ext cx="8712200" cy="1627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01909" name="Rectangle 117"/>
          <p:cNvSpPr>
            <a:spLocks noChangeArrowheads="1"/>
          </p:cNvSpPr>
          <p:nvPr/>
        </p:nvSpPr>
        <p:spPr bwMode="auto">
          <a:xfrm>
            <a:off x="685800" y="2574925"/>
            <a:ext cx="5543550" cy="213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B. While we have more than one node left:</a:t>
            </a:r>
          </a:p>
          <a:p>
            <a:pPr algn="l"/>
            <a:r>
              <a:rPr lang="en-US" sz="1900">
                <a:solidFill>
                  <a:srgbClr val="3333CC"/>
                </a:solidFill>
              </a:rPr>
              <a:t>     1. Find the two nodes with lowest freqs.</a:t>
            </a:r>
          </a:p>
          <a:p>
            <a:pPr algn="l"/>
            <a:r>
              <a:rPr lang="en-US" sz="1900">
                <a:solidFill>
                  <a:srgbClr val="3333CC"/>
                </a:solidFill>
              </a:rPr>
              <a:t>     2. Create a new parent node.</a:t>
            </a:r>
          </a:p>
          <a:p>
            <a:pPr algn="l"/>
            <a:r>
              <a:rPr lang="en-US" sz="1900">
                <a:solidFill>
                  <a:srgbClr val="3333CC"/>
                </a:solidFill>
              </a:rPr>
              <a:t>     3. Link the parent to each of the children.</a:t>
            </a:r>
          </a:p>
          <a:p>
            <a:pPr algn="l"/>
            <a:r>
              <a:rPr lang="en-US" sz="1900">
                <a:solidFill>
                  <a:srgbClr val="3333CC"/>
                </a:solidFill>
              </a:rPr>
              <a:t>     4. Set the parent’s total frequency equal to </a:t>
            </a:r>
            <a:br>
              <a:rPr lang="en-US" sz="1900">
                <a:solidFill>
                  <a:srgbClr val="3333CC"/>
                </a:solidFill>
              </a:rPr>
            </a:br>
            <a:r>
              <a:rPr lang="en-US" sz="1900">
                <a:solidFill>
                  <a:srgbClr val="3333CC"/>
                </a:solidFill>
              </a:rPr>
              <a:t>         the sum of its children’s frequencies.</a:t>
            </a:r>
          </a:p>
          <a:p>
            <a:pPr algn="l"/>
            <a:r>
              <a:rPr lang="en-US" sz="1900">
                <a:solidFill>
                  <a:srgbClr val="3333CC"/>
                </a:solidFill>
              </a:rPr>
              <a:t>     5. Place the new parent node in our grouping.</a:t>
            </a:r>
          </a:p>
        </p:txBody>
      </p:sp>
      <p:grpSp>
        <p:nvGrpSpPr>
          <p:cNvPr id="801910" name="Group 118"/>
          <p:cNvGrpSpPr>
            <a:grpSpLocks/>
          </p:cNvGrpSpPr>
          <p:nvPr/>
        </p:nvGrpSpPr>
        <p:grpSpPr bwMode="auto">
          <a:xfrm>
            <a:off x="527050" y="5551488"/>
            <a:ext cx="2695575" cy="2455862"/>
            <a:chOff x="4043" y="1447"/>
            <a:chExt cx="1698" cy="1547"/>
          </a:xfrm>
        </p:grpSpPr>
        <p:grpSp>
          <p:nvGrpSpPr>
            <p:cNvPr id="801911" name="Group 119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1912" name="Group 120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913" name="Rectangle 121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1914" name="Rectangle 122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1915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01916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01917" name="Rectangle 125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1918" name="Rectangle 126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1919" name="Rectangle 127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1920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01921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922" name="Text Box 130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1923" name="Text Box 131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924" name="Text Box 132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925" name="Text Box 133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926" name="Group 134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1927" name="Group 135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1928" name="Rectangle 136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1929" name="Rectangle 137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1930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01931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01932" name="Rectangle 140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1933" name="Rectangle 141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1934" name="Rectangle 142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1935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01936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1937" name="Text Box 145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1938" name="Text Box 146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1939" name="Text Box 147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1940" name="Text Box 148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1941" name="Group 149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1942" name="Group 150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1943" name="Group 151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194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1945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1946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rgbClr val="000000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1947" name="Text Box 1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rgbClr val="000000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1948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1949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1950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1951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rgbClr val="000000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1952" name="Text Box 1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rgbClr val="000000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1953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1954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1955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1956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1957" name="Line 165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958" name="Line 166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959" name="Text Box 167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sp>
        <p:nvSpPr>
          <p:cNvPr id="801960" name="Line 168"/>
          <p:cNvSpPr>
            <a:spLocks noChangeShapeType="1"/>
          </p:cNvSpPr>
          <p:nvPr/>
        </p:nvSpPr>
        <p:spPr bwMode="auto">
          <a:xfrm>
            <a:off x="479425" y="1066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01961" name="Line 169"/>
          <p:cNvSpPr>
            <a:spLocks noChangeShapeType="1"/>
          </p:cNvSpPr>
          <p:nvPr/>
        </p:nvSpPr>
        <p:spPr bwMode="auto">
          <a:xfrm>
            <a:off x="676275" y="13382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01962" name="Group 170"/>
          <p:cNvGrpSpPr>
            <a:grpSpLocks/>
          </p:cNvGrpSpPr>
          <p:nvPr/>
        </p:nvGrpSpPr>
        <p:grpSpPr bwMode="auto">
          <a:xfrm>
            <a:off x="2232025" y="3197225"/>
            <a:ext cx="1343025" cy="1171575"/>
            <a:chOff x="2100" y="2628"/>
            <a:chExt cx="846" cy="738"/>
          </a:xfrm>
        </p:grpSpPr>
        <p:grpSp>
          <p:nvGrpSpPr>
            <p:cNvPr id="801963" name="Group 171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1964" name="Rectangle 172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965" name="Rectangle 173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966" name="Text Box 174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1967" name="Text Box 175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1968" name="Rectangle 176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969" name="Rectangle 177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970" name="Rectangle 178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1971" name="Text Box 179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1972" name="Text Box 180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right</a:t>
                </a:r>
              </a:p>
            </p:txBody>
          </p:sp>
        </p:grpSp>
        <p:sp>
          <p:nvSpPr>
            <p:cNvPr id="801973" name="Text Box 181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1974" name="Text Box 182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1975" name="Text Box 183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1976" name="Text Box 184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1977" name="Line 185"/>
          <p:cNvSpPr>
            <a:spLocks noChangeShapeType="1"/>
          </p:cNvSpPr>
          <p:nvPr/>
        </p:nvSpPr>
        <p:spPr bwMode="auto">
          <a:xfrm>
            <a:off x="674688" y="16383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01978" name="Line 186"/>
          <p:cNvSpPr>
            <a:spLocks noChangeShapeType="1"/>
          </p:cNvSpPr>
          <p:nvPr/>
        </p:nvSpPr>
        <p:spPr bwMode="auto">
          <a:xfrm>
            <a:off x="674688" y="19081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01979" name="Line 187"/>
          <p:cNvSpPr>
            <a:spLocks noChangeShapeType="1"/>
          </p:cNvSpPr>
          <p:nvPr/>
        </p:nvSpPr>
        <p:spPr bwMode="auto">
          <a:xfrm flipH="1">
            <a:off x="2362200" y="41910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01980" name="Line 188"/>
          <p:cNvSpPr>
            <a:spLocks noChangeShapeType="1"/>
          </p:cNvSpPr>
          <p:nvPr/>
        </p:nvSpPr>
        <p:spPr bwMode="auto">
          <a:xfrm>
            <a:off x="3276600" y="419100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01981" name="Line 189"/>
          <p:cNvSpPr>
            <a:spLocks noChangeShapeType="1"/>
          </p:cNvSpPr>
          <p:nvPr/>
        </p:nvSpPr>
        <p:spPr bwMode="auto">
          <a:xfrm>
            <a:off x="663575" y="21907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01982" name="Rectangle 190"/>
          <p:cNvSpPr>
            <a:spLocks noChangeArrowheads="1"/>
          </p:cNvSpPr>
          <p:nvPr/>
        </p:nvSpPr>
        <p:spPr bwMode="auto">
          <a:xfrm>
            <a:off x="3003550" y="34877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800000"/>
                </a:solidFill>
              </a:rPr>
              <a:t>3</a:t>
            </a:r>
          </a:p>
        </p:txBody>
      </p:sp>
      <p:sp>
        <p:nvSpPr>
          <p:cNvPr id="801983" name="Line 191"/>
          <p:cNvSpPr>
            <a:spLocks noChangeShapeType="1"/>
          </p:cNvSpPr>
          <p:nvPr/>
        </p:nvSpPr>
        <p:spPr bwMode="auto">
          <a:xfrm>
            <a:off x="663575" y="280511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48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84708E-6 L -0.64358 0.474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88" y="237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29935E-6 L 4.72222E-6 -0.2476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019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3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28" dur="2000" fill="hold"/>
                                        <p:tgtEl>
                                          <p:spTgt spid="801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0" dur="2000" fill="hold"/>
                                        <p:tgtEl>
                                          <p:spTgt spid="8018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2" dur="2000" fill="hold"/>
                                        <p:tgtEl>
                                          <p:spTgt spid="8018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4" dur="2000" fill="hold"/>
                                        <p:tgtEl>
                                          <p:spTgt spid="801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557 " pathEditMode="relative" ptsTypes="AA">
                                      <p:cBhvr>
                                        <p:cTn id="36" dur="2000" fill="hold"/>
                                        <p:tgtEl>
                                          <p:spTgt spid="8018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0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0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0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47" grpId="0" animBg="1"/>
      <p:bldP spid="801908" grpId="0" animBg="1"/>
      <p:bldP spid="801909" grpId="0"/>
      <p:bldP spid="801960" grpId="0" animBg="1"/>
      <p:bldP spid="801960" grpId="1" animBg="1"/>
      <p:bldP spid="801961" grpId="0" animBg="1"/>
      <p:bldP spid="801961" grpId="1" animBg="1"/>
      <p:bldP spid="801977" grpId="0" animBg="1"/>
      <p:bldP spid="801977" grpId="1" animBg="1"/>
      <p:bldP spid="801978" grpId="0" animBg="1"/>
      <p:bldP spid="801978" grpId="1" animBg="1"/>
      <p:bldP spid="801979" grpId="0" animBg="1"/>
      <p:bldP spid="801980" grpId="0" animBg="1"/>
      <p:bldP spid="801981" grpId="0" animBg="1"/>
      <p:bldP spid="801981" grpId="1" animBg="1"/>
      <p:bldP spid="801982" grpId="0"/>
      <p:bldP spid="80198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40B24-E87A-4F5E-9DF2-2AC18DED2935}" type="slidenum">
              <a:rPr lang="en-US">
                <a:solidFill>
                  <a:srgbClr val="000000"/>
                </a:solidFill>
              </a:rPr>
              <a:pPr/>
              <a:t>67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grpSp>
        <p:nvGrpSpPr>
          <p:cNvPr id="803843" name="Group 3"/>
          <p:cNvGrpSpPr>
            <a:grpSpLocks/>
          </p:cNvGrpSpPr>
          <p:nvPr/>
        </p:nvGrpSpPr>
        <p:grpSpPr bwMode="auto">
          <a:xfrm>
            <a:off x="4610100" y="4491038"/>
            <a:ext cx="1343025" cy="1171575"/>
            <a:chOff x="2100" y="2628"/>
            <a:chExt cx="846" cy="738"/>
          </a:xfrm>
        </p:grpSpPr>
        <p:grpSp>
          <p:nvGrpSpPr>
            <p:cNvPr id="803844" name="Group 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45" name="Rectangle 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846" name="Rectangle 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847" name="Text Box 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3848" name="Text Box 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3849" name="Rectangle 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850" name="Rectangle 1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851" name="Rectangle 1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852" name="Text Box 1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3853" name="Text Box 1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right</a:t>
                </a:r>
              </a:p>
            </p:txBody>
          </p:sp>
        </p:grp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‘A’</a:t>
              </a:r>
            </a:p>
          </p:txBody>
        </p:sp>
        <p:sp>
          <p:nvSpPr>
            <p:cNvPr id="803855" name="Text Box 1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857" name="Text Box 1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858" name="Group 18"/>
          <p:cNvGrpSpPr>
            <a:grpSpLocks/>
          </p:cNvGrpSpPr>
          <p:nvPr/>
        </p:nvGrpSpPr>
        <p:grpSpPr bwMode="auto">
          <a:xfrm>
            <a:off x="3286125" y="4491038"/>
            <a:ext cx="1343025" cy="1171575"/>
            <a:chOff x="2100" y="2628"/>
            <a:chExt cx="846" cy="738"/>
          </a:xfrm>
        </p:grpSpPr>
        <p:grpSp>
          <p:nvGrpSpPr>
            <p:cNvPr id="803859" name="Group 1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60" name="Rectangle 2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861" name="Rectangle 2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862" name="Text Box 2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3863" name="Text Box 2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3864" name="Rectangle 2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865" name="Rectangle 2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866" name="Rectangle 2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867" name="Text Box 2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3868" name="Text Box 2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right</a:t>
                </a:r>
              </a:p>
            </p:txBody>
          </p:sp>
        </p:grpSp>
        <p:sp>
          <p:nvSpPr>
            <p:cNvPr id="803869" name="Text Box 2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803870" name="Text Box 3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803871" name="Text Box 3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872" name="Text Box 3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873" name="Group 33"/>
          <p:cNvGrpSpPr>
            <a:grpSpLocks/>
          </p:cNvGrpSpPr>
          <p:nvPr/>
        </p:nvGrpSpPr>
        <p:grpSpPr bwMode="auto">
          <a:xfrm>
            <a:off x="7258050" y="4491038"/>
            <a:ext cx="1343025" cy="1171575"/>
            <a:chOff x="2100" y="2628"/>
            <a:chExt cx="846" cy="738"/>
          </a:xfrm>
        </p:grpSpPr>
        <p:grpSp>
          <p:nvGrpSpPr>
            <p:cNvPr id="803874" name="Group 3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75" name="Rectangle 3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876" name="Rectangle 3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877" name="Text Box 3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3878" name="Text Box 3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3879" name="Rectangle 3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880" name="Rectangle 4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881" name="Rectangle 4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882" name="Text Box 4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3883" name="Text Box 4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right</a:t>
                </a:r>
              </a:p>
            </p:txBody>
          </p:sp>
        </p:grpSp>
        <p:sp>
          <p:nvSpPr>
            <p:cNvPr id="803884" name="Text Box 4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803885" name="Text Box 4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803886" name="Text Box 4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887" name="Text Box 4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888" name="Group 48"/>
          <p:cNvGrpSpPr>
            <a:grpSpLocks/>
          </p:cNvGrpSpPr>
          <p:nvPr/>
        </p:nvGrpSpPr>
        <p:grpSpPr bwMode="auto">
          <a:xfrm>
            <a:off x="5924550" y="4491038"/>
            <a:ext cx="1343025" cy="1171575"/>
            <a:chOff x="2100" y="2628"/>
            <a:chExt cx="846" cy="738"/>
          </a:xfrm>
        </p:grpSpPr>
        <p:grpSp>
          <p:nvGrpSpPr>
            <p:cNvPr id="803889" name="Group 4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890" name="Rectangle 5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891" name="Rectangle 5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892" name="Text Box 5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3893" name="Text Box 5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3894" name="Rectangle 5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895" name="Rectangle 5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896" name="Rectangle 5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897" name="Text Box 5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3898" name="Text Box 5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right</a:t>
                </a:r>
              </a:p>
            </p:txBody>
          </p:sp>
        </p:grpSp>
        <p:sp>
          <p:nvSpPr>
            <p:cNvPr id="803899" name="Text Box 5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‘ ’</a:t>
              </a:r>
            </a:p>
          </p:txBody>
        </p:sp>
        <p:sp>
          <p:nvSpPr>
            <p:cNvPr id="803900" name="Text Box 6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3</a:t>
              </a:r>
            </a:p>
          </p:txBody>
        </p:sp>
        <p:sp>
          <p:nvSpPr>
            <p:cNvPr id="803901" name="Text Box 6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3902" name="Text Box 6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3903" name="Group 63"/>
          <p:cNvGrpSpPr>
            <a:grpSpLocks/>
          </p:cNvGrpSpPr>
          <p:nvPr/>
        </p:nvGrpSpPr>
        <p:grpSpPr bwMode="auto">
          <a:xfrm>
            <a:off x="527050" y="4479925"/>
            <a:ext cx="2695575" cy="2455863"/>
            <a:chOff x="4043" y="1447"/>
            <a:chExt cx="1698" cy="1547"/>
          </a:xfrm>
        </p:grpSpPr>
        <p:grpSp>
          <p:nvGrpSpPr>
            <p:cNvPr id="803904" name="Group 64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3905" name="Group 65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3906" name="Rectangle 66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3907" name="Rectangle 67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390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0390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03910" name="Rectangle 70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3911" name="Rectangle 71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3912" name="Rectangle 72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391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0391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3915" name="Text Box 75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3916" name="Text Box 76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3917" name="Text Box 77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3918" name="Text Box 78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3919" name="Group 79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3920" name="Group 80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3921" name="Rectangle 81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3922" name="Rectangle 82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392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0392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03925" name="Rectangle 85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3926" name="Rectangle 86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3927" name="Rectangle 87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392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0392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3930" name="Text Box 90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3931" name="Text Box 91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3932" name="Text Box 92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3933" name="Text Box 93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3934" name="Group 94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3935" name="Group 95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3936" name="Group 96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3937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393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3939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rgbClr val="000000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3940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rgbClr val="000000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3941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3942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3943" name="Rectangle 103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3944" name="Text Box 1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rgbClr val="000000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3945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rgbClr val="000000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3946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3947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394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3949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3950" name="Line 110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951" name="Line 111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952" name="Text Box 112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03953" name="Group 113"/>
          <p:cNvGrpSpPr>
            <a:grpSpLocks/>
          </p:cNvGrpSpPr>
          <p:nvPr/>
        </p:nvGrpSpPr>
        <p:grpSpPr bwMode="auto">
          <a:xfrm>
            <a:off x="2228850" y="3195638"/>
            <a:ext cx="1343025" cy="1171575"/>
            <a:chOff x="2100" y="2628"/>
            <a:chExt cx="846" cy="738"/>
          </a:xfrm>
        </p:grpSpPr>
        <p:grpSp>
          <p:nvGrpSpPr>
            <p:cNvPr id="803954" name="Group 11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955" name="Rectangle 11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956" name="Rectangle 11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957" name="Text Box 11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3958" name="Text Box 11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3959" name="Rectangle 11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960" name="Rectangle 12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961" name="Rectangle 12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962" name="Text Box 12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3963" name="Text Box 12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right</a:t>
                </a:r>
              </a:p>
            </p:txBody>
          </p:sp>
        </p:grpSp>
        <p:sp>
          <p:nvSpPr>
            <p:cNvPr id="803964" name="Text Box 12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3965" name="Text Box 12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3966" name="Text Box 12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3967" name="Text Box 12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3968" name="Line 128"/>
          <p:cNvSpPr>
            <a:spLocks noChangeShapeType="1"/>
          </p:cNvSpPr>
          <p:nvPr/>
        </p:nvSpPr>
        <p:spPr bwMode="auto">
          <a:xfrm flipH="1">
            <a:off x="23479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03969" name="Line 129"/>
          <p:cNvSpPr>
            <a:spLocks noChangeShapeType="1"/>
          </p:cNvSpPr>
          <p:nvPr/>
        </p:nvSpPr>
        <p:spPr bwMode="auto">
          <a:xfrm>
            <a:off x="32623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03970" name="Rectangle 130"/>
          <p:cNvSpPr>
            <a:spLocks noChangeArrowheads="1"/>
          </p:cNvSpPr>
          <p:nvPr/>
        </p:nvSpPr>
        <p:spPr bwMode="auto">
          <a:xfrm>
            <a:off x="3000375" y="34861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800000"/>
                </a:solidFill>
              </a:rPr>
              <a:t>3</a:t>
            </a:r>
          </a:p>
        </p:txBody>
      </p:sp>
      <p:grpSp>
        <p:nvGrpSpPr>
          <p:cNvPr id="803971" name="Group 131"/>
          <p:cNvGrpSpPr>
            <a:grpSpLocks/>
          </p:cNvGrpSpPr>
          <p:nvPr/>
        </p:nvGrpSpPr>
        <p:grpSpPr bwMode="auto">
          <a:xfrm>
            <a:off x="5286375" y="1890713"/>
            <a:ext cx="1343025" cy="1171575"/>
            <a:chOff x="2100" y="2628"/>
            <a:chExt cx="846" cy="738"/>
          </a:xfrm>
        </p:grpSpPr>
        <p:grpSp>
          <p:nvGrpSpPr>
            <p:cNvPr id="803972" name="Group 132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3973" name="Rectangle 133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974" name="Rectangle 134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975" name="Text Box 135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3976" name="Text Box 136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3977" name="Rectangle 137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978" name="Rectangle 138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979" name="Rectangle 139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3980" name="Text Box 140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3981" name="Text Box 141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right</a:t>
                </a:r>
              </a:p>
            </p:txBody>
          </p:sp>
        </p:grpSp>
        <p:sp>
          <p:nvSpPr>
            <p:cNvPr id="803982" name="Text Box 142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3983" name="Text Box 143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3984" name="Text Box 144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3985" name="Text Box 145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3986" name="Line 146"/>
          <p:cNvSpPr>
            <a:spLocks noChangeShapeType="1"/>
          </p:cNvSpPr>
          <p:nvPr/>
        </p:nvSpPr>
        <p:spPr bwMode="auto">
          <a:xfrm flipH="1">
            <a:off x="5416550" y="288448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03987" name="Line 147"/>
          <p:cNvSpPr>
            <a:spLocks noChangeShapeType="1"/>
          </p:cNvSpPr>
          <p:nvPr/>
        </p:nvSpPr>
        <p:spPr bwMode="auto">
          <a:xfrm>
            <a:off x="6330950" y="288448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03988" name="Rectangle 148"/>
          <p:cNvSpPr>
            <a:spLocks noChangeArrowheads="1"/>
          </p:cNvSpPr>
          <p:nvPr/>
        </p:nvSpPr>
        <p:spPr bwMode="auto">
          <a:xfrm>
            <a:off x="6057900" y="21812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8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8129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85542E-6 L 2.5E-6 -0.186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38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85542E-6 L -0.00017 -0.189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038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94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85542E-6 L -0.00017 -0.186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038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9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0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0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986" grpId="0" animBg="1"/>
      <p:bldP spid="803987" grpId="0" animBg="1"/>
      <p:bldP spid="80398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E45C9-3E8A-40DC-A5AF-D9192A21DE47}" type="slidenum">
              <a:rPr lang="en-US">
                <a:solidFill>
                  <a:srgbClr val="000000"/>
                </a:solidFill>
              </a:rPr>
              <a:pPr/>
              <a:t>68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grpSp>
        <p:nvGrpSpPr>
          <p:cNvPr id="805891" name="Group 3"/>
          <p:cNvGrpSpPr>
            <a:grpSpLocks/>
          </p:cNvGrpSpPr>
          <p:nvPr/>
        </p:nvGrpSpPr>
        <p:grpSpPr bwMode="auto">
          <a:xfrm>
            <a:off x="3286125" y="4491038"/>
            <a:ext cx="1343025" cy="1171575"/>
            <a:chOff x="2100" y="2628"/>
            <a:chExt cx="846" cy="738"/>
          </a:xfrm>
        </p:grpSpPr>
        <p:grpSp>
          <p:nvGrpSpPr>
            <p:cNvPr id="805892" name="Group 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5893" name="Rectangle 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5894" name="Rectangle 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5895" name="Text Box 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5896" name="Text Box 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5897" name="Rectangle 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5898" name="Rectangle 1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5899" name="Rectangle 1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5900" name="Text Box 1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5901" name="Text Box 1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right</a:t>
                </a:r>
              </a:p>
            </p:txBody>
          </p:sp>
        </p:grpSp>
        <p:sp>
          <p:nvSpPr>
            <p:cNvPr id="805902" name="Text Box 1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‘I’</a:t>
              </a:r>
            </a:p>
          </p:txBody>
        </p:sp>
        <p:sp>
          <p:nvSpPr>
            <p:cNvPr id="805903" name="Text Box 1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1</a:t>
              </a:r>
            </a:p>
          </p:txBody>
        </p:sp>
        <p:sp>
          <p:nvSpPr>
            <p:cNvPr id="805904" name="Text Box 1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5905" name="Text Box 1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5906" name="Group 18"/>
          <p:cNvGrpSpPr>
            <a:grpSpLocks/>
          </p:cNvGrpSpPr>
          <p:nvPr/>
        </p:nvGrpSpPr>
        <p:grpSpPr bwMode="auto">
          <a:xfrm>
            <a:off x="7258050" y="3189288"/>
            <a:ext cx="1343025" cy="1171575"/>
            <a:chOff x="2100" y="2628"/>
            <a:chExt cx="846" cy="738"/>
          </a:xfrm>
        </p:grpSpPr>
        <p:grpSp>
          <p:nvGrpSpPr>
            <p:cNvPr id="805907" name="Group 1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5908" name="Rectangle 2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5909" name="Rectangle 2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5910" name="Text Box 2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5911" name="Text Box 2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5912" name="Rectangle 2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5913" name="Rectangle 2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5914" name="Rectangle 2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5915" name="Text Box 2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5916" name="Text Box 2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right</a:t>
                </a:r>
              </a:p>
            </p:txBody>
          </p:sp>
        </p:grpSp>
        <p:sp>
          <p:nvSpPr>
            <p:cNvPr id="805917" name="Text Box 2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‘M’</a:t>
              </a:r>
            </a:p>
          </p:txBody>
        </p:sp>
        <p:sp>
          <p:nvSpPr>
            <p:cNvPr id="805918" name="Text Box 3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4</a:t>
              </a:r>
            </a:p>
          </p:txBody>
        </p:sp>
        <p:sp>
          <p:nvSpPr>
            <p:cNvPr id="805919" name="Text Box 3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05920" name="Text Box 3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NULL</a:t>
              </a:r>
            </a:p>
          </p:txBody>
        </p:sp>
      </p:grpSp>
      <p:grpSp>
        <p:nvGrpSpPr>
          <p:cNvPr id="805921" name="Group 33"/>
          <p:cNvGrpSpPr>
            <a:grpSpLocks/>
          </p:cNvGrpSpPr>
          <p:nvPr/>
        </p:nvGrpSpPr>
        <p:grpSpPr bwMode="auto">
          <a:xfrm>
            <a:off x="527050" y="4479925"/>
            <a:ext cx="2695575" cy="2455863"/>
            <a:chOff x="4043" y="1447"/>
            <a:chExt cx="1698" cy="1547"/>
          </a:xfrm>
        </p:grpSpPr>
        <p:grpSp>
          <p:nvGrpSpPr>
            <p:cNvPr id="805922" name="Group 34"/>
            <p:cNvGrpSpPr>
              <a:grpSpLocks/>
            </p:cNvGrpSpPr>
            <p:nvPr/>
          </p:nvGrpSpPr>
          <p:grpSpPr bwMode="auto">
            <a:xfrm>
              <a:off x="4895" y="2256"/>
              <a:ext cx="846" cy="738"/>
              <a:chOff x="2100" y="2628"/>
              <a:chExt cx="846" cy="738"/>
            </a:xfrm>
          </p:grpSpPr>
          <p:grpSp>
            <p:nvGrpSpPr>
              <p:cNvPr id="805923" name="Group 35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5924" name="Rectangle 36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5925" name="Rectangle 37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592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0592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05928" name="Rectangle 40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5929" name="Rectangle 41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5930" name="Rectangle 42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593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0593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5933" name="Text Box 45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‘S’</a:t>
                </a:r>
              </a:p>
            </p:txBody>
          </p:sp>
          <p:sp>
            <p:nvSpPr>
              <p:cNvPr id="805934" name="Text Box 46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5935" name="Text Box 47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5936" name="Text Box 48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5937" name="Group 49"/>
            <p:cNvGrpSpPr>
              <a:grpSpLocks/>
            </p:cNvGrpSpPr>
            <p:nvPr/>
          </p:nvGrpSpPr>
          <p:grpSpPr bwMode="auto">
            <a:xfrm>
              <a:off x="4043" y="2256"/>
              <a:ext cx="846" cy="738"/>
              <a:chOff x="2100" y="2628"/>
              <a:chExt cx="846" cy="738"/>
            </a:xfrm>
          </p:grpSpPr>
          <p:grpSp>
            <p:nvGrpSpPr>
              <p:cNvPr id="805938" name="Group 50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5939" name="Rectangle 51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5940" name="Rectangle 52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594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0594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05943" name="Rectangle 55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5944" name="Rectangle 56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5945" name="Rectangle 57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594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0594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5948" name="Text Box 60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‘.’</a:t>
                </a:r>
              </a:p>
            </p:txBody>
          </p:sp>
          <p:sp>
            <p:nvSpPr>
              <p:cNvPr id="805949" name="Text Box 61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1</a:t>
                </a:r>
              </a:p>
            </p:txBody>
          </p:sp>
          <p:sp>
            <p:nvSpPr>
              <p:cNvPr id="805950" name="Text Box 62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5951" name="Text Box 63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5952" name="Group 64"/>
            <p:cNvGrpSpPr>
              <a:grpSpLocks/>
            </p:cNvGrpSpPr>
            <p:nvPr/>
          </p:nvGrpSpPr>
          <p:grpSpPr bwMode="auto">
            <a:xfrm>
              <a:off x="4608" y="1447"/>
              <a:ext cx="846" cy="864"/>
              <a:chOff x="4704" y="1536"/>
              <a:chExt cx="846" cy="864"/>
            </a:xfrm>
          </p:grpSpPr>
          <p:grpSp>
            <p:nvGrpSpPr>
              <p:cNvPr id="805953" name="Group 65"/>
              <p:cNvGrpSpPr>
                <a:grpSpLocks/>
              </p:cNvGrpSpPr>
              <p:nvPr/>
            </p:nvGrpSpPr>
            <p:grpSpPr bwMode="auto">
              <a:xfrm>
                <a:off x="4704" y="1536"/>
                <a:ext cx="846" cy="738"/>
                <a:chOff x="2100" y="2628"/>
                <a:chExt cx="846" cy="738"/>
              </a:xfrm>
            </p:grpSpPr>
            <p:grpSp>
              <p:nvGrpSpPr>
                <p:cNvPr id="805954" name="Group 66"/>
                <p:cNvGrpSpPr>
                  <a:grpSpLocks/>
                </p:cNvGrpSpPr>
                <p:nvPr/>
              </p:nvGrpSpPr>
              <p:grpSpPr bwMode="auto">
                <a:xfrm>
                  <a:off x="2100" y="2628"/>
                  <a:ext cx="836" cy="721"/>
                  <a:chOff x="2100" y="2628"/>
                  <a:chExt cx="836" cy="721"/>
                </a:xfrm>
              </p:grpSpPr>
              <p:sp>
                <p:nvSpPr>
                  <p:cNvPr id="80595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640"/>
                    <a:ext cx="757" cy="709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595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664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5957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5" y="2628"/>
                    <a:ext cx="273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rgbClr val="000000"/>
                        </a:solidFill>
                      </a:rPr>
                      <a:t>ch</a:t>
                    </a:r>
                  </a:p>
                </p:txBody>
              </p:sp>
              <p:sp>
                <p:nvSpPr>
                  <p:cNvPr id="805958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0" y="2778"/>
                    <a:ext cx="41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rgbClr val="000000"/>
                        </a:solidFill>
                      </a:rPr>
                      <a:t>freq</a:t>
                    </a:r>
                  </a:p>
                </p:txBody>
              </p:sp>
              <p:sp>
                <p:nvSpPr>
                  <p:cNvPr id="805959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2502" y="2839"/>
                    <a:ext cx="396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5960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2181" y="3175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5961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176"/>
                    <a:ext cx="347" cy="161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l"/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5962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4" y="2985"/>
                    <a:ext cx="3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rgbClr val="000000"/>
                        </a:solidFill>
                      </a:rPr>
                      <a:t>left</a:t>
                    </a:r>
                  </a:p>
                </p:txBody>
              </p:sp>
              <p:sp>
                <p:nvSpPr>
                  <p:cNvPr id="805963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84" y="2982"/>
                    <a:ext cx="452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>
                        <a:solidFill>
                          <a:srgbClr val="000000"/>
                        </a:solidFill>
                      </a:rPr>
                      <a:t>right</a:t>
                    </a:r>
                  </a:p>
                </p:txBody>
              </p:sp>
            </p:grpSp>
            <p:sp>
              <p:nvSpPr>
                <p:cNvPr id="805964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474" y="2628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0596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472" y="2799"/>
                  <a:ext cx="45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0596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130" y="3150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0596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491" y="3154"/>
                  <a:ext cx="45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05968" name="Line 80"/>
              <p:cNvSpPr>
                <a:spLocks noChangeShapeType="1"/>
              </p:cNvSpPr>
              <p:nvPr/>
            </p:nvSpPr>
            <p:spPr bwMode="auto">
              <a:xfrm flipH="1">
                <a:off x="4752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5969" name="Line 81"/>
              <p:cNvSpPr>
                <a:spLocks noChangeShapeType="1"/>
              </p:cNvSpPr>
              <p:nvPr/>
            </p:nvSpPr>
            <p:spPr bwMode="auto">
              <a:xfrm>
                <a:off x="5328" y="2160"/>
                <a:ext cx="14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5970" name="Text Box 82"/>
              <p:cNvSpPr txBox="1">
                <a:spLocks noChangeArrowheads="1"/>
              </p:cNvSpPr>
              <p:nvPr/>
            </p:nvSpPr>
            <p:spPr bwMode="auto">
              <a:xfrm>
                <a:off x="5185" y="1714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05971" name="Group 83"/>
          <p:cNvGrpSpPr>
            <a:grpSpLocks/>
          </p:cNvGrpSpPr>
          <p:nvPr/>
        </p:nvGrpSpPr>
        <p:grpSpPr bwMode="auto">
          <a:xfrm>
            <a:off x="2228850" y="3195638"/>
            <a:ext cx="1343025" cy="1171575"/>
            <a:chOff x="2100" y="2628"/>
            <a:chExt cx="846" cy="738"/>
          </a:xfrm>
        </p:grpSpPr>
        <p:grpSp>
          <p:nvGrpSpPr>
            <p:cNvPr id="805972" name="Group 84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5973" name="Rectangle 85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5974" name="Rectangle 86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5975" name="Text Box 87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5976" name="Text Box 88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5977" name="Rectangle 89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5978" name="Rectangle 90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5979" name="Rectangle 91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5980" name="Text Box 92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5981" name="Text Box 93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right</a:t>
                </a:r>
              </a:p>
            </p:txBody>
          </p:sp>
        </p:grpSp>
        <p:sp>
          <p:nvSpPr>
            <p:cNvPr id="805982" name="Text Box 94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5983" name="Text Box 95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5984" name="Text Box 96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5985" name="Text Box 97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5986" name="Line 98"/>
          <p:cNvSpPr>
            <a:spLocks noChangeShapeType="1"/>
          </p:cNvSpPr>
          <p:nvPr/>
        </p:nvSpPr>
        <p:spPr bwMode="auto">
          <a:xfrm flipH="1">
            <a:off x="23479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05987" name="Line 99"/>
          <p:cNvSpPr>
            <a:spLocks noChangeShapeType="1"/>
          </p:cNvSpPr>
          <p:nvPr/>
        </p:nvSpPr>
        <p:spPr bwMode="auto">
          <a:xfrm>
            <a:off x="3262313" y="4211638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05988" name="Rectangle 100"/>
          <p:cNvSpPr>
            <a:spLocks noChangeArrowheads="1"/>
          </p:cNvSpPr>
          <p:nvPr/>
        </p:nvSpPr>
        <p:spPr bwMode="auto">
          <a:xfrm>
            <a:off x="3000375" y="348615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800000"/>
                </a:solidFill>
              </a:rPr>
              <a:t>3</a:t>
            </a:r>
          </a:p>
        </p:txBody>
      </p:sp>
      <p:grpSp>
        <p:nvGrpSpPr>
          <p:cNvPr id="805989" name="Group 101"/>
          <p:cNvGrpSpPr>
            <a:grpSpLocks/>
          </p:cNvGrpSpPr>
          <p:nvPr/>
        </p:nvGrpSpPr>
        <p:grpSpPr bwMode="auto">
          <a:xfrm>
            <a:off x="4610100" y="1890713"/>
            <a:ext cx="2657475" cy="2470150"/>
            <a:chOff x="2904" y="1191"/>
            <a:chExt cx="1674" cy="1556"/>
          </a:xfrm>
        </p:grpSpPr>
        <p:grpSp>
          <p:nvGrpSpPr>
            <p:cNvPr id="805990" name="Group 102"/>
            <p:cNvGrpSpPr>
              <a:grpSpLocks/>
            </p:cNvGrpSpPr>
            <p:nvPr/>
          </p:nvGrpSpPr>
          <p:grpSpPr bwMode="auto">
            <a:xfrm>
              <a:off x="2904" y="2009"/>
              <a:ext cx="846" cy="738"/>
              <a:chOff x="2100" y="2628"/>
              <a:chExt cx="846" cy="738"/>
            </a:xfrm>
          </p:grpSpPr>
          <p:grpSp>
            <p:nvGrpSpPr>
              <p:cNvPr id="805991" name="Group 103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5992" name="Rectangle 104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5993" name="Rectangle 105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5994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05995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05996" name="Rectangle 108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5997" name="Rectangle 109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5998" name="Rectangle 110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5999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06000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6001" name="Text Box 113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‘A’</a:t>
                </a:r>
              </a:p>
            </p:txBody>
          </p:sp>
          <p:sp>
            <p:nvSpPr>
              <p:cNvPr id="806002" name="Text Box 114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3</a:t>
                </a:r>
              </a:p>
            </p:txBody>
          </p:sp>
          <p:sp>
            <p:nvSpPr>
              <p:cNvPr id="806003" name="Text Box 115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6004" name="Text Box 116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6005" name="Group 117"/>
            <p:cNvGrpSpPr>
              <a:grpSpLocks/>
            </p:cNvGrpSpPr>
            <p:nvPr/>
          </p:nvGrpSpPr>
          <p:grpSpPr bwMode="auto">
            <a:xfrm>
              <a:off x="3732" y="2009"/>
              <a:ext cx="846" cy="738"/>
              <a:chOff x="2100" y="2628"/>
              <a:chExt cx="846" cy="738"/>
            </a:xfrm>
          </p:grpSpPr>
          <p:grpSp>
            <p:nvGrpSpPr>
              <p:cNvPr id="806006" name="Group 118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6007" name="Rectangle 119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6008" name="Rectangle 120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6009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06010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06011" name="Rectangle 123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6012" name="Rectangle 124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6013" name="Rectangle 125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6014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06015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6016" name="Text Box 128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‘ ’</a:t>
                </a:r>
              </a:p>
            </p:txBody>
          </p:sp>
          <p:sp>
            <p:nvSpPr>
              <p:cNvPr id="806017" name="Text Box 129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3</a:t>
                </a:r>
              </a:p>
            </p:txBody>
          </p:sp>
          <p:sp>
            <p:nvSpPr>
              <p:cNvPr id="806018" name="Text Box 130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  <p:sp>
            <p:nvSpPr>
              <p:cNvPr id="806019" name="Text Box 131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NULL</a:t>
                </a:r>
              </a:p>
            </p:txBody>
          </p:sp>
        </p:grpSp>
        <p:grpSp>
          <p:nvGrpSpPr>
            <p:cNvPr id="806020" name="Group 132"/>
            <p:cNvGrpSpPr>
              <a:grpSpLocks/>
            </p:cNvGrpSpPr>
            <p:nvPr/>
          </p:nvGrpSpPr>
          <p:grpSpPr bwMode="auto">
            <a:xfrm>
              <a:off x="3330" y="1191"/>
              <a:ext cx="846" cy="738"/>
              <a:chOff x="2100" y="2628"/>
              <a:chExt cx="846" cy="738"/>
            </a:xfrm>
          </p:grpSpPr>
          <p:grpSp>
            <p:nvGrpSpPr>
              <p:cNvPr id="806021" name="Group 133"/>
              <p:cNvGrpSpPr>
                <a:grpSpLocks/>
              </p:cNvGrpSpPr>
              <p:nvPr/>
            </p:nvGrpSpPr>
            <p:grpSpPr bwMode="auto">
              <a:xfrm>
                <a:off x="2100" y="2628"/>
                <a:ext cx="836" cy="721"/>
                <a:chOff x="2100" y="2628"/>
                <a:chExt cx="836" cy="721"/>
              </a:xfrm>
            </p:grpSpPr>
            <p:sp>
              <p:nvSpPr>
                <p:cNvPr id="806022" name="Rectangle 134"/>
                <p:cNvSpPr>
                  <a:spLocks noChangeArrowheads="1"/>
                </p:cNvSpPr>
                <p:nvPr/>
              </p:nvSpPr>
              <p:spPr bwMode="auto">
                <a:xfrm>
                  <a:off x="2160" y="2640"/>
                  <a:ext cx="757" cy="709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6023" name="Rectangle 135"/>
                <p:cNvSpPr>
                  <a:spLocks noChangeArrowheads="1"/>
                </p:cNvSpPr>
                <p:nvPr/>
              </p:nvSpPr>
              <p:spPr bwMode="auto">
                <a:xfrm>
                  <a:off x="2502" y="2664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6024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2235" y="2628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0602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2100" y="2778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06026" name="Rectangle 138"/>
                <p:cNvSpPr>
                  <a:spLocks noChangeArrowheads="1"/>
                </p:cNvSpPr>
                <p:nvPr/>
              </p:nvSpPr>
              <p:spPr bwMode="auto">
                <a:xfrm>
                  <a:off x="2502" y="2839"/>
                  <a:ext cx="396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6027" name="Rectangle 139"/>
                <p:cNvSpPr>
                  <a:spLocks noChangeArrowheads="1"/>
                </p:cNvSpPr>
                <p:nvPr/>
              </p:nvSpPr>
              <p:spPr bwMode="auto">
                <a:xfrm>
                  <a:off x="2181" y="3175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6028" name="Rectangle 140"/>
                <p:cNvSpPr>
                  <a:spLocks noChangeArrowheads="1"/>
                </p:cNvSpPr>
                <p:nvPr/>
              </p:nvSpPr>
              <p:spPr bwMode="auto">
                <a:xfrm>
                  <a:off x="2544" y="3176"/>
                  <a:ext cx="347" cy="16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06029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2154" y="2985"/>
                  <a:ext cx="37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06030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2484" y="2982"/>
                  <a:ext cx="45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</p:grpSp>
          <p:sp>
            <p:nvSpPr>
              <p:cNvPr id="806031" name="Text Box 143"/>
              <p:cNvSpPr txBox="1">
                <a:spLocks noChangeArrowheads="1"/>
              </p:cNvSpPr>
              <p:nvPr/>
            </p:nvSpPr>
            <p:spPr bwMode="auto">
              <a:xfrm>
                <a:off x="2474" y="262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6032" name="Text Box 144"/>
              <p:cNvSpPr txBox="1">
                <a:spLocks noChangeArrowheads="1"/>
              </p:cNvSpPr>
              <p:nvPr/>
            </p:nvSpPr>
            <p:spPr bwMode="auto">
              <a:xfrm>
                <a:off x="2472" y="2799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6033" name="Text Box 145"/>
              <p:cNvSpPr txBox="1">
                <a:spLocks noChangeArrowheads="1"/>
              </p:cNvSpPr>
              <p:nvPr/>
            </p:nvSpPr>
            <p:spPr bwMode="auto">
              <a:xfrm>
                <a:off x="2130" y="3150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6034" name="Text Box 146"/>
              <p:cNvSpPr txBox="1">
                <a:spLocks noChangeArrowheads="1"/>
              </p:cNvSpPr>
              <p:nvPr/>
            </p:nvSpPr>
            <p:spPr bwMode="auto">
              <a:xfrm>
                <a:off x="2491" y="3154"/>
                <a:ext cx="45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6035" name="Line 147"/>
            <p:cNvSpPr>
              <a:spLocks noChangeShapeType="1"/>
            </p:cNvSpPr>
            <p:nvPr/>
          </p:nvSpPr>
          <p:spPr bwMode="auto">
            <a:xfrm flipH="1">
              <a:off x="3412" y="1817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06036" name="Line 148"/>
            <p:cNvSpPr>
              <a:spLocks noChangeShapeType="1"/>
            </p:cNvSpPr>
            <p:nvPr/>
          </p:nvSpPr>
          <p:spPr bwMode="auto">
            <a:xfrm>
              <a:off x="3988" y="1817"/>
              <a:ext cx="14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06037" name="Rectangle 149"/>
            <p:cNvSpPr>
              <a:spLocks noChangeArrowheads="1"/>
            </p:cNvSpPr>
            <p:nvPr/>
          </p:nvSpPr>
          <p:spPr bwMode="auto">
            <a:xfrm>
              <a:off x="3816" y="137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6</a:t>
              </a:r>
            </a:p>
          </p:txBody>
        </p:sp>
      </p:grpSp>
      <p:grpSp>
        <p:nvGrpSpPr>
          <p:cNvPr id="806038" name="Group 150"/>
          <p:cNvGrpSpPr>
            <a:grpSpLocks/>
          </p:cNvGrpSpPr>
          <p:nvPr/>
        </p:nvGrpSpPr>
        <p:grpSpPr bwMode="auto">
          <a:xfrm>
            <a:off x="3124200" y="1905000"/>
            <a:ext cx="1343025" cy="1171575"/>
            <a:chOff x="2100" y="2628"/>
            <a:chExt cx="846" cy="738"/>
          </a:xfrm>
        </p:grpSpPr>
        <p:grpSp>
          <p:nvGrpSpPr>
            <p:cNvPr id="806039" name="Group 151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6040" name="Rectangle 152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6041" name="Rectangle 153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6042" name="Text Box 154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6043" name="Text Box 155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6044" name="Rectangle 156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6045" name="Rectangle 157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6046" name="Rectangle 158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6047" name="Text Box 159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6048" name="Text Box 160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right</a:t>
                </a:r>
              </a:p>
            </p:txBody>
          </p:sp>
        </p:grpSp>
        <p:sp>
          <p:nvSpPr>
            <p:cNvPr id="806049" name="Text Box 161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6050" name="Text Box 162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6051" name="Text Box 163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6052" name="Text Box 164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6053" name="Line 165"/>
          <p:cNvSpPr>
            <a:spLocks noChangeShapeType="1"/>
          </p:cNvSpPr>
          <p:nvPr/>
        </p:nvSpPr>
        <p:spPr bwMode="auto">
          <a:xfrm flipH="1">
            <a:off x="3254375" y="2898775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06054" name="Line 166"/>
          <p:cNvSpPr>
            <a:spLocks noChangeShapeType="1"/>
          </p:cNvSpPr>
          <p:nvPr/>
        </p:nvSpPr>
        <p:spPr bwMode="auto">
          <a:xfrm>
            <a:off x="4168775" y="2898775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06055" name="Rectangle 167"/>
          <p:cNvSpPr>
            <a:spLocks noChangeArrowheads="1"/>
          </p:cNvSpPr>
          <p:nvPr/>
        </p:nvSpPr>
        <p:spPr bwMode="auto">
          <a:xfrm>
            <a:off x="3895725" y="2195513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800000"/>
                </a:solidFill>
              </a:rPr>
              <a:t>7</a:t>
            </a:r>
          </a:p>
        </p:txBody>
      </p:sp>
      <p:grpSp>
        <p:nvGrpSpPr>
          <p:cNvPr id="806056" name="Group 168"/>
          <p:cNvGrpSpPr>
            <a:grpSpLocks/>
          </p:cNvGrpSpPr>
          <p:nvPr/>
        </p:nvGrpSpPr>
        <p:grpSpPr bwMode="auto">
          <a:xfrm>
            <a:off x="4575175" y="479425"/>
            <a:ext cx="1343025" cy="1171575"/>
            <a:chOff x="2100" y="2628"/>
            <a:chExt cx="846" cy="738"/>
          </a:xfrm>
        </p:grpSpPr>
        <p:grpSp>
          <p:nvGrpSpPr>
            <p:cNvPr id="806057" name="Group 169"/>
            <p:cNvGrpSpPr>
              <a:grpSpLocks/>
            </p:cNvGrpSpPr>
            <p:nvPr/>
          </p:nvGrpSpPr>
          <p:grpSpPr bwMode="auto">
            <a:xfrm>
              <a:off x="2100" y="2628"/>
              <a:ext cx="836" cy="721"/>
              <a:chOff x="2100" y="2628"/>
              <a:chExt cx="836" cy="721"/>
            </a:xfrm>
          </p:grpSpPr>
          <p:sp>
            <p:nvSpPr>
              <p:cNvPr id="806058" name="Rectangle 170"/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757" cy="70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6059" name="Rectangle 171"/>
              <p:cNvSpPr>
                <a:spLocks noChangeArrowheads="1"/>
              </p:cNvSpPr>
              <p:nvPr/>
            </p:nvSpPr>
            <p:spPr bwMode="auto">
              <a:xfrm>
                <a:off x="2502" y="2664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6060" name="Text Box 172"/>
              <p:cNvSpPr txBox="1">
                <a:spLocks noChangeArrowheads="1"/>
              </p:cNvSpPr>
              <p:nvPr/>
            </p:nvSpPr>
            <p:spPr bwMode="auto">
              <a:xfrm>
                <a:off x="2235" y="2628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6061" name="Text Box 173"/>
              <p:cNvSpPr txBox="1">
                <a:spLocks noChangeArrowheads="1"/>
              </p:cNvSpPr>
              <p:nvPr/>
            </p:nvSpPr>
            <p:spPr bwMode="auto">
              <a:xfrm>
                <a:off x="2100" y="2778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6062" name="Rectangle 174"/>
              <p:cNvSpPr>
                <a:spLocks noChangeArrowheads="1"/>
              </p:cNvSpPr>
              <p:nvPr/>
            </p:nvSpPr>
            <p:spPr bwMode="auto">
              <a:xfrm>
                <a:off x="2502" y="2839"/>
                <a:ext cx="396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6063" name="Rectangle 175"/>
              <p:cNvSpPr>
                <a:spLocks noChangeArrowheads="1"/>
              </p:cNvSpPr>
              <p:nvPr/>
            </p:nvSpPr>
            <p:spPr bwMode="auto">
              <a:xfrm>
                <a:off x="2181" y="3175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6064" name="Rectangle 176"/>
              <p:cNvSpPr>
                <a:spLocks noChangeArrowheads="1"/>
              </p:cNvSpPr>
              <p:nvPr/>
            </p:nvSpPr>
            <p:spPr bwMode="auto">
              <a:xfrm>
                <a:off x="2544" y="3176"/>
                <a:ext cx="347" cy="16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6065" name="Text Box 177"/>
              <p:cNvSpPr txBox="1">
                <a:spLocks noChangeArrowheads="1"/>
              </p:cNvSpPr>
              <p:nvPr/>
            </p:nvSpPr>
            <p:spPr bwMode="auto">
              <a:xfrm>
                <a:off x="2154" y="2985"/>
                <a:ext cx="37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6066" name="Text Box 178"/>
              <p:cNvSpPr txBox="1">
                <a:spLocks noChangeArrowheads="1"/>
              </p:cNvSpPr>
              <p:nvPr/>
            </p:nvSpPr>
            <p:spPr bwMode="auto">
              <a:xfrm>
                <a:off x="2484" y="2982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000000"/>
                    </a:solidFill>
                  </a:rPr>
                  <a:t>right</a:t>
                </a:r>
              </a:p>
            </p:txBody>
          </p:sp>
        </p:grpSp>
        <p:sp>
          <p:nvSpPr>
            <p:cNvPr id="806067" name="Text Box 179"/>
            <p:cNvSpPr txBox="1">
              <a:spLocks noChangeArrowheads="1"/>
            </p:cNvSpPr>
            <p:nvPr/>
          </p:nvSpPr>
          <p:spPr bwMode="auto">
            <a:xfrm>
              <a:off x="2474" y="2628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</a:t>
              </a:r>
            </a:p>
          </p:txBody>
        </p:sp>
        <p:sp>
          <p:nvSpPr>
            <p:cNvPr id="806068" name="Text Box 180"/>
            <p:cNvSpPr txBox="1">
              <a:spLocks noChangeArrowheads="1"/>
            </p:cNvSpPr>
            <p:nvPr/>
          </p:nvSpPr>
          <p:spPr bwMode="auto">
            <a:xfrm>
              <a:off x="2472" y="2799"/>
              <a:ext cx="4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800">
                  <a:solidFill>
                    <a:srgbClr val="800000"/>
                  </a:solidFill>
                </a:rPr>
                <a:t>    </a:t>
              </a:r>
            </a:p>
          </p:txBody>
        </p:sp>
        <p:sp>
          <p:nvSpPr>
            <p:cNvPr id="806069" name="Text Box 181"/>
            <p:cNvSpPr txBox="1">
              <a:spLocks noChangeArrowheads="1"/>
            </p:cNvSpPr>
            <p:nvPr/>
          </p:nvSpPr>
          <p:spPr bwMode="auto">
            <a:xfrm>
              <a:off x="2130" y="3150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  <p:sp>
          <p:nvSpPr>
            <p:cNvPr id="806070" name="Text Box 182"/>
            <p:cNvSpPr txBox="1">
              <a:spLocks noChangeArrowheads="1"/>
            </p:cNvSpPr>
            <p:nvPr/>
          </p:nvSpPr>
          <p:spPr bwMode="auto">
            <a:xfrm>
              <a:off x="2491" y="3154"/>
              <a:ext cx="4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>
                  <a:solidFill>
                    <a:srgbClr val="800000"/>
                  </a:solidFill>
                </a:rPr>
                <a:t> </a:t>
              </a:r>
            </a:p>
          </p:txBody>
        </p:sp>
      </p:grpSp>
      <p:sp>
        <p:nvSpPr>
          <p:cNvPr id="806071" name="Line 183"/>
          <p:cNvSpPr>
            <a:spLocks noChangeShapeType="1"/>
          </p:cNvSpPr>
          <p:nvPr/>
        </p:nvSpPr>
        <p:spPr bwMode="auto">
          <a:xfrm flipH="1">
            <a:off x="4287838" y="1473200"/>
            <a:ext cx="646112" cy="50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06072" name="Line 184"/>
          <p:cNvSpPr>
            <a:spLocks noChangeShapeType="1"/>
          </p:cNvSpPr>
          <p:nvPr/>
        </p:nvSpPr>
        <p:spPr bwMode="auto">
          <a:xfrm>
            <a:off x="5619750" y="1473200"/>
            <a:ext cx="727075" cy="484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06073" name="Rectangle 185"/>
          <p:cNvSpPr>
            <a:spLocks noChangeArrowheads="1"/>
          </p:cNvSpPr>
          <p:nvPr/>
        </p:nvSpPr>
        <p:spPr bwMode="auto">
          <a:xfrm>
            <a:off x="5346700" y="76993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800000"/>
                </a:solidFill>
              </a:rPr>
              <a:t>13</a:t>
            </a:r>
          </a:p>
        </p:txBody>
      </p:sp>
      <p:sp>
        <p:nvSpPr>
          <p:cNvPr id="806074" name="Text Box 186"/>
          <p:cNvSpPr txBox="1">
            <a:spLocks noChangeArrowheads="1"/>
          </p:cNvSpPr>
          <p:nvPr/>
        </p:nvSpPr>
        <p:spPr bwMode="auto">
          <a:xfrm>
            <a:off x="4953000" y="4572000"/>
            <a:ext cx="396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Ok. Now we have a single binary tree.  </a:t>
            </a:r>
          </a:p>
        </p:txBody>
      </p:sp>
    </p:spTree>
    <p:extLst>
      <p:ext uri="{BB962C8B-B14F-4D97-AF65-F5344CB8AC3E}">
        <p14:creationId xmlns:p14="http://schemas.microsoft.com/office/powerpoint/2010/main" val="269433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5.46803E-7 L 0.14305 0.189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5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53" y="9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12326E-6 L -0.36771 -3.1232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05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0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0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05 0.18999 L 0.08246 0.0002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05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-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0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0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06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06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053" grpId="0" animBg="1"/>
      <p:bldP spid="806054" grpId="0" animBg="1"/>
      <p:bldP spid="806055" grpId="0"/>
      <p:bldP spid="806071" grpId="0" animBg="1"/>
      <p:bldP spid="806072" grpId="0" animBg="1"/>
      <p:bldP spid="806073" grpId="0"/>
      <p:bldP spid="80607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6C98-9B29-43E9-BFED-1AEA1111F7C8}" type="slidenum">
              <a:rPr lang="en-US">
                <a:solidFill>
                  <a:srgbClr val="000000"/>
                </a:solidFill>
              </a:rPr>
              <a:pPr/>
              <a:t>69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807939" name="Rectangle 3"/>
          <p:cNvSpPr>
            <a:spLocks noChangeArrowheads="1"/>
          </p:cNvSpPr>
          <p:nvPr/>
        </p:nvSpPr>
        <p:spPr bwMode="auto">
          <a:xfrm>
            <a:off x="381000" y="1038225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Step #2</a:t>
            </a:r>
            <a:r>
              <a:rPr lang="en-US">
                <a:solidFill>
                  <a:srgbClr val="000000"/>
                </a:solidFill>
              </a:rPr>
              <a:t>: Build a Huffman tree (a binary tree) based on these frequencies:</a:t>
            </a:r>
          </a:p>
        </p:txBody>
      </p:sp>
      <p:sp>
        <p:nvSpPr>
          <p:cNvPr id="807940" name="Rectangle 4"/>
          <p:cNvSpPr>
            <a:spLocks noChangeArrowheads="1"/>
          </p:cNvSpPr>
          <p:nvPr/>
        </p:nvSpPr>
        <p:spPr bwMode="auto">
          <a:xfrm>
            <a:off x="685800" y="1876425"/>
            <a:ext cx="8001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A. Create a binary tree leaf node for each entry in our table, but</a:t>
            </a:r>
            <a:br>
              <a:rPr lang="en-US" sz="2000">
                <a:solidFill>
                  <a:srgbClr val="800000"/>
                </a:solidFill>
              </a:rPr>
            </a:br>
            <a:r>
              <a:rPr lang="en-US" sz="2000">
                <a:solidFill>
                  <a:srgbClr val="800000"/>
                </a:solidFill>
              </a:rPr>
              <a:t>     don’t insert any of these into a tree!</a:t>
            </a:r>
          </a:p>
        </p:txBody>
      </p:sp>
      <p:sp>
        <p:nvSpPr>
          <p:cNvPr id="807941" name="Rectangle 5"/>
          <p:cNvSpPr>
            <a:spLocks noChangeArrowheads="1"/>
          </p:cNvSpPr>
          <p:nvPr/>
        </p:nvSpPr>
        <p:spPr bwMode="auto">
          <a:xfrm>
            <a:off x="685800" y="2574925"/>
            <a:ext cx="480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B. Build a binary tree from the leaves.</a:t>
            </a:r>
          </a:p>
        </p:txBody>
      </p:sp>
      <p:sp>
        <p:nvSpPr>
          <p:cNvPr id="807942" name="Rectangle 6"/>
          <p:cNvSpPr>
            <a:spLocks noChangeArrowheads="1"/>
          </p:cNvSpPr>
          <p:nvPr/>
        </p:nvSpPr>
        <p:spPr bwMode="auto">
          <a:xfrm>
            <a:off x="685800" y="2935288"/>
            <a:ext cx="5240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800000"/>
                </a:solidFill>
              </a:rPr>
              <a:t> </a:t>
            </a:r>
            <a:r>
              <a:rPr lang="en-US" sz="2000">
                <a:solidFill>
                  <a:srgbClr val="800000"/>
                </a:solidFill>
              </a:rPr>
              <a:t>C. Now label each </a:t>
            </a:r>
            <a:r>
              <a:rPr lang="en-US" sz="2000">
                <a:solidFill>
                  <a:srgbClr val="006666"/>
                </a:solidFill>
              </a:rPr>
              <a:t>left edge</a:t>
            </a:r>
            <a:r>
              <a:rPr lang="en-US" sz="2000">
                <a:solidFill>
                  <a:srgbClr val="800000"/>
                </a:solidFill>
              </a:rPr>
              <a:t> with a </a:t>
            </a:r>
            <a:r>
              <a:rPr lang="en-US" sz="2000">
                <a:solidFill>
                  <a:srgbClr val="006666"/>
                </a:solidFill>
              </a:rPr>
              <a:t>“0”</a:t>
            </a:r>
            <a:r>
              <a:rPr lang="en-US" sz="2000">
                <a:solidFill>
                  <a:srgbClr val="800000"/>
                </a:solidFill>
              </a:rPr>
              <a:t> and</a:t>
            </a:r>
          </a:p>
          <a:p>
            <a:pPr algn="l"/>
            <a:r>
              <a:rPr lang="en-US" sz="2000">
                <a:solidFill>
                  <a:srgbClr val="800000"/>
                </a:solidFill>
              </a:rPr>
              <a:t>     each </a:t>
            </a:r>
            <a:r>
              <a:rPr lang="en-US" sz="2000">
                <a:solidFill>
                  <a:srgbClr val="006666"/>
                </a:solidFill>
              </a:rPr>
              <a:t>right edge</a:t>
            </a:r>
            <a:r>
              <a:rPr lang="en-US" sz="2000">
                <a:solidFill>
                  <a:srgbClr val="800000"/>
                </a:solidFill>
              </a:rPr>
              <a:t> with a </a:t>
            </a:r>
            <a:r>
              <a:rPr lang="en-US" sz="2000">
                <a:solidFill>
                  <a:srgbClr val="006666"/>
                </a:solidFill>
              </a:rPr>
              <a:t>“1”</a:t>
            </a:r>
          </a:p>
        </p:txBody>
      </p:sp>
      <p:sp>
        <p:nvSpPr>
          <p:cNvPr id="807943" name="Rectangle 7"/>
          <p:cNvSpPr>
            <a:spLocks noChangeArrowheads="1"/>
          </p:cNvSpPr>
          <p:nvPr/>
        </p:nvSpPr>
        <p:spPr bwMode="auto">
          <a:xfrm>
            <a:off x="4989513" y="29400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4" name="Rectangle 8"/>
          <p:cNvSpPr>
            <a:spLocks noChangeArrowheads="1"/>
          </p:cNvSpPr>
          <p:nvPr/>
        </p:nvSpPr>
        <p:spPr bwMode="auto">
          <a:xfrm>
            <a:off x="4994275" y="29448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5" name="Rectangle 9"/>
          <p:cNvSpPr>
            <a:spLocks noChangeArrowheads="1"/>
          </p:cNvSpPr>
          <p:nvPr/>
        </p:nvSpPr>
        <p:spPr bwMode="auto">
          <a:xfrm>
            <a:off x="5006975" y="29495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6" name="Rectangle 10"/>
          <p:cNvSpPr>
            <a:spLocks noChangeArrowheads="1"/>
          </p:cNvSpPr>
          <p:nvPr/>
        </p:nvSpPr>
        <p:spPr bwMode="auto">
          <a:xfrm>
            <a:off x="4995863" y="29337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7" name="Rectangle 11"/>
          <p:cNvSpPr>
            <a:spLocks noChangeArrowheads="1"/>
          </p:cNvSpPr>
          <p:nvPr/>
        </p:nvSpPr>
        <p:spPr bwMode="auto">
          <a:xfrm>
            <a:off x="4984750" y="29400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6666"/>
                </a:solidFill>
              </a:rPr>
              <a:t>0</a:t>
            </a:r>
          </a:p>
        </p:txBody>
      </p:sp>
      <p:sp>
        <p:nvSpPr>
          <p:cNvPr id="807948" name="Rectangle 12"/>
          <p:cNvSpPr>
            <a:spLocks noChangeArrowheads="1"/>
          </p:cNvSpPr>
          <p:nvPr/>
        </p:nvSpPr>
        <p:spPr bwMode="auto">
          <a:xfrm>
            <a:off x="3876675" y="3238500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49" name="Rectangle 13"/>
          <p:cNvSpPr>
            <a:spLocks noChangeArrowheads="1"/>
          </p:cNvSpPr>
          <p:nvPr/>
        </p:nvSpPr>
        <p:spPr bwMode="auto">
          <a:xfrm>
            <a:off x="3875088" y="3243263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0" name="Rectangle 14"/>
          <p:cNvSpPr>
            <a:spLocks noChangeArrowheads="1"/>
          </p:cNvSpPr>
          <p:nvPr/>
        </p:nvSpPr>
        <p:spPr bwMode="auto">
          <a:xfrm>
            <a:off x="3875088" y="325437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1" name="Rectangle 15"/>
          <p:cNvSpPr>
            <a:spLocks noChangeArrowheads="1"/>
          </p:cNvSpPr>
          <p:nvPr/>
        </p:nvSpPr>
        <p:spPr bwMode="auto">
          <a:xfrm>
            <a:off x="3875088" y="3243263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2" name="Rectangle 16"/>
          <p:cNvSpPr>
            <a:spLocks noChangeArrowheads="1"/>
          </p:cNvSpPr>
          <p:nvPr/>
        </p:nvSpPr>
        <p:spPr bwMode="auto">
          <a:xfrm>
            <a:off x="3875088" y="325437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006666"/>
                </a:solidFill>
              </a:rPr>
              <a:t>1</a:t>
            </a:r>
          </a:p>
        </p:txBody>
      </p:sp>
      <p:sp>
        <p:nvSpPr>
          <p:cNvPr id="807953" name="Line 17"/>
          <p:cNvSpPr>
            <a:spLocks noChangeShapeType="1"/>
          </p:cNvSpPr>
          <p:nvPr/>
        </p:nvSpPr>
        <p:spPr bwMode="auto">
          <a:xfrm flipH="1">
            <a:off x="6319838" y="3044825"/>
            <a:ext cx="358775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07954" name="Line 18"/>
          <p:cNvSpPr>
            <a:spLocks noChangeShapeType="1"/>
          </p:cNvSpPr>
          <p:nvPr/>
        </p:nvSpPr>
        <p:spPr bwMode="auto">
          <a:xfrm>
            <a:off x="7178675" y="3059113"/>
            <a:ext cx="373063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07955" name="Group 19"/>
          <p:cNvGrpSpPr>
            <a:grpSpLocks/>
          </p:cNvGrpSpPr>
          <p:nvPr/>
        </p:nvGrpSpPr>
        <p:grpSpPr bwMode="auto">
          <a:xfrm>
            <a:off x="6432550" y="2395538"/>
            <a:ext cx="1014413" cy="922337"/>
            <a:chOff x="4052" y="1509"/>
            <a:chExt cx="639" cy="581"/>
          </a:xfrm>
        </p:grpSpPr>
        <p:grpSp>
          <p:nvGrpSpPr>
            <p:cNvPr id="807956" name="Group 20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7957" name="Rectangle 21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7958" name="Rectangle 22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07959" name="Text Box 23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7960" name="Text Box 24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7961" name="Rectangle 25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7962" name="Rectangle 26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7963" name="Rectangle 27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7964" name="Text Box 28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7965" name="Text Box 29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07966" name="Text Box 30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7967" name="Text Box 31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7968" name="Text Box 32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7969" name="Text Box 33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7970" name="Text Box 34"/>
            <p:cNvSpPr txBox="1">
              <a:spLocks noChangeArrowheads="1"/>
            </p:cNvSpPr>
            <p:nvPr/>
          </p:nvSpPr>
          <p:spPr bwMode="auto">
            <a:xfrm>
              <a:off x="4361" y="1625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solidFill>
                    <a:srgbClr val="800000"/>
                  </a:solidFill>
                </a:rPr>
                <a:t>13</a:t>
              </a:r>
            </a:p>
          </p:txBody>
        </p:sp>
      </p:grpSp>
      <p:grpSp>
        <p:nvGrpSpPr>
          <p:cNvPr id="807971" name="Group 35"/>
          <p:cNvGrpSpPr>
            <a:grpSpLocks/>
          </p:cNvGrpSpPr>
          <p:nvPr/>
        </p:nvGrpSpPr>
        <p:grpSpPr bwMode="auto">
          <a:xfrm>
            <a:off x="7259638" y="3378200"/>
            <a:ext cx="1014412" cy="922338"/>
            <a:chOff x="4052" y="1509"/>
            <a:chExt cx="639" cy="581"/>
          </a:xfrm>
        </p:grpSpPr>
        <p:grpSp>
          <p:nvGrpSpPr>
            <p:cNvPr id="807972" name="Group 36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7973" name="Rectangle 37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7974" name="Rectangle 38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07975" name="Text Box 39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7976" name="Text Box 40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7977" name="Rectangle 41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7978" name="Rectangle 42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7979" name="Rectangle 43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7980" name="Text Box 44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7981" name="Text Box 45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07982" name="Text Box 46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7983" name="Text Box 47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7984" name="Text Box 48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7985" name="Text Box 49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7986" name="Text Box 50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solidFill>
                    <a:srgbClr val="800000"/>
                  </a:solidFill>
                </a:rPr>
                <a:t>6</a:t>
              </a:r>
            </a:p>
          </p:txBody>
        </p:sp>
      </p:grpSp>
      <p:sp>
        <p:nvSpPr>
          <p:cNvPr id="807987" name="Line 51"/>
          <p:cNvSpPr>
            <a:spLocks noChangeShapeType="1"/>
          </p:cNvSpPr>
          <p:nvPr/>
        </p:nvSpPr>
        <p:spPr bwMode="auto">
          <a:xfrm flipH="1">
            <a:off x="7312025" y="4071938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07988" name="Line 52"/>
          <p:cNvSpPr>
            <a:spLocks noChangeShapeType="1"/>
          </p:cNvSpPr>
          <p:nvPr/>
        </p:nvSpPr>
        <p:spPr bwMode="auto">
          <a:xfrm>
            <a:off x="8008938" y="4075113"/>
            <a:ext cx="268287" cy="354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07989" name="Group 53"/>
          <p:cNvGrpSpPr>
            <a:grpSpLocks/>
          </p:cNvGrpSpPr>
          <p:nvPr/>
        </p:nvGrpSpPr>
        <p:grpSpPr bwMode="auto">
          <a:xfrm>
            <a:off x="6856413" y="4397375"/>
            <a:ext cx="1014412" cy="922338"/>
            <a:chOff x="4052" y="1509"/>
            <a:chExt cx="639" cy="581"/>
          </a:xfrm>
        </p:grpSpPr>
        <p:grpSp>
          <p:nvGrpSpPr>
            <p:cNvPr id="807990" name="Group 5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7991" name="Rectangle 5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7992" name="Rectangle 5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07993" name="Text Box 5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7994" name="Text Box 5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7995" name="Rectangle 5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7996" name="Rectangle 6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7997" name="Rectangle 6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7998" name="Text Box 6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7999" name="Text Box 6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08000" name="Text Box 6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01" name="Text Box 6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02" name="Text Box 6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03" name="Text Box 6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04" name="Text Box 6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08005" name="Text Box 69"/>
          <p:cNvSpPr txBox="1">
            <a:spLocks noChangeArrowheads="1"/>
          </p:cNvSpPr>
          <p:nvPr/>
        </p:nvSpPr>
        <p:spPr bwMode="auto">
          <a:xfrm>
            <a:off x="7346950" y="4398963"/>
            <a:ext cx="39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1">
                <a:solidFill>
                  <a:srgbClr val="800000"/>
                </a:solidFill>
              </a:rPr>
              <a:t>‘A’</a:t>
            </a:r>
          </a:p>
        </p:txBody>
      </p:sp>
      <p:grpSp>
        <p:nvGrpSpPr>
          <p:cNvPr id="808006" name="Group 70"/>
          <p:cNvGrpSpPr>
            <a:grpSpLocks/>
          </p:cNvGrpSpPr>
          <p:nvPr/>
        </p:nvGrpSpPr>
        <p:grpSpPr bwMode="auto">
          <a:xfrm>
            <a:off x="7848600" y="4397375"/>
            <a:ext cx="1014413" cy="922338"/>
            <a:chOff x="4052" y="1509"/>
            <a:chExt cx="639" cy="581"/>
          </a:xfrm>
        </p:grpSpPr>
        <p:grpSp>
          <p:nvGrpSpPr>
            <p:cNvPr id="808007" name="Group 7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08" name="Rectangle 7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09" name="Rectangle 7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10" name="Text Box 7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8011" name="Text Box 7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8012" name="Rectangle 7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13" name="Rectangle 7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14" name="Rectangle 7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15" name="Text Box 7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8016" name="Text Box 8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08017" name="Text Box 8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18" name="Text Box 8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19" name="Text Box 8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20" name="Text Box 8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21" name="Text Box 85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08022" name="Text Box 86"/>
          <p:cNvSpPr txBox="1">
            <a:spLocks noChangeArrowheads="1"/>
          </p:cNvSpPr>
          <p:nvPr/>
        </p:nvSpPr>
        <p:spPr bwMode="auto">
          <a:xfrm>
            <a:off x="8339138" y="4398963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1">
                <a:solidFill>
                  <a:srgbClr val="800000"/>
                </a:solidFill>
              </a:rPr>
              <a:t>‘ ’</a:t>
            </a:r>
          </a:p>
        </p:txBody>
      </p:sp>
      <p:grpSp>
        <p:nvGrpSpPr>
          <p:cNvPr id="808023" name="Group 87"/>
          <p:cNvGrpSpPr>
            <a:grpSpLocks/>
          </p:cNvGrpSpPr>
          <p:nvPr/>
        </p:nvGrpSpPr>
        <p:grpSpPr bwMode="auto">
          <a:xfrm>
            <a:off x="5410200" y="3343275"/>
            <a:ext cx="1014413" cy="922338"/>
            <a:chOff x="4052" y="1509"/>
            <a:chExt cx="639" cy="581"/>
          </a:xfrm>
        </p:grpSpPr>
        <p:grpSp>
          <p:nvGrpSpPr>
            <p:cNvPr id="808024" name="Group 88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25" name="Rectangle 89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26" name="Rectangle 90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27" name="Text Box 91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8028" name="Text Box 92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8029" name="Rectangle 93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30" name="Rectangle 94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31" name="Rectangle 95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32" name="Text Box 96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8033" name="Text Box 97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08034" name="Text Box 98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35" name="Text Box 99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36" name="Text Box 100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37" name="Text Box 101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38" name="Text Box 102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solidFill>
                    <a:srgbClr val="800000"/>
                  </a:solidFill>
                </a:rPr>
                <a:t>7</a:t>
              </a:r>
            </a:p>
          </p:txBody>
        </p:sp>
      </p:grpSp>
      <p:sp>
        <p:nvSpPr>
          <p:cNvPr id="808039" name="Line 103"/>
          <p:cNvSpPr>
            <a:spLocks noChangeShapeType="1"/>
          </p:cNvSpPr>
          <p:nvPr/>
        </p:nvSpPr>
        <p:spPr bwMode="auto">
          <a:xfrm>
            <a:off x="6078538" y="4014788"/>
            <a:ext cx="292100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08040" name="Group 104"/>
          <p:cNvGrpSpPr>
            <a:grpSpLocks/>
          </p:cNvGrpSpPr>
          <p:nvPr/>
        </p:nvGrpSpPr>
        <p:grpSpPr bwMode="auto">
          <a:xfrm>
            <a:off x="5942013" y="4394200"/>
            <a:ext cx="1014412" cy="922338"/>
            <a:chOff x="4052" y="1509"/>
            <a:chExt cx="639" cy="581"/>
          </a:xfrm>
        </p:grpSpPr>
        <p:grpSp>
          <p:nvGrpSpPr>
            <p:cNvPr id="808041" name="Group 10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42" name="Rectangle 10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43" name="Rectangle 10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44" name="Text Box 10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8045" name="Text Box 10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8046" name="Rectangle 11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47" name="Rectangle 11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48" name="Rectangle 11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49" name="Text Box 11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8050" name="Text Box 11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08051" name="Text Box 11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52" name="Text Box 11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53" name="Text Box 11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54" name="Text Box 11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55" name="Text Box 119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808056" name="Text Box 120"/>
          <p:cNvSpPr txBox="1">
            <a:spLocks noChangeArrowheads="1"/>
          </p:cNvSpPr>
          <p:nvPr/>
        </p:nvSpPr>
        <p:spPr bwMode="auto">
          <a:xfrm>
            <a:off x="6432550" y="4395788"/>
            <a:ext cx="4206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1">
                <a:solidFill>
                  <a:srgbClr val="800000"/>
                </a:solidFill>
              </a:rPr>
              <a:t>‘M’</a:t>
            </a:r>
          </a:p>
        </p:txBody>
      </p:sp>
      <p:grpSp>
        <p:nvGrpSpPr>
          <p:cNvPr id="808057" name="Group 121"/>
          <p:cNvGrpSpPr>
            <a:grpSpLocks/>
          </p:cNvGrpSpPr>
          <p:nvPr/>
        </p:nvGrpSpPr>
        <p:grpSpPr bwMode="auto">
          <a:xfrm>
            <a:off x="4689475" y="4400550"/>
            <a:ext cx="1014413" cy="922338"/>
            <a:chOff x="4052" y="1509"/>
            <a:chExt cx="639" cy="581"/>
          </a:xfrm>
        </p:grpSpPr>
        <p:grpSp>
          <p:nvGrpSpPr>
            <p:cNvPr id="808058" name="Group 12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59" name="Rectangle 12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60" name="Rectangle 12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61" name="Text Box 12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8062" name="Text Box 12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8063" name="Rectangle 12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64" name="Rectangle 12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65" name="Rectangle 12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66" name="Text Box 13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8067" name="Text Box 13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08068" name="Text Box 13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69" name="Text Box 13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70" name="Text Box 13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71" name="Text Box 13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72" name="Text Box 136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08073" name="Line 137"/>
          <p:cNvSpPr>
            <a:spLocks noChangeShapeType="1"/>
          </p:cNvSpPr>
          <p:nvPr/>
        </p:nvSpPr>
        <p:spPr bwMode="auto">
          <a:xfrm flipH="1">
            <a:off x="5461000" y="4016375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08074" name="Line 138"/>
          <p:cNvSpPr>
            <a:spLocks noChangeShapeType="1"/>
          </p:cNvSpPr>
          <p:nvPr/>
        </p:nvSpPr>
        <p:spPr bwMode="auto">
          <a:xfrm>
            <a:off x="5546725" y="5029200"/>
            <a:ext cx="292100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08075" name="Group 139"/>
          <p:cNvGrpSpPr>
            <a:grpSpLocks/>
          </p:cNvGrpSpPr>
          <p:nvPr/>
        </p:nvGrpSpPr>
        <p:grpSpPr bwMode="auto">
          <a:xfrm>
            <a:off x="5410200" y="5408613"/>
            <a:ext cx="1014413" cy="922337"/>
            <a:chOff x="4052" y="1509"/>
            <a:chExt cx="639" cy="581"/>
          </a:xfrm>
        </p:grpSpPr>
        <p:grpSp>
          <p:nvGrpSpPr>
            <p:cNvPr id="808076" name="Group 140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77" name="Rectangle 141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78" name="Rectangle 142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79" name="Text Box 143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8080" name="Text Box 144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8081" name="Rectangle 145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82" name="Rectangle 146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83" name="Rectangle 147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84" name="Text Box 148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8085" name="Text Box 149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08086" name="Text Box 150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087" name="Text Box 151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088" name="Text Box 152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089" name="Text Box 153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090" name="Text Box 154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08091" name="Text Box 155"/>
          <p:cNvSpPr txBox="1">
            <a:spLocks noChangeArrowheads="1"/>
          </p:cNvSpPr>
          <p:nvPr/>
        </p:nvSpPr>
        <p:spPr bwMode="auto">
          <a:xfrm>
            <a:off x="5900738" y="5410200"/>
            <a:ext cx="360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1">
                <a:solidFill>
                  <a:srgbClr val="800000"/>
                </a:solidFill>
              </a:rPr>
              <a:t>‘I’</a:t>
            </a:r>
          </a:p>
        </p:txBody>
      </p:sp>
      <p:grpSp>
        <p:nvGrpSpPr>
          <p:cNvPr id="808092" name="Group 156"/>
          <p:cNvGrpSpPr>
            <a:grpSpLocks/>
          </p:cNvGrpSpPr>
          <p:nvPr/>
        </p:nvGrpSpPr>
        <p:grpSpPr bwMode="auto">
          <a:xfrm>
            <a:off x="3962400" y="5403850"/>
            <a:ext cx="1014413" cy="922338"/>
            <a:chOff x="4052" y="1509"/>
            <a:chExt cx="639" cy="581"/>
          </a:xfrm>
        </p:grpSpPr>
        <p:grpSp>
          <p:nvGrpSpPr>
            <p:cNvPr id="808093" name="Group 15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094" name="Rectangle 15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95" name="Rectangle 15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96" name="Text Box 16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8097" name="Text Box 16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8098" name="Rectangle 16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099" name="Rectangle 16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100" name="Rectangle 16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101" name="Text Box 16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8102" name="Text Box 16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08103" name="Text Box 16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104" name="Text Box 16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105" name="Text Box 16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106" name="Text Box 17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107" name="Text Box 171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2</a:t>
              </a:r>
            </a:p>
          </p:txBody>
        </p:sp>
      </p:grpSp>
      <p:sp>
        <p:nvSpPr>
          <p:cNvPr id="808108" name="Text Box 172"/>
          <p:cNvSpPr txBox="1">
            <a:spLocks noChangeArrowheads="1"/>
          </p:cNvSpPr>
          <p:nvPr/>
        </p:nvSpPr>
        <p:spPr bwMode="auto">
          <a:xfrm>
            <a:off x="4452938" y="540543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1400" b="1">
              <a:solidFill>
                <a:srgbClr val="800000"/>
              </a:solidFill>
            </a:endParaRPr>
          </a:p>
        </p:txBody>
      </p:sp>
      <p:sp>
        <p:nvSpPr>
          <p:cNvPr id="808109" name="Line 173"/>
          <p:cNvSpPr>
            <a:spLocks noChangeShapeType="1"/>
          </p:cNvSpPr>
          <p:nvPr/>
        </p:nvSpPr>
        <p:spPr bwMode="auto">
          <a:xfrm flipH="1">
            <a:off x="4681538" y="5060950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08110" name="Line 174"/>
          <p:cNvSpPr>
            <a:spLocks noChangeShapeType="1"/>
          </p:cNvSpPr>
          <p:nvPr/>
        </p:nvSpPr>
        <p:spPr bwMode="auto">
          <a:xfrm flipH="1">
            <a:off x="4003675" y="6073775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08111" name="Line 175"/>
          <p:cNvSpPr>
            <a:spLocks noChangeShapeType="1"/>
          </p:cNvSpPr>
          <p:nvPr/>
        </p:nvSpPr>
        <p:spPr bwMode="auto">
          <a:xfrm>
            <a:off x="4700588" y="6076950"/>
            <a:ext cx="268287" cy="354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08112" name="Group 176"/>
          <p:cNvGrpSpPr>
            <a:grpSpLocks/>
          </p:cNvGrpSpPr>
          <p:nvPr/>
        </p:nvGrpSpPr>
        <p:grpSpPr bwMode="auto">
          <a:xfrm>
            <a:off x="3548063" y="6399213"/>
            <a:ext cx="1014412" cy="922337"/>
            <a:chOff x="4052" y="1509"/>
            <a:chExt cx="639" cy="581"/>
          </a:xfrm>
        </p:grpSpPr>
        <p:grpSp>
          <p:nvGrpSpPr>
            <p:cNvPr id="808113" name="Group 17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114" name="Rectangle 17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115" name="Rectangle 17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08116" name="Text Box 18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8117" name="Text Box 18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8118" name="Rectangle 18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119" name="Rectangle 18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120" name="Rectangle 18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121" name="Text Box 18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8122" name="Text Box 18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08123" name="Text Box 18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124" name="Text Box 18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125" name="Text Box 18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126" name="Text Box 19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127" name="Text Box 191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08128" name="Text Box 192"/>
          <p:cNvSpPr txBox="1">
            <a:spLocks noChangeArrowheads="1"/>
          </p:cNvSpPr>
          <p:nvPr/>
        </p:nvSpPr>
        <p:spPr bwMode="auto">
          <a:xfrm>
            <a:off x="4038600" y="6400800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1">
                <a:solidFill>
                  <a:srgbClr val="800000"/>
                </a:solidFill>
              </a:rPr>
              <a:t>‘.’</a:t>
            </a:r>
          </a:p>
        </p:txBody>
      </p:sp>
      <p:grpSp>
        <p:nvGrpSpPr>
          <p:cNvPr id="808129" name="Group 193"/>
          <p:cNvGrpSpPr>
            <a:grpSpLocks/>
          </p:cNvGrpSpPr>
          <p:nvPr/>
        </p:nvGrpSpPr>
        <p:grpSpPr bwMode="auto">
          <a:xfrm>
            <a:off x="4540250" y="6399213"/>
            <a:ext cx="1014413" cy="922337"/>
            <a:chOff x="4052" y="1509"/>
            <a:chExt cx="639" cy="581"/>
          </a:xfrm>
        </p:grpSpPr>
        <p:grpSp>
          <p:nvGrpSpPr>
            <p:cNvPr id="808130" name="Group 19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8131" name="Rectangle 19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132" name="Rectangle 19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08133" name="Text Box 19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8134" name="Text Box 19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8135" name="Rectangle 19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136" name="Rectangle 20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137" name="Rectangle 20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8138" name="Text Box 20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8139" name="Text Box 20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08140" name="Text Box 20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08141" name="Text Box 20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08142" name="Text Box 20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08143" name="Text Box 20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08144" name="Text Box 20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08145" name="Text Box 209"/>
          <p:cNvSpPr txBox="1">
            <a:spLocks noChangeArrowheads="1"/>
          </p:cNvSpPr>
          <p:nvPr/>
        </p:nvSpPr>
        <p:spPr bwMode="auto">
          <a:xfrm>
            <a:off x="5030788" y="640080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1">
                <a:solidFill>
                  <a:srgbClr val="800000"/>
                </a:solidFill>
              </a:rPr>
              <a:t>‘S’</a:t>
            </a:r>
          </a:p>
        </p:txBody>
      </p:sp>
      <p:sp>
        <p:nvSpPr>
          <p:cNvPr id="808146" name="Rectangle 210"/>
          <p:cNvSpPr>
            <a:spLocks noChangeArrowheads="1"/>
          </p:cNvSpPr>
          <p:nvPr/>
        </p:nvSpPr>
        <p:spPr bwMode="auto">
          <a:xfrm>
            <a:off x="8262938" y="49228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47" name="Rectangle 211"/>
          <p:cNvSpPr>
            <a:spLocks noChangeArrowheads="1"/>
          </p:cNvSpPr>
          <p:nvPr/>
        </p:nvSpPr>
        <p:spPr bwMode="auto">
          <a:xfrm>
            <a:off x="7847013" y="49212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48" name="Rectangle 212"/>
          <p:cNvSpPr>
            <a:spLocks noChangeArrowheads="1"/>
          </p:cNvSpPr>
          <p:nvPr/>
        </p:nvSpPr>
        <p:spPr bwMode="auto">
          <a:xfrm>
            <a:off x="7294563" y="49212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49" name="Rectangle 213"/>
          <p:cNvSpPr>
            <a:spLocks noChangeArrowheads="1"/>
          </p:cNvSpPr>
          <p:nvPr/>
        </p:nvSpPr>
        <p:spPr bwMode="auto">
          <a:xfrm>
            <a:off x="6878638" y="49101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0" name="Rectangle 214"/>
          <p:cNvSpPr>
            <a:spLocks noChangeArrowheads="1"/>
          </p:cNvSpPr>
          <p:nvPr/>
        </p:nvSpPr>
        <p:spPr bwMode="auto">
          <a:xfrm>
            <a:off x="6367463" y="49101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1" name="Rectangle 215"/>
          <p:cNvSpPr>
            <a:spLocks noChangeArrowheads="1"/>
          </p:cNvSpPr>
          <p:nvPr/>
        </p:nvSpPr>
        <p:spPr bwMode="auto">
          <a:xfrm>
            <a:off x="5953125" y="491013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2" name="Rectangle 216"/>
          <p:cNvSpPr>
            <a:spLocks noChangeArrowheads="1"/>
          </p:cNvSpPr>
          <p:nvPr/>
        </p:nvSpPr>
        <p:spPr bwMode="auto">
          <a:xfrm>
            <a:off x="5824538" y="591820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3" name="Rectangle 217"/>
          <p:cNvSpPr>
            <a:spLocks noChangeArrowheads="1"/>
          </p:cNvSpPr>
          <p:nvPr/>
        </p:nvSpPr>
        <p:spPr bwMode="auto">
          <a:xfrm>
            <a:off x="5419725" y="59182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4" name="Rectangle 218"/>
          <p:cNvSpPr>
            <a:spLocks noChangeArrowheads="1"/>
          </p:cNvSpPr>
          <p:nvPr/>
        </p:nvSpPr>
        <p:spPr bwMode="auto">
          <a:xfrm>
            <a:off x="4956175" y="69103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5" name="Rectangle 219"/>
          <p:cNvSpPr>
            <a:spLocks noChangeArrowheads="1"/>
          </p:cNvSpPr>
          <p:nvPr/>
        </p:nvSpPr>
        <p:spPr bwMode="auto">
          <a:xfrm>
            <a:off x="4551363" y="691038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6" name="Rectangle 220"/>
          <p:cNvSpPr>
            <a:spLocks noChangeArrowheads="1"/>
          </p:cNvSpPr>
          <p:nvPr/>
        </p:nvSpPr>
        <p:spPr bwMode="auto">
          <a:xfrm>
            <a:off x="3983038" y="6911975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08157" name="Rectangle 221"/>
          <p:cNvSpPr>
            <a:spLocks noChangeArrowheads="1"/>
          </p:cNvSpPr>
          <p:nvPr/>
        </p:nvSpPr>
        <p:spPr bwMode="auto">
          <a:xfrm>
            <a:off x="3578225" y="6911975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53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02132E-6 L 0.12725 0.0083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079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4" y="41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9064E-6 L 0.03125 0.1538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079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769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19741E-6 L -0.05487 0.3058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079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1529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6274E-6 L -0.1316 0.4536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079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80" y="2268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2132E-6 L 0.23003 0.1575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079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3" y="78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0.00116 L 0.38576 -0.0352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079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19" y="-171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03985E-6 L 0.46389 0.1146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079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4" y="572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6775E-6 L 0.26285 0.1114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079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42" y="556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03985E-6 L 0.20157 0.2650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079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69" y="1325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6775E-6 L 0.1099 0.4080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079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20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42" grpId="0"/>
      <p:bldP spid="807943" grpId="0"/>
      <p:bldP spid="807943" grpId="1"/>
      <p:bldP spid="807944" grpId="0"/>
      <p:bldP spid="807944" grpId="1"/>
      <p:bldP spid="807945" grpId="0"/>
      <p:bldP spid="807945" grpId="1"/>
      <p:bldP spid="807946" grpId="0"/>
      <p:bldP spid="807946" grpId="1"/>
      <p:bldP spid="807947" grpId="0"/>
      <p:bldP spid="807947" grpId="1"/>
      <p:bldP spid="807948" grpId="0"/>
      <p:bldP spid="807948" grpId="1"/>
      <p:bldP spid="807949" grpId="0"/>
      <p:bldP spid="807949" grpId="1"/>
      <p:bldP spid="807950" grpId="0"/>
      <p:bldP spid="807950" grpId="1"/>
      <p:bldP spid="807951" grpId="0"/>
      <p:bldP spid="807951" grpId="1"/>
      <p:bldP spid="807952" grpId="0"/>
      <p:bldP spid="80795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B601-D08B-45EE-B46D-B107CE93E7FB}" type="slidenum">
              <a:rPr lang="en-US"/>
              <a:pPr/>
              <a:t>7</a:t>
            </a:fld>
            <a:endParaRPr lang="en-US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Searching a BST</a:t>
            </a:r>
            <a:r>
              <a:rPr lang="en-US"/>
              <a:t> 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469900" y="914400"/>
            <a:ext cx="6981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Input</a:t>
            </a:r>
            <a:r>
              <a:rPr lang="en-US">
                <a:solidFill>
                  <a:schemeClr val="tx1"/>
                </a:solidFill>
              </a:rPr>
              <a:t>: A </a:t>
            </a:r>
            <a:r>
              <a:rPr lang="en-US">
                <a:solidFill>
                  <a:srgbClr val="006666"/>
                </a:solidFill>
              </a:rPr>
              <a:t>value V </a:t>
            </a:r>
            <a:r>
              <a:rPr lang="en-US">
                <a:solidFill>
                  <a:schemeClr val="tx1"/>
                </a:solidFill>
              </a:rPr>
              <a:t>to search for </a:t>
            </a:r>
          </a:p>
          <a:p>
            <a:pPr algn="l"/>
            <a:r>
              <a:rPr lang="en-US">
                <a:solidFill>
                  <a:schemeClr val="accent2"/>
                </a:solidFill>
              </a:rPr>
              <a:t>Output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n-US">
                <a:solidFill>
                  <a:srgbClr val="6600CC"/>
                </a:solidFill>
              </a:rPr>
              <a:t>TRUE</a:t>
            </a:r>
            <a:r>
              <a:rPr lang="en-US">
                <a:solidFill>
                  <a:schemeClr val="tx1"/>
                </a:solidFill>
              </a:rPr>
              <a:t> if found, </a:t>
            </a:r>
            <a:r>
              <a:rPr lang="en-US">
                <a:solidFill>
                  <a:srgbClr val="6600CC"/>
                </a:solidFill>
              </a:rPr>
              <a:t>FALSE</a:t>
            </a:r>
            <a:r>
              <a:rPr lang="en-US">
                <a:solidFill>
                  <a:schemeClr val="tx1"/>
                </a:solidFill>
              </a:rPr>
              <a:t> otherwise</a:t>
            </a:r>
          </a:p>
        </p:txBody>
      </p:sp>
      <p:sp>
        <p:nvSpPr>
          <p:cNvPr id="575493" name="Rectangle 5"/>
          <p:cNvSpPr>
            <a:spLocks noChangeArrowheads="1"/>
          </p:cNvSpPr>
          <p:nvPr/>
        </p:nvSpPr>
        <p:spPr bwMode="auto">
          <a:xfrm>
            <a:off x="442913" y="1930400"/>
            <a:ext cx="8108950" cy="261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Keep going until we hit the </a:t>
            </a:r>
            <a:r>
              <a:rPr lang="en-US">
                <a:solidFill>
                  <a:srgbClr val="6600CC"/>
                </a:solidFill>
              </a:rPr>
              <a:t>NULL pointer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equal</a:t>
            </a:r>
            <a:r>
              <a:rPr lang="en-US">
                <a:solidFill>
                  <a:srgbClr val="006666"/>
                </a:solidFill>
              </a:rPr>
              <a:t> to current node’s value, then </a:t>
            </a:r>
            <a:r>
              <a:rPr lang="en-US">
                <a:solidFill>
                  <a:srgbClr val="6600CC"/>
                </a:solidFill>
              </a:rPr>
              <a:t>found</a:t>
            </a:r>
            <a:r>
              <a:rPr lang="en-US">
                <a:solidFill>
                  <a:srgbClr val="006666"/>
                </a:solidFill>
              </a:rPr>
              <a:t>!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less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greater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right</a:t>
            </a:r>
          </a:p>
          <a:p>
            <a:pPr algn="l"/>
            <a:endParaRPr lang="en-US" sz="1200">
              <a:solidFill>
                <a:srgbClr val="006666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If we hit a </a:t>
            </a:r>
            <a:r>
              <a:rPr lang="en-US">
                <a:solidFill>
                  <a:srgbClr val="6600CC"/>
                </a:solidFill>
              </a:rPr>
              <a:t>NULL pointer</a:t>
            </a:r>
            <a:r>
              <a:rPr lang="en-US">
                <a:solidFill>
                  <a:srgbClr val="006666"/>
                </a:solidFill>
              </a:rPr>
              <a:t>, not found.</a:t>
            </a:r>
          </a:p>
        </p:txBody>
      </p:sp>
      <p:grpSp>
        <p:nvGrpSpPr>
          <p:cNvPr id="575555" name="Group 67"/>
          <p:cNvGrpSpPr>
            <a:grpSpLocks/>
          </p:cNvGrpSpPr>
          <p:nvPr/>
        </p:nvGrpSpPr>
        <p:grpSpPr bwMode="auto">
          <a:xfrm>
            <a:off x="6286500" y="5154613"/>
            <a:ext cx="792163" cy="592137"/>
            <a:chOff x="3511" y="3072"/>
            <a:chExt cx="729" cy="624"/>
          </a:xfrm>
        </p:grpSpPr>
        <p:sp>
          <p:nvSpPr>
            <p:cNvPr id="575556" name="Rectangle 6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7" name="Rectangle 6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8" name="Rectangle 7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9" name="Rectangle 7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5560" name="Group 72"/>
          <p:cNvGrpSpPr>
            <a:grpSpLocks/>
          </p:cNvGrpSpPr>
          <p:nvPr/>
        </p:nvGrpSpPr>
        <p:grpSpPr bwMode="auto">
          <a:xfrm>
            <a:off x="7235825" y="4148138"/>
            <a:ext cx="792163" cy="592137"/>
            <a:chOff x="3511" y="3072"/>
            <a:chExt cx="729" cy="624"/>
          </a:xfrm>
        </p:grpSpPr>
        <p:sp>
          <p:nvSpPr>
            <p:cNvPr id="575561" name="Rectangle 73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2" name="Rectangle 74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3" name="Rectangle 75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4" name="Rectangle 76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5565" name="Group 77"/>
          <p:cNvGrpSpPr>
            <a:grpSpLocks/>
          </p:cNvGrpSpPr>
          <p:nvPr/>
        </p:nvGrpSpPr>
        <p:grpSpPr bwMode="auto">
          <a:xfrm>
            <a:off x="8008938" y="5154613"/>
            <a:ext cx="790575" cy="592137"/>
            <a:chOff x="3511" y="3072"/>
            <a:chExt cx="729" cy="624"/>
          </a:xfrm>
        </p:grpSpPr>
        <p:sp>
          <p:nvSpPr>
            <p:cNvPr id="575566" name="Rectangle 78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7" name="Rectangle 79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8" name="Rectangle 80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9" name="Rectangle 81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70" name="Line 82"/>
          <p:cNvSpPr>
            <a:spLocks noChangeShapeType="1"/>
          </p:cNvSpPr>
          <p:nvPr/>
        </p:nvSpPr>
        <p:spPr bwMode="auto">
          <a:xfrm flipH="1">
            <a:off x="6761163" y="4622800"/>
            <a:ext cx="654050" cy="5318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71" name="Line 83"/>
          <p:cNvSpPr>
            <a:spLocks noChangeShapeType="1"/>
          </p:cNvSpPr>
          <p:nvPr/>
        </p:nvSpPr>
        <p:spPr bwMode="auto">
          <a:xfrm>
            <a:off x="7820025" y="4621213"/>
            <a:ext cx="541338" cy="531812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72" name="Text Box 84"/>
          <p:cNvSpPr txBox="1">
            <a:spLocks noChangeArrowheads="1"/>
          </p:cNvSpPr>
          <p:nvPr/>
        </p:nvSpPr>
        <p:spPr bwMode="auto">
          <a:xfrm>
            <a:off x="7983538" y="551656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73" name="Text Box 85"/>
          <p:cNvSpPr txBox="1">
            <a:spLocks noChangeArrowheads="1"/>
          </p:cNvSpPr>
          <p:nvPr/>
        </p:nvSpPr>
        <p:spPr bwMode="auto">
          <a:xfrm>
            <a:off x="7011988" y="4167188"/>
            <a:ext cx="1150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“Larry”</a:t>
            </a:r>
          </a:p>
        </p:txBody>
      </p:sp>
      <p:sp>
        <p:nvSpPr>
          <p:cNvPr id="575574" name="Text Box 86"/>
          <p:cNvSpPr txBox="1">
            <a:spLocks noChangeArrowheads="1"/>
          </p:cNvSpPr>
          <p:nvPr/>
        </p:nvSpPr>
        <p:spPr bwMode="auto">
          <a:xfrm>
            <a:off x="6110288" y="5170488"/>
            <a:ext cx="985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“Fran”</a:t>
            </a:r>
          </a:p>
        </p:txBody>
      </p:sp>
      <p:sp>
        <p:nvSpPr>
          <p:cNvPr id="575575" name="Text Box 87"/>
          <p:cNvSpPr txBox="1">
            <a:spLocks noChangeArrowheads="1"/>
          </p:cNvSpPr>
          <p:nvPr/>
        </p:nvSpPr>
        <p:spPr bwMode="auto">
          <a:xfrm>
            <a:off x="7642225" y="5167313"/>
            <a:ext cx="1273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“Ronda”</a:t>
            </a:r>
          </a:p>
        </p:txBody>
      </p:sp>
      <p:sp>
        <p:nvSpPr>
          <p:cNvPr id="575576" name="Line 88"/>
          <p:cNvSpPr>
            <a:spLocks noChangeShapeType="1"/>
          </p:cNvSpPr>
          <p:nvPr/>
        </p:nvSpPr>
        <p:spPr bwMode="auto">
          <a:xfrm flipH="1">
            <a:off x="6308725" y="5641975"/>
            <a:ext cx="284163" cy="50482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5577" name="Group 89"/>
          <p:cNvGrpSpPr>
            <a:grpSpLocks/>
          </p:cNvGrpSpPr>
          <p:nvPr/>
        </p:nvGrpSpPr>
        <p:grpSpPr bwMode="auto">
          <a:xfrm>
            <a:off x="5686425" y="6146800"/>
            <a:ext cx="792163" cy="592138"/>
            <a:chOff x="3511" y="3072"/>
            <a:chExt cx="729" cy="624"/>
          </a:xfrm>
        </p:grpSpPr>
        <p:sp>
          <p:nvSpPr>
            <p:cNvPr id="575578" name="Rectangle 90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79" name="Rectangle 91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0" name="Rectangle 92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1" name="Rectangle 93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82" name="Text Box 94"/>
          <p:cNvSpPr txBox="1">
            <a:spLocks noChangeArrowheads="1"/>
          </p:cNvSpPr>
          <p:nvPr/>
        </p:nvSpPr>
        <p:spPr bwMode="auto">
          <a:xfrm>
            <a:off x="5640388" y="6500813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83" name="Text Box 95"/>
          <p:cNvSpPr txBox="1">
            <a:spLocks noChangeArrowheads="1"/>
          </p:cNvSpPr>
          <p:nvPr/>
        </p:nvSpPr>
        <p:spPr bwMode="auto">
          <a:xfrm>
            <a:off x="6016625" y="651510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grpSp>
        <p:nvGrpSpPr>
          <p:cNvPr id="575584" name="Group 96"/>
          <p:cNvGrpSpPr>
            <a:grpSpLocks/>
          </p:cNvGrpSpPr>
          <p:nvPr/>
        </p:nvGrpSpPr>
        <p:grpSpPr bwMode="auto">
          <a:xfrm>
            <a:off x="6711950" y="6149975"/>
            <a:ext cx="790575" cy="592138"/>
            <a:chOff x="3511" y="3072"/>
            <a:chExt cx="729" cy="624"/>
          </a:xfrm>
        </p:grpSpPr>
        <p:sp>
          <p:nvSpPr>
            <p:cNvPr id="575585" name="Rectangle 97"/>
            <p:cNvSpPr>
              <a:spLocks noChangeArrowheads="1"/>
            </p:cNvSpPr>
            <p:nvPr/>
          </p:nvSpPr>
          <p:spPr bwMode="auto">
            <a:xfrm>
              <a:off x="3511" y="3072"/>
              <a:ext cx="729" cy="62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6" name="Rectangle 98"/>
            <p:cNvSpPr>
              <a:spLocks noChangeArrowheads="1"/>
            </p:cNvSpPr>
            <p:nvPr/>
          </p:nvSpPr>
          <p:spPr bwMode="auto">
            <a:xfrm>
              <a:off x="3550" y="3473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7" name="Rectangle 99"/>
            <p:cNvSpPr>
              <a:spLocks noChangeArrowheads="1"/>
            </p:cNvSpPr>
            <p:nvPr/>
          </p:nvSpPr>
          <p:spPr bwMode="auto">
            <a:xfrm>
              <a:off x="3895" y="3476"/>
              <a:ext cx="297" cy="192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88" name="Rectangle 100"/>
            <p:cNvSpPr>
              <a:spLocks noChangeArrowheads="1"/>
            </p:cNvSpPr>
            <p:nvPr/>
          </p:nvSpPr>
          <p:spPr bwMode="auto">
            <a:xfrm>
              <a:off x="3552" y="3120"/>
              <a:ext cx="636" cy="30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89" name="Line 101"/>
          <p:cNvSpPr>
            <a:spLocks noChangeShapeType="1"/>
          </p:cNvSpPr>
          <p:nvPr/>
        </p:nvSpPr>
        <p:spPr bwMode="auto">
          <a:xfrm>
            <a:off x="6765925" y="5654675"/>
            <a:ext cx="209550" cy="506413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590" name="Text Box 102"/>
          <p:cNvSpPr txBox="1">
            <a:spLocks noChangeArrowheads="1"/>
          </p:cNvSpPr>
          <p:nvPr/>
        </p:nvSpPr>
        <p:spPr bwMode="auto">
          <a:xfrm>
            <a:off x="6686550" y="653732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1" name="Text Box 103"/>
          <p:cNvSpPr txBox="1">
            <a:spLocks noChangeArrowheads="1"/>
          </p:cNvSpPr>
          <p:nvPr/>
        </p:nvSpPr>
        <p:spPr bwMode="auto">
          <a:xfrm>
            <a:off x="6410325" y="6188075"/>
            <a:ext cx="1139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“Gary”</a:t>
            </a:r>
          </a:p>
        </p:txBody>
      </p:sp>
      <p:sp>
        <p:nvSpPr>
          <p:cNvPr id="575592" name="Text Box 104"/>
          <p:cNvSpPr txBox="1">
            <a:spLocks noChangeArrowheads="1"/>
          </p:cNvSpPr>
          <p:nvPr/>
        </p:nvSpPr>
        <p:spPr bwMode="auto">
          <a:xfrm>
            <a:off x="7032625" y="6521450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3" name="Text Box 105"/>
          <p:cNvSpPr txBox="1">
            <a:spLocks noChangeArrowheads="1"/>
          </p:cNvSpPr>
          <p:nvPr/>
        </p:nvSpPr>
        <p:spPr bwMode="auto">
          <a:xfrm>
            <a:off x="8340725" y="5502275"/>
            <a:ext cx="520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000" b="1">
                <a:solidFill>
                  <a:srgbClr val="FFFFCC"/>
                </a:solidFill>
              </a:rPr>
              <a:t>NULL</a:t>
            </a:r>
          </a:p>
        </p:txBody>
      </p:sp>
      <p:sp>
        <p:nvSpPr>
          <p:cNvPr id="575594" name="Text Box 106"/>
          <p:cNvSpPr txBox="1">
            <a:spLocks noChangeArrowheads="1"/>
          </p:cNvSpPr>
          <p:nvPr/>
        </p:nvSpPr>
        <p:spPr bwMode="auto">
          <a:xfrm>
            <a:off x="5372100" y="6172200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/>
              <a:t>    “Barry”</a:t>
            </a:r>
          </a:p>
        </p:txBody>
      </p:sp>
      <p:sp>
        <p:nvSpPr>
          <p:cNvPr id="575595" name="Text Box 107"/>
          <p:cNvSpPr txBox="1">
            <a:spLocks noChangeArrowheads="1"/>
          </p:cNvSpPr>
          <p:nvPr/>
        </p:nvSpPr>
        <p:spPr bwMode="auto">
          <a:xfrm>
            <a:off x="73025" y="5951538"/>
            <a:ext cx="2581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Let’s search for </a:t>
            </a:r>
            <a:r>
              <a:rPr lang="en-US">
                <a:solidFill>
                  <a:srgbClr val="A50021"/>
                </a:solidFill>
              </a:rPr>
              <a:t>Gary</a:t>
            </a:r>
            <a:r>
              <a:rPr lang="en-US"/>
              <a:t>.</a:t>
            </a:r>
          </a:p>
        </p:txBody>
      </p:sp>
      <p:sp>
        <p:nvSpPr>
          <p:cNvPr id="575615" name="Line 127"/>
          <p:cNvSpPr>
            <a:spLocks noChangeShapeType="1"/>
          </p:cNvSpPr>
          <p:nvPr/>
        </p:nvSpPr>
        <p:spPr bwMode="auto">
          <a:xfrm>
            <a:off x="76200" y="21463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6" name="Oval 128"/>
          <p:cNvSpPr>
            <a:spLocks noChangeArrowheads="1"/>
          </p:cNvSpPr>
          <p:nvPr/>
        </p:nvSpPr>
        <p:spPr bwMode="auto">
          <a:xfrm>
            <a:off x="7188200" y="40005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7" name="Line 129"/>
          <p:cNvSpPr>
            <a:spLocks noChangeShapeType="1"/>
          </p:cNvSpPr>
          <p:nvPr/>
        </p:nvSpPr>
        <p:spPr bwMode="auto">
          <a:xfrm>
            <a:off x="63500" y="250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8" name="Line 130"/>
          <p:cNvSpPr>
            <a:spLocks noChangeShapeType="1"/>
          </p:cNvSpPr>
          <p:nvPr/>
        </p:nvSpPr>
        <p:spPr bwMode="auto">
          <a:xfrm>
            <a:off x="304800" y="302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19" name="Text Box 131"/>
          <p:cNvSpPr txBox="1">
            <a:spLocks noChangeArrowheads="1"/>
          </p:cNvSpPr>
          <p:nvPr/>
        </p:nvSpPr>
        <p:spPr bwMode="auto">
          <a:xfrm>
            <a:off x="2346325" y="4922838"/>
            <a:ext cx="243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Larry??</a:t>
            </a:r>
          </a:p>
        </p:txBody>
      </p:sp>
      <p:sp>
        <p:nvSpPr>
          <p:cNvPr id="575620" name="Line 132"/>
          <p:cNvSpPr>
            <a:spLocks noChangeShapeType="1"/>
          </p:cNvSpPr>
          <p:nvPr/>
        </p:nvSpPr>
        <p:spPr bwMode="auto">
          <a:xfrm>
            <a:off x="317500" y="3378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1" name="Text Box 133"/>
          <p:cNvSpPr txBox="1">
            <a:spLocks noChangeArrowheads="1"/>
          </p:cNvSpPr>
          <p:nvPr/>
        </p:nvSpPr>
        <p:spPr bwMode="auto">
          <a:xfrm>
            <a:off x="2362200" y="4953000"/>
            <a:ext cx="2244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&lt; Larry??</a:t>
            </a:r>
          </a:p>
        </p:txBody>
      </p:sp>
      <p:sp>
        <p:nvSpPr>
          <p:cNvPr id="575622" name="Line 134"/>
          <p:cNvSpPr>
            <a:spLocks noChangeShapeType="1"/>
          </p:cNvSpPr>
          <p:nvPr/>
        </p:nvSpPr>
        <p:spPr bwMode="auto">
          <a:xfrm>
            <a:off x="6221413" y="2906713"/>
            <a:ext cx="271462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4" name="Oval 136"/>
          <p:cNvSpPr>
            <a:spLocks noChangeArrowheads="1"/>
          </p:cNvSpPr>
          <p:nvPr/>
        </p:nvSpPr>
        <p:spPr bwMode="auto">
          <a:xfrm>
            <a:off x="6210300" y="50292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5" name="Line 137"/>
          <p:cNvSpPr>
            <a:spLocks noChangeShapeType="1"/>
          </p:cNvSpPr>
          <p:nvPr/>
        </p:nvSpPr>
        <p:spPr bwMode="auto">
          <a:xfrm>
            <a:off x="63500" y="250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6" name="Line 138"/>
          <p:cNvSpPr>
            <a:spLocks noChangeShapeType="1"/>
          </p:cNvSpPr>
          <p:nvPr/>
        </p:nvSpPr>
        <p:spPr bwMode="auto">
          <a:xfrm>
            <a:off x="304800" y="302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7" name="Text Box 139"/>
          <p:cNvSpPr txBox="1">
            <a:spLocks noChangeArrowheads="1"/>
          </p:cNvSpPr>
          <p:nvPr/>
        </p:nvSpPr>
        <p:spPr bwMode="auto">
          <a:xfrm>
            <a:off x="2362200" y="4953000"/>
            <a:ext cx="2312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Fran??</a:t>
            </a:r>
          </a:p>
        </p:txBody>
      </p:sp>
      <p:sp>
        <p:nvSpPr>
          <p:cNvPr id="575628" name="Line 140"/>
          <p:cNvSpPr>
            <a:spLocks noChangeShapeType="1"/>
          </p:cNvSpPr>
          <p:nvPr/>
        </p:nvSpPr>
        <p:spPr bwMode="auto">
          <a:xfrm>
            <a:off x="304800" y="33782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29" name="Text Box 141"/>
          <p:cNvSpPr txBox="1">
            <a:spLocks noChangeArrowheads="1"/>
          </p:cNvSpPr>
          <p:nvPr/>
        </p:nvSpPr>
        <p:spPr bwMode="auto">
          <a:xfrm>
            <a:off x="2362200" y="4953000"/>
            <a:ext cx="211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&lt; Fran??</a:t>
            </a:r>
          </a:p>
        </p:txBody>
      </p:sp>
      <p:sp>
        <p:nvSpPr>
          <p:cNvPr id="575630" name="Line 142"/>
          <p:cNvSpPr>
            <a:spLocks noChangeShapeType="1"/>
          </p:cNvSpPr>
          <p:nvPr/>
        </p:nvSpPr>
        <p:spPr bwMode="auto">
          <a:xfrm>
            <a:off x="317500" y="37465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1" name="Text Box 143"/>
          <p:cNvSpPr txBox="1">
            <a:spLocks noChangeArrowheads="1"/>
          </p:cNvSpPr>
          <p:nvPr/>
        </p:nvSpPr>
        <p:spPr bwMode="auto">
          <a:xfrm>
            <a:off x="2438400" y="4953000"/>
            <a:ext cx="211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&gt; Fran??</a:t>
            </a:r>
          </a:p>
        </p:txBody>
      </p:sp>
      <p:sp>
        <p:nvSpPr>
          <p:cNvPr id="575632" name="Line 144"/>
          <p:cNvSpPr>
            <a:spLocks noChangeShapeType="1"/>
          </p:cNvSpPr>
          <p:nvPr/>
        </p:nvSpPr>
        <p:spPr bwMode="auto">
          <a:xfrm>
            <a:off x="6662738" y="3232150"/>
            <a:ext cx="271462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3" name="Oval 145"/>
          <p:cNvSpPr>
            <a:spLocks noChangeArrowheads="1"/>
          </p:cNvSpPr>
          <p:nvPr/>
        </p:nvSpPr>
        <p:spPr bwMode="auto">
          <a:xfrm>
            <a:off x="6642100" y="5994400"/>
            <a:ext cx="914400" cy="8763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4" name="Line 146"/>
          <p:cNvSpPr>
            <a:spLocks noChangeShapeType="1"/>
          </p:cNvSpPr>
          <p:nvPr/>
        </p:nvSpPr>
        <p:spPr bwMode="auto">
          <a:xfrm>
            <a:off x="63500" y="25019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5" name="Line 147"/>
          <p:cNvSpPr>
            <a:spLocks noChangeShapeType="1"/>
          </p:cNvSpPr>
          <p:nvPr/>
        </p:nvSpPr>
        <p:spPr bwMode="auto">
          <a:xfrm>
            <a:off x="317500" y="302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5636" name="Text Box 148"/>
          <p:cNvSpPr txBox="1">
            <a:spLocks noChangeArrowheads="1"/>
          </p:cNvSpPr>
          <p:nvPr/>
        </p:nvSpPr>
        <p:spPr bwMode="auto">
          <a:xfrm>
            <a:off x="2438400" y="4953000"/>
            <a:ext cx="233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3300"/>
                </a:solidFill>
              </a:rPr>
              <a:t>Gary == Gary??</a:t>
            </a:r>
          </a:p>
        </p:txBody>
      </p:sp>
      <p:sp>
        <p:nvSpPr>
          <p:cNvPr id="575637" name="Line 149"/>
          <p:cNvSpPr>
            <a:spLocks noChangeShapeType="1"/>
          </p:cNvSpPr>
          <p:nvPr/>
        </p:nvSpPr>
        <p:spPr bwMode="auto">
          <a:xfrm>
            <a:off x="6891338" y="2495550"/>
            <a:ext cx="271462" cy="425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5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95" grpId="0"/>
      <p:bldP spid="575615" grpId="0" animBg="1"/>
      <p:bldP spid="575615" grpId="1" animBg="1"/>
      <p:bldP spid="575616" grpId="0" animBg="1"/>
      <p:bldP spid="575616" grpId="1" animBg="1"/>
      <p:bldP spid="575617" grpId="0" animBg="1"/>
      <p:bldP spid="575617" grpId="1" animBg="1"/>
      <p:bldP spid="575618" grpId="0" animBg="1"/>
      <p:bldP spid="575618" grpId="1" animBg="1"/>
      <p:bldP spid="575619" grpId="0"/>
      <p:bldP spid="575619" grpId="1"/>
      <p:bldP spid="575620" grpId="0" animBg="1"/>
      <p:bldP spid="575620" grpId="1" animBg="1"/>
      <p:bldP spid="575621" grpId="0"/>
      <p:bldP spid="575621" grpId="1"/>
      <p:bldP spid="575622" grpId="0" animBg="1"/>
      <p:bldP spid="575622" grpId="1" animBg="1"/>
      <p:bldP spid="575624" grpId="0" animBg="1"/>
      <p:bldP spid="575624" grpId="1" animBg="1"/>
      <p:bldP spid="575625" grpId="0" animBg="1"/>
      <p:bldP spid="575625" grpId="1" animBg="1"/>
      <p:bldP spid="575626" grpId="0" animBg="1"/>
      <p:bldP spid="575626" grpId="1" animBg="1"/>
      <p:bldP spid="575627" grpId="0"/>
      <p:bldP spid="575627" grpId="1"/>
      <p:bldP spid="575628" grpId="0" animBg="1"/>
      <p:bldP spid="575628" grpId="1" animBg="1"/>
      <p:bldP spid="575629" grpId="0"/>
      <p:bldP spid="575629" grpId="1"/>
      <p:bldP spid="575630" grpId="0" animBg="1"/>
      <p:bldP spid="575630" grpId="1" animBg="1"/>
      <p:bldP spid="575631" grpId="0"/>
      <p:bldP spid="575631" grpId="1"/>
      <p:bldP spid="575632" grpId="0" animBg="1"/>
      <p:bldP spid="575632" grpId="1" animBg="1"/>
      <p:bldP spid="575633" grpId="0" animBg="1"/>
      <p:bldP spid="575634" grpId="0" animBg="1"/>
      <p:bldP spid="575634" grpId="1" animBg="1"/>
      <p:bldP spid="575635" grpId="0" animBg="1"/>
      <p:bldP spid="575635" grpId="1" animBg="1"/>
      <p:bldP spid="575636" grpId="0"/>
      <p:bldP spid="575636" grpId="1"/>
      <p:bldP spid="575637" grpId="0" animBg="1"/>
      <p:bldP spid="575637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18E1-A6D5-4453-A05D-66F1B65737E0}" type="slidenum">
              <a:rPr lang="en-US">
                <a:solidFill>
                  <a:srgbClr val="000000"/>
                </a:solidFill>
              </a:rPr>
              <a:pPr/>
              <a:t>70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09986" name="Line 2"/>
          <p:cNvSpPr>
            <a:spLocks noChangeShapeType="1"/>
          </p:cNvSpPr>
          <p:nvPr/>
        </p:nvSpPr>
        <p:spPr bwMode="auto">
          <a:xfrm flipH="1">
            <a:off x="6524625" y="1819275"/>
            <a:ext cx="358775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09987" name="Line 3"/>
          <p:cNvSpPr>
            <a:spLocks noChangeShapeType="1"/>
          </p:cNvSpPr>
          <p:nvPr/>
        </p:nvSpPr>
        <p:spPr bwMode="auto">
          <a:xfrm>
            <a:off x="7383463" y="1833563"/>
            <a:ext cx="373062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09988" name="Group 4"/>
          <p:cNvGrpSpPr>
            <a:grpSpLocks/>
          </p:cNvGrpSpPr>
          <p:nvPr/>
        </p:nvGrpSpPr>
        <p:grpSpPr bwMode="auto">
          <a:xfrm>
            <a:off x="6637338" y="1169988"/>
            <a:ext cx="1014412" cy="922337"/>
            <a:chOff x="4052" y="1509"/>
            <a:chExt cx="639" cy="581"/>
          </a:xfrm>
        </p:grpSpPr>
        <p:grpSp>
          <p:nvGrpSpPr>
            <p:cNvPr id="809989" name="Group 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09990" name="Rectangle 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9991" name="Rectangle 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09992" name="Text Box 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09993" name="Text Box 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09994" name="Rectangle 1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9995" name="Rectangle 1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9996" name="Rectangle 1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9997" name="Text Box 1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09998" name="Text Box 1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09999" name="Text Box 1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00" name="Text Box 1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01" name="Text Box 1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02" name="Text Box 1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03" name="Text Box 19"/>
            <p:cNvSpPr txBox="1">
              <a:spLocks noChangeArrowheads="1"/>
            </p:cNvSpPr>
            <p:nvPr/>
          </p:nvSpPr>
          <p:spPr bwMode="auto">
            <a:xfrm>
              <a:off x="4361" y="1625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solidFill>
                    <a:srgbClr val="800000"/>
                  </a:solidFill>
                </a:rPr>
                <a:t>13</a:t>
              </a:r>
            </a:p>
          </p:txBody>
        </p:sp>
      </p:grpSp>
      <p:grpSp>
        <p:nvGrpSpPr>
          <p:cNvPr id="810004" name="Group 20"/>
          <p:cNvGrpSpPr>
            <a:grpSpLocks/>
          </p:cNvGrpSpPr>
          <p:nvPr/>
        </p:nvGrpSpPr>
        <p:grpSpPr bwMode="auto">
          <a:xfrm>
            <a:off x="7464425" y="2152650"/>
            <a:ext cx="1014413" cy="922338"/>
            <a:chOff x="4052" y="1509"/>
            <a:chExt cx="639" cy="581"/>
          </a:xfrm>
        </p:grpSpPr>
        <p:grpSp>
          <p:nvGrpSpPr>
            <p:cNvPr id="810005" name="Group 2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06" name="Rectangle 2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07" name="Rectangle 2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08" name="Text Box 2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10009" name="Text Box 2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10010" name="Rectangle 2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11" name="Rectangle 2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12" name="Rectangle 2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13" name="Text Box 2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10014" name="Text Box 3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10015" name="Text Box 3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16" name="Text Box 3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17" name="Text Box 3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18" name="Text Box 3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19" name="Text Box 35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solidFill>
                    <a:srgbClr val="800000"/>
                  </a:solidFill>
                </a:rPr>
                <a:t>6</a:t>
              </a:r>
            </a:p>
          </p:txBody>
        </p:sp>
      </p:grpSp>
      <p:sp>
        <p:nvSpPr>
          <p:cNvPr id="810020" name="Line 36"/>
          <p:cNvSpPr>
            <a:spLocks noChangeShapeType="1"/>
          </p:cNvSpPr>
          <p:nvPr/>
        </p:nvSpPr>
        <p:spPr bwMode="auto">
          <a:xfrm flipH="1">
            <a:off x="7516813" y="2846388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0021" name="Line 37"/>
          <p:cNvSpPr>
            <a:spLocks noChangeShapeType="1"/>
          </p:cNvSpPr>
          <p:nvPr/>
        </p:nvSpPr>
        <p:spPr bwMode="auto">
          <a:xfrm>
            <a:off x="8213725" y="2849563"/>
            <a:ext cx="268288" cy="354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10022" name="Group 38"/>
          <p:cNvGrpSpPr>
            <a:grpSpLocks/>
          </p:cNvGrpSpPr>
          <p:nvPr/>
        </p:nvGrpSpPr>
        <p:grpSpPr bwMode="auto">
          <a:xfrm>
            <a:off x="7061200" y="3171825"/>
            <a:ext cx="1014413" cy="922338"/>
            <a:chOff x="4052" y="1509"/>
            <a:chExt cx="639" cy="581"/>
          </a:xfrm>
        </p:grpSpPr>
        <p:grpSp>
          <p:nvGrpSpPr>
            <p:cNvPr id="810023" name="Group 39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24" name="Rectangle 40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25" name="Rectangle 41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26" name="Text Box 42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10027" name="Text Box 43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10028" name="Rectangle 44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29" name="Rectangle 45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30" name="Rectangle 46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31" name="Text Box 47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10032" name="Text Box 48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10033" name="Text Box 49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34" name="Text Box 50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35" name="Text Box 51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36" name="Text Box 52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37" name="Text Box 53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0038" name="Text Box 54"/>
          <p:cNvSpPr txBox="1">
            <a:spLocks noChangeArrowheads="1"/>
          </p:cNvSpPr>
          <p:nvPr/>
        </p:nvSpPr>
        <p:spPr bwMode="auto">
          <a:xfrm>
            <a:off x="7551738" y="3173413"/>
            <a:ext cx="39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1">
                <a:solidFill>
                  <a:srgbClr val="800000"/>
                </a:solidFill>
              </a:rPr>
              <a:t>‘A’</a:t>
            </a:r>
          </a:p>
        </p:txBody>
      </p:sp>
      <p:grpSp>
        <p:nvGrpSpPr>
          <p:cNvPr id="810039" name="Group 55"/>
          <p:cNvGrpSpPr>
            <a:grpSpLocks/>
          </p:cNvGrpSpPr>
          <p:nvPr/>
        </p:nvGrpSpPr>
        <p:grpSpPr bwMode="auto">
          <a:xfrm>
            <a:off x="8053388" y="3171825"/>
            <a:ext cx="1014412" cy="922338"/>
            <a:chOff x="4052" y="1509"/>
            <a:chExt cx="639" cy="581"/>
          </a:xfrm>
        </p:grpSpPr>
        <p:grpSp>
          <p:nvGrpSpPr>
            <p:cNvPr id="810040" name="Group 56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41" name="Rectangle 57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42" name="Rectangle 58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43" name="Text Box 59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10044" name="Text Box 60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10045" name="Rectangle 61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46" name="Rectangle 62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47" name="Rectangle 63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48" name="Text Box 64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10049" name="Text Box 65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10050" name="Text Box 66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51" name="Text Box 67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52" name="Text Box 68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53" name="Text Box 69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54" name="Text Box 70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0055" name="Text Box 71"/>
          <p:cNvSpPr txBox="1">
            <a:spLocks noChangeArrowheads="1"/>
          </p:cNvSpPr>
          <p:nvPr/>
        </p:nvSpPr>
        <p:spPr bwMode="auto">
          <a:xfrm>
            <a:off x="8543925" y="3173413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1">
                <a:solidFill>
                  <a:srgbClr val="800000"/>
                </a:solidFill>
              </a:rPr>
              <a:t>‘ ’</a:t>
            </a:r>
          </a:p>
        </p:txBody>
      </p:sp>
      <p:grpSp>
        <p:nvGrpSpPr>
          <p:cNvPr id="810056" name="Group 72"/>
          <p:cNvGrpSpPr>
            <a:grpSpLocks/>
          </p:cNvGrpSpPr>
          <p:nvPr/>
        </p:nvGrpSpPr>
        <p:grpSpPr bwMode="auto">
          <a:xfrm>
            <a:off x="5614988" y="2117725"/>
            <a:ext cx="1014412" cy="922338"/>
            <a:chOff x="4052" y="1509"/>
            <a:chExt cx="639" cy="581"/>
          </a:xfrm>
        </p:grpSpPr>
        <p:grpSp>
          <p:nvGrpSpPr>
            <p:cNvPr id="810057" name="Group 73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58" name="Rectangle 74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59" name="Rectangle 75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60" name="Text Box 76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10061" name="Text Box 77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10062" name="Rectangle 78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63" name="Rectangle 79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64" name="Rectangle 80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65" name="Text Box 81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10066" name="Text Box 82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10067" name="Text Box 83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68" name="Text Box 84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69" name="Text Box 85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70" name="Text Box 86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71" name="Text Box 87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solidFill>
                    <a:srgbClr val="800000"/>
                  </a:solidFill>
                </a:rPr>
                <a:t>7</a:t>
              </a:r>
            </a:p>
          </p:txBody>
        </p:sp>
      </p:grpSp>
      <p:sp>
        <p:nvSpPr>
          <p:cNvPr id="810072" name="Line 88"/>
          <p:cNvSpPr>
            <a:spLocks noChangeShapeType="1"/>
          </p:cNvSpPr>
          <p:nvPr/>
        </p:nvSpPr>
        <p:spPr bwMode="auto">
          <a:xfrm>
            <a:off x="6283325" y="2789238"/>
            <a:ext cx="292100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10073" name="Group 89"/>
          <p:cNvGrpSpPr>
            <a:grpSpLocks/>
          </p:cNvGrpSpPr>
          <p:nvPr/>
        </p:nvGrpSpPr>
        <p:grpSpPr bwMode="auto">
          <a:xfrm>
            <a:off x="6146800" y="3168650"/>
            <a:ext cx="1014413" cy="922338"/>
            <a:chOff x="4052" y="1509"/>
            <a:chExt cx="639" cy="581"/>
          </a:xfrm>
        </p:grpSpPr>
        <p:grpSp>
          <p:nvGrpSpPr>
            <p:cNvPr id="810074" name="Group 90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75" name="Rectangle 91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76" name="Rectangle 92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77" name="Text Box 93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10078" name="Text Box 94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10079" name="Rectangle 95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80" name="Rectangle 96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81" name="Rectangle 97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82" name="Text Box 98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10083" name="Text Box 99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10084" name="Text Box 100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085" name="Text Box 101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086" name="Text Box 102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087" name="Text Box 103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088" name="Text Box 104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810089" name="Text Box 105"/>
          <p:cNvSpPr txBox="1">
            <a:spLocks noChangeArrowheads="1"/>
          </p:cNvSpPr>
          <p:nvPr/>
        </p:nvSpPr>
        <p:spPr bwMode="auto">
          <a:xfrm>
            <a:off x="6637338" y="3170238"/>
            <a:ext cx="420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1">
                <a:solidFill>
                  <a:srgbClr val="800000"/>
                </a:solidFill>
              </a:rPr>
              <a:t>‘M’</a:t>
            </a:r>
          </a:p>
        </p:txBody>
      </p:sp>
      <p:grpSp>
        <p:nvGrpSpPr>
          <p:cNvPr id="810090" name="Group 106"/>
          <p:cNvGrpSpPr>
            <a:grpSpLocks/>
          </p:cNvGrpSpPr>
          <p:nvPr/>
        </p:nvGrpSpPr>
        <p:grpSpPr bwMode="auto">
          <a:xfrm>
            <a:off x="4894263" y="3175000"/>
            <a:ext cx="1014412" cy="922338"/>
            <a:chOff x="4052" y="1509"/>
            <a:chExt cx="639" cy="581"/>
          </a:xfrm>
        </p:grpSpPr>
        <p:grpSp>
          <p:nvGrpSpPr>
            <p:cNvPr id="810091" name="Group 10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092" name="Rectangle 10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93" name="Rectangle 10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94" name="Text Box 11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10095" name="Text Box 11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10096" name="Rectangle 11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97" name="Rectangle 11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98" name="Rectangle 11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099" name="Text Box 11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10100" name="Text Box 11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10101" name="Text Box 11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02" name="Text Box 11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03" name="Text Box 11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04" name="Text Box 12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05" name="Text Box 121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0106" name="Line 122"/>
          <p:cNvSpPr>
            <a:spLocks noChangeShapeType="1"/>
          </p:cNvSpPr>
          <p:nvPr/>
        </p:nvSpPr>
        <p:spPr bwMode="auto">
          <a:xfrm flipH="1">
            <a:off x="5665788" y="2790825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0107" name="Line 123"/>
          <p:cNvSpPr>
            <a:spLocks noChangeShapeType="1"/>
          </p:cNvSpPr>
          <p:nvPr/>
        </p:nvSpPr>
        <p:spPr bwMode="auto">
          <a:xfrm>
            <a:off x="5751513" y="3803650"/>
            <a:ext cx="292100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10108" name="Group 124"/>
          <p:cNvGrpSpPr>
            <a:grpSpLocks/>
          </p:cNvGrpSpPr>
          <p:nvPr/>
        </p:nvGrpSpPr>
        <p:grpSpPr bwMode="auto">
          <a:xfrm>
            <a:off x="5614988" y="4183063"/>
            <a:ext cx="1014412" cy="922337"/>
            <a:chOff x="4052" y="1509"/>
            <a:chExt cx="639" cy="581"/>
          </a:xfrm>
        </p:grpSpPr>
        <p:grpSp>
          <p:nvGrpSpPr>
            <p:cNvPr id="810109" name="Group 12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10" name="Rectangle 12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11" name="Rectangle 12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12" name="Text Box 12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10113" name="Text Box 12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10114" name="Rectangle 13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15" name="Rectangle 13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16" name="Rectangle 13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17" name="Text Box 13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10118" name="Text Box 13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10119" name="Text Box 13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20" name="Text Box 13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21" name="Text Box 13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22" name="Text Box 13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23" name="Text Box 139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0124" name="Text Box 140"/>
          <p:cNvSpPr txBox="1">
            <a:spLocks noChangeArrowheads="1"/>
          </p:cNvSpPr>
          <p:nvPr/>
        </p:nvSpPr>
        <p:spPr bwMode="auto">
          <a:xfrm>
            <a:off x="6105525" y="4184650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1">
                <a:solidFill>
                  <a:srgbClr val="800000"/>
                </a:solidFill>
              </a:rPr>
              <a:t>‘I’</a:t>
            </a:r>
          </a:p>
        </p:txBody>
      </p:sp>
      <p:grpSp>
        <p:nvGrpSpPr>
          <p:cNvPr id="810125" name="Group 141"/>
          <p:cNvGrpSpPr>
            <a:grpSpLocks/>
          </p:cNvGrpSpPr>
          <p:nvPr/>
        </p:nvGrpSpPr>
        <p:grpSpPr bwMode="auto">
          <a:xfrm>
            <a:off x="4167188" y="4178300"/>
            <a:ext cx="1014412" cy="922338"/>
            <a:chOff x="4052" y="1509"/>
            <a:chExt cx="639" cy="581"/>
          </a:xfrm>
        </p:grpSpPr>
        <p:grpSp>
          <p:nvGrpSpPr>
            <p:cNvPr id="810126" name="Group 14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27" name="Rectangle 14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28" name="Rectangle 14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29" name="Text Box 14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10130" name="Text Box 14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10131" name="Rectangle 14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32" name="Rectangle 14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33" name="Rectangle 14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34" name="Text Box 15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10135" name="Text Box 15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10136" name="Text Box 15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37" name="Text Box 15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38" name="Text Box 15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39" name="Text Box 15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40" name="Text Box 156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2</a:t>
              </a:r>
            </a:p>
          </p:txBody>
        </p:sp>
      </p:grpSp>
      <p:sp>
        <p:nvSpPr>
          <p:cNvPr id="810141" name="Text Box 157"/>
          <p:cNvSpPr txBox="1">
            <a:spLocks noChangeArrowheads="1"/>
          </p:cNvSpPr>
          <p:nvPr/>
        </p:nvSpPr>
        <p:spPr bwMode="auto">
          <a:xfrm>
            <a:off x="4657725" y="417988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1400" b="1">
              <a:solidFill>
                <a:srgbClr val="800000"/>
              </a:solidFill>
            </a:endParaRPr>
          </a:p>
        </p:txBody>
      </p:sp>
      <p:sp>
        <p:nvSpPr>
          <p:cNvPr id="810142" name="Line 158"/>
          <p:cNvSpPr>
            <a:spLocks noChangeShapeType="1"/>
          </p:cNvSpPr>
          <p:nvPr/>
        </p:nvSpPr>
        <p:spPr bwMode="auto">
          <a:xfrm flipH="1">
            <a:off x="4886325" y="3835400"/>
            <a:ext cx="231775" cy="41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0143" name="Line 159"/>
          <p:cNvSpPr>
            <a:spLocks noChangeShapeType="1"/>
          </p:cNvSpPr>
          <p:nvPr/>
        </p:nvSpPr>
        <p:spPr bwMode="auto">
          <a:xfrm flipH="1">
            <a:off x="4208463" y="4848225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0144" name="Line 160"/>
          <p:cNvSpPr>
            <a:spLocks noChangeShapeType="1"/>
          </p:cNvSpPr>
          <p:nvPr/>
        </p:nvSpPr>
        <p:spPr bwMode="auto">
          <a:xfrm>
            <a:off x="4905375" y="4851400"/>
            <a:ext cx="268288" cy="354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10145" name="Group 161"/>
          <p:cNvGrpSpPr>
            <a:grpSpLocks/>
          </p:cNvGrpSpPr>
          <p:nvPr/>
        </p:nvGrpSpPr>
        <p:grpSpPr bwMode="auto">
          <a:xfrm>
            <a:off x="3752850" y="5173663"/>
            <a:ext cx="1014413" cy="922337"/>
            <a:chOff x="4052" y="1509"/>
            <a:chExt cx="639" cy="581"/>
          </a:xfrm>
        </p:grpSpPr>
        <p:grpSp>
          <p:nvGrpSpPr>
            <p:cNvPr id="810146" name="Group 16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47" name="Rectangle 16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48" name="Rectangle 16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49" name="Text Box 16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10150" name="Text Box 16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10151" name="Rectangle 16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52" name="Rectangle 16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53" name="Rectangle 16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54" name="Text Box 17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10155" name="Text Box 17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10156" name="Text Box 17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57" name="Text Box 17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58" name="Text Box 17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59" name="Text Box 17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60" name="Text Box 176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0161" name="Text Box 177"/>
          <p:cNvSpPr txBox="1">
            <a:spLocks noChangeArrowheads="1"/>
          </p:cNvSpPr>
          <p:nvPr/>
        </p:nvSpPr>
        <p:spPr bwMode="auto">
          <a:xfrm>
            <a:off x="4243388" y="5175250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1">
                <a:solidFill>
                  <a:srgbClr val="800000"/>
                </a:solidFill>
              </a:rPr>
              <a:t>‘.’</a:t>
            </a:r>
          </a:p>
        </p:txBody>
      </p:sp>
      <p:grpSp>
        <p:nvGrpSpPr>
          <p:cNvPr id="810162" name="Group 178"/>
          <p:cNvGrpSpPr>
            <a:grpSpLocks/>
          </p:cNvGrpSpPr>
          <p:nvPr/>
        </p:nvGrpSpPr>
        <p:grpSpPr bwMode="auto">
          <a:xfrm>
            <a:off x="4745038" y="5173663"/>
            <a:ext cx="1014412" cy="922337"/>
            <a:chOff x="4052" y="1509"/>
            <a:chExt cx="639" cy="581"/>
          </a:xfrm>
        </p:grpSpPr>
        <p:grpSp>
          <p:nvGrpSpPr>
            <p:cNvPr id="810163" name="Group 179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0164" name="Rectangle 180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65" name="Rectangle 181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66" name="Text Box 182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10167" name="Text Box 183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10168" name="Rectangle 184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69" name="Rectangle 185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70" name="Rectangle 186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0171" name="Text Box 187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10172" name="Text Box 188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10173" name="Text Box 189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0174" name="Text Box 190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0175" name="Text Box 191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0176" name="Text Box 192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0177" name="Text Box 193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0178" name="Text Box 194"/>
          <p:cNvSpPr txBox="1">
            <a:spLocks noChangeArrowheads="1"/>
          </p:cNvSpPr>
          <p:nvPr/>
        </p:nvSpPr>
        <p:spPr bwMode="auto">
          <a:xfrm>
            <a:off x="5235575" y="5175250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1">
                <a:solidFill>
                  <a:srgbClr val="800000"/>
                </a:solidFill>
              </a:rPr>
              <a:t>‘S’</a:t>
            </a:r>
          </a:p>
        </p:txBody>
      </p:sp>
      <p:sp>
        <p:nvSpPr>
          <p:cNvPr id="810179" name="Rectangle 195"/>
          <p:cNvSpPr>
            <a:spLocks noChangeArrowheads="1"/>
          </p:cNvSpPr>
          <p:nvPr/>
        </p:nvSpPr>
        <p:spPr bwMode="auto">
          <a:xfrm>
            <a:off x="8467725" y="36972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0" name="Rectangle 196"/>
          <p:cNvSpPr>
            <a:spLocks noChangeArrowheads="1"/>
          </p:cNvSpPr>
          <p:nvPr/>
        </p:nvSpPr>
        <p:spPr bwMode="auto">
          <a:xfrm>
            <a:off x="8051800" y="36957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1" name="Rectangle 197"/>
          <p:cNvSpPr>
            <a:spLocks noChangeArrowheads="1"/>
          </p:cNvSpPr>
          <p:nvPr/>
        </p:nvSpPr>
        <p:spPr bwMode="auto">
          <a:xfrm>
            <a:off x="7499350" y="36957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2" name="Rectangle 198"/>
          <p:cNvSpPr>
            <a:spLocks noChangeArrowheads="1"/>
          </p:cNvSpPr>
          <p:nvPr/>
        </p:nvSpPr>
        <p:spPr bwMode="auto">
          <a:xfrm>
            <a:off x="7083425" y="36845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3" name="Rectangle 199"/>
          <p:cNvSpPr>
            <a:spLocks noChangeArrowheads="1"/>
          </p:cNvSpPr>
          <p:nvPr/>
        </p:nvSpPr>
        <p:spPr bwMode="auto">
          <a:xfrm>
            <a:off x="6572250" y="368458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4" name="Rectangle 200"/>
          <p:cNvSpPr>
            <a:spLocks noChangeArrowheads="1"/>
          </p:cNvSpPr>
          <p:nvPr/>
        </p:nvSpPr>
        <p:spPr bwMode="auto">
          <a:xfrm>
            <a:off x="6157913" y="368458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5" name="Rectangle 201"/>
          <p:cNvSpPr>
            <a:spLocks noChangeArrowheads="1"/>
          </p:cNvSpPr>
          <p:nvPr/>
        </p:nvSpPr>
        <p:spPr bwMode="auto">
          <a:xfrm>
            <a:off x="6029325" y="469265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6" name="Rectangle 202"/>
          <p:cNvSpPr>
            <a:spLocks noChangeArrowheads="1"/>
          </p:cNvSpPr>
          <p:nvPr/>
        </p:nvSpPr>
        <p:spPr bwMode="auto">
          <a:xfrm>
            <a:off x="5624513" y="46926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7" name="Rectangle 203"/>
          <p:cNvSpPr>
            <a:spLocks noChangeArrowheads="1"/>
          </p:cNvSpPr>
          <p:nvPr/>
        </p:nvSpPr>
        <p:spPr bwMode="auto">
          <a:xfrm>
            <a:off x="5160963" y="56848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8" name="Rectangle 204"/>
          <p:cNvSpPr>
            <a:spLocks noChangeArrowheads="1"/>
          </p:cNvSpPr>
          <p:nvPr/>
        </p:nvSpPr>
        <p:spPr bwMode="auto">
          <a:xfrm>
            <a:off x="4756150" y="568483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89" name="Rectangle 205"/>
          <p:cNvSpPr>
            <a:spLocks noChangeArrowheads="1"/>
          </p:cNvSpPr>
          <p:nvPr/>
        </p:nvSpPr>
        <p:spPr bwMode="auto">
          <a:xfrm>
            <a:off x="4187825" y="5686425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90" name="Rectangle 206"/>
          <p:cNvSpPr>
            <a:spLocks noChangeArrowheads="1"/>
          </p:cNvSpPr>
          <p:nvPr/>
        </p:nvSpPr>
        <p:spPr bwMode="auto">
          <a:xfrm>
            <a:off x="3783013" y="5686425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0191" name="Text Box 207"/>
          <p:cNvSpPr txBox="1">
            <a:spLocks noChangeArrowheads="1"/>
          </p:cNvSpPr>
          <p:nvPr/>
        </p:nvSpPr>
        <p:spPr bwMode="auto">
          <a:xfrm>
            <a:off x="6300788" y="17335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0192" name="Text Box 208"/>
          <p:cNvSpPr txBox="1">
            <a:spLocks noChangeArrowheads="1"/>
          </p:cNvSpPr>
          <p:nvPr/>
        </p:nvSpPr>
        <p:spPr bwMode="auto">
          <a:xfrm>
            <a:off x="7258050" y="28194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0193" name="Text Box 209"/>
          <p:cNvSpPr txBox="1">
            <a:spLocks noChangeArrowheads="1"/>
          </p:cNvSpPr>
          <p:nvPr/>
        </p:nvSpPr>
        <p:spPr bwMode="auto">
          <a:xfrm>
            <a:off x="5418138" y="2824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0194" name="Text Box 210"/>
          <p:cNvSpPr txBox="1">
            <a:spLocks noChangeArrowheads="1"/>
          </p:cNvSpPr>
          <p:nvPr/>
        </p:nvSpPr>
        <p:spPr bwMode="auto">
          <a:xfrm>
            <a:off x="4654550" y="38528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0195" name="Text Box 211"/>
          <p:cNvSpPr txBox="1">
            <a:spLocks noChangeArrowheads="1"/>
          </p:cNvSpPr>
          <p:nvPr/>
        </p:nvSpPr>
        <p:spPr bwMode="auto">
          <a:xfrm>
            <a:off x="3959225" y="48275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0196" name="Text Box 212"/>
          <p:cNvSpPr txBox="1">
            <a:spLocks noChangeArrowheads="1"/>
          </p:cNvSpPr>
          <p:nvPr/>
        </p:nvSpPr>
        <p:spPr bwMode="auto">
          <a:xfrm>
            <a:off x="7616825" y="17351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0197" name="Text Box 213"/>
          <p:cNvSpPr txBox="1">
            <a:spLocks noChangeArrowheads="1"/>
          </p:cNvSpPr>
          <p:nvPr/>
        </p:nvSpPr>
        <p:spPr bwMode="auto">
          <a:xfrm>
            <a:off x="8324850" y="27701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0198" name="Text Box 214"/>
          <p:cNvSpPr txBox="1">
            <a:spLocks noChangeArrowheads="1"/>
          </p:cNvSpPr>
          <p:nvPr/>
        </p:nvSpPr>
        <p:spPr bwMode="auto">
          <a:xfrm>
            <a:off x="6453188" y="27813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0199" name="Text Box 215"/>
          <p:cNvSpPr txBox="1">
            <a:spLocks noChangeArrowheads="1"/>
          </p:cNvSpPr>
          <p:nvPr/>
        </p:nvSpPr>
        <p:spPr bwMode="auto">
          <a:xfrm>
            <a:off x="5862638" y="37671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0200" name="Text Box 216"/>
          <p:cNvSpPr txBox="1">
            <a:spLocks noChangeArrowheads="1"/>
          </p:cNvSpPr>
          <p:nvPr/>
        </p:nvSpPr>
        <p:spPr bwMode="auto">
          <a:xfrm>
            <a:off x="5081588" y="48117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0201" name="Rectangle 217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#2</a:t>
            </a:r>
          </a:p>
        </p:txBody>
      </p:sp>
      <p:sp>
        <p:nvSpPr>
          <p:cNvPr id="810202" name="Text Box 218"/>
          <p:cNvSpPr txBox="1">
            <a:spLocks noChangeArrowheads="1"/>
          </p:cNvSpPr>
          <p:nvPr/>
        </p:nvSpPr>
        <p:spPr bwMode="auto">
          <a:xfrm>
            <a:off x="168275" y="990600"/>
            <a:ext cx="5273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Now we can determine the new bit-encoding for each character.</a:t>
            </a:r>
          </a:p>
        </p:txBody>
      </p:sp>
      <p:sp>
        <p:nvSpPr>
          <p:cNvPr id="810203" name="Text Box 219"/>
          <p:cNvSpPr txBox="1">
            <a:spLocks noChangeArrowheads="1"/>
          </p:cNvSpPr>
          <p:nvPr/>
        </p:nvSpPr>
        <p:spPr bwMode="auto">
          <a:xfrm>
            <a:off x="152400" y="2044700"/>
            <a:ext cx="52736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The bit encoding for a character is the path of 0’s and 1’s that you take from the root of the tree to the character of interest.</a:t>
            </a:r>
          </a:p>
        </p:txBody>
      </p:sp>
      <p:sp>
        <p:nvSpPr>
          <p:cNvPr id="810204" name="Text Box 220"/>
          <p:cNvSpPr txBox="1">
            <a:spLocks noChangeArrowheads="1"/>
          </p:cNvSpPr>
          <p:nvPr/>
        </p:nvSpPr>
        <p:spPr bwMode="auto">
          <a:xfrm>
            <a:off x="136525" y="3810000"/>
            <a:ext cx="527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For example:</a:t>
            </a:r>
          </a:p>
        </p:txBody>
      </p:sp>
      <p:sp>
        <p:nvSpPr>
          <p:cNvPr id="810205" name="Text Box 221"/>
          <p:cNvSpPr txBox="1">
            <a:spLocks noChangeArrowheads="1"/>
          </p:cNvSpPr>
          <p:nvPr/>
        </p:nvSpPr>
        <p:spPr bwMode="auto">
          <a:xfrm>
            <a:off x="381000" y="4379913"/>
            <a:ext cx="291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800000"/>
                </a:solidFill>
              </a:rPr>
              <a:t>S</a:t>
            </a:r>
            <a:r>
              <a:rPr lang="en-US" sz="2200">
                <a:solidFill>
                  <a:srgbClr val="000000"/>
                </a:solidFill>
              </a:rPr>
              <a:t> is encoded as </a:t>
            </a:r>
            <a:r>
              <a:rPr lang="en-US" sz="2200">
                <a:solidFill>
                  <a:srgbClr val="800000"/>
                </a:solidFill>
              </a:rPr>
              <a:t>0001</a:t>
            </a:r>
          </a:p>
        </p:txBody>
      </p:sp>
      <p:sp>
        <p:nvSpPr>
          <p:cNvPr id="810206" name="Text Box 222"/>
          <p:cNvSpPr txBox="1">
            <a:spLocks noChangeArrowheads="1"/>
          </p:cNvSpPr>
          <p:nvPr/>
        </p:nvSpPr>
        <p:spPr bwMode="auto">
          <a:xfrm>
            <a:off x="381000" y="4767263"/>
            <a:ext cx="25828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800000"/>
                </a:solidFill>
              </a:rPr>
              <a:t>A</a:t>
            </a:r>
            <a:r>
              <a:rPr lang="en-US" sz="2200">
                <a:solidFill>
                  <a:srgbClr val="000000"/>
                </a:solidFill>
              </a:rPr>
              <a:t> is encoded as </a:t>
            </a:r>
            <a:r>
              <a:rPr lang="en-US" sz="2200">
                <a:solidFill>
                  <a:srgbClr val="800000"/>
                </a:solidFill>
              </a:rPr>
              <a:t>10</a:t>
            </a:r>
          </a:p>
        </p:txBody>
      </p:sp>
      <p:sp>
        <p:nvSpPr>
          <p:cNvPr id="810207" name="Text Box 223"/>
          <p:cNvSpPr txBox="1">
            <a:spLocks noChangeArrowheads="1"/>
          </p:cNvSpPr>
          <p:nvPr/>
        </p:nvSpPr>
        <p:spPr bwMode="auto">
          <a:xfrm>
            <a:off x="381000" y="5129213"/>
            <a:ext cx="26241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800000"/>
                </a:solidFill>
              </a:rPr>
              <a:t>M</a:t>
            </a:r>
            <a:r>
              <a:rPr lang="en-US" sz="2200">
                <a:solidFill>
                  <a:srgbClr val="000000"/>
                </a:solidFill>
              </a:rPr>
              <a:t> is encoded as </a:t>
            </a:r>
            <a:r>
              <a:rPr lang="en-US" sz="2200">
                <a:solidFill>
                  <a:srgbClr val="800000"/>
                </a:solidFill>
              </a:rPr>
              <a:t>01</a:t>
            </a:r>
          </a:p>
        </p:txBody>
      </p:sp>
      <p:sp>
        <p:nvSpPr>
          <p:cNvPr id="810208" name="Text Box 224"/>
          <p:cNvSpPr txBox="1">
            <a:spLocks noChangeArrowheads="1"/>
          </p:cNvSpPr>
          <p:nvPr/>
        </p:nvSpPr>
        <p:spPr bwMode="auto">
          <a:xfrm>
            <a:off x="381000" y="5529263"/>
            <a:ext cx="822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200">
                <a:solidFill>
                  <a:srgbClr val="000000"/>
                </a:solidFill>
              </a:rPr>
              <a:t>Etc…</a:t>
            </a:r>
          </a:p>
        </p:txBody>
      </p:sp>
      <p:sp>
        <p:nvSpPr>
          <p:cNvPr id="810209" name="Text Box 225"/>
          <p:cNvSpPr txBox="1">
            <a:spLocks noChangeArrowheads="1"/>
          </p:cNvSpPr>
          <p:nvPr/>
        </p:nvSpPr>
        <p:spPr bwMode="auto">
          <a:xfrm>
            <a:off x="5867400" y="5241925"/>
            <a:ext cx="33909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</a:rPr>
              <a:t>Notice that characters that occurred more often in our message have shorter bit-encodings!</a:t>
            </a:r>
          </a:p>
        </p:txBody>
      </p:sp>
    </p:spTree>
    <p:extLst>
      <p:ext uri="{BB962C8B-B14F-4D97-AF65-F5344CB8AC3E}">
        <p14:creationId xmlns:p14="http://schemas.microsoft.com/office/powerpoint/2010/main" val="153633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0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0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0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0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203" grpId="0"/>
      <p:bldP spid="810204" grpId="0"/>
      <p:bldP spid="810205" grpId="0"/>
      <p:bldP spid="810206" grpId="0"/>
      <p:bldP spid="810207" grpId="0"/>
      <p:bldP spid="810208" grpId="0"/>
      <p:bldP spid="81020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5FB1-9746-471F-BAE9-0A4CF4E37E53}" type="slidenum">
              <a:rPr lang="en-US">
                <a:solidFill>
                  <a:srgbClr val="000000"/>
                </a:solidFill>
              </a:rPr>
              <a:pPr/>
              <a:t>71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#3</a:t>
            </a: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457200" y="9906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Step #3</a:t>
            </a:r>
            <a:r>
              <a:rPr lang="en-US">
                <a:solidFill>
                  <a:srgbClr val="000000"/>
                </a:solidFill>
              </a:rPr>
              <a:t>: Use this binary tree to convert the original file’s contents to a more compressed form..</a:t>
            </a:r>
          </a:p>
        </p:txBody>
      </p:sp>
      <p:sp>
        <p:nvSpPr>
          <p:cNvPr id="812036" name="Line 4"/>
          <p:cNvSpPr>
            <a:spLocks noChangeShapeType="1"/>
          </p:cNvSpPr>
          <p:nvPr/>
        </p:nvSpPr>
        <p:spPr bwMode="auto">
          <a:xfrm flipH="1">
            <a:off x="6600825" y="2554288"/>
            <a:ext cx="358775" cy="300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2037" name="Line 5"/>
          <p:cNvSpPr>
            <a:spLocks noChangeShapeType="1"/>
          </p:cNvSpPr>
          <p:nvPr/>
        </p:nvSpPr>
        <p:spPr bwMode="auto">
          <a:xfrm>
            <a:off x="7459663" y="2568575"/>
            <a:ext cx="373062" cy="34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12038" name="Group 6"/>
          <p:cNvGrpSpPr>
            <a:grpSpLocks/>
          </p:cNvGrpSpPr>
          <p:nvPr/>
        </p:nvGrpSpPr>
        <p:grpSpPr bwMode="auto">
          <a:xfrm>
            <a:off x="6713538" y="1905000"/>
            <a:ext cx="1014412" cy="922338"/>
            <a:chOff x="4052" y="1509"/>
            <a:chExt cx="639" cy="581"/>
          </a:xfrm>
        </p:grpSpPr>
        <p:grpSp>
          <p:nvGrpSpPr>
            <p:cNvPr id="812039" name="Group 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40" name="Rectangle 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41" name="Rectangle 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42" name="Text Box 1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12043" name="Text Box 1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12044" name="Rectangle 1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45" name="Rectangle 1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46" name="Rectangle 1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47" name="Text Box 1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12048" name="Text Box 1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12049" name="Text Box 1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050" name="Text Box 1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051" name="Text Box 1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052" name="Text Box 2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053" name="Text Box 21"/>
            <p:cNvSpPr txBox="1">
              <a:spLocks noChangeArrowheads="1"/>
            </p:cNvSpPr>
            <p:nvPr/>
          </p:nvSpPr>
          <p:spPr bwMode="auto">
            <a:xfrm>
              <a:off x="4361" y="1625"/>
              <a:ext cx="2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solidFill>
                    <a:srgbClr val="800000"/>
                  </a:solidFill>
                </a:rPr>
                <a:t>13</a:t>
              </a:r>
            </a:p>
          </p:txBody>
        </p:sp>
      </p:grpSp>
      <p:grpSp>
        <p:nvGrpSpPr>
          <p:cNvPr id="812054" name="Group 22"/>
          <p:cNvGrpSpPr>
            <a:grpSpLocks/>
          </p:cNvGrpSpPr>
          <p:nvPr/>
        </p:nvGrpSpPr>
        <p:grpSpPr bwMode="auto">
          <a:xfrm>
            <a:off x="7540625" y="2887663"/>
            <a:ext cx="1014413" cy="922337"/>
            <a:chOff x="4052" y="1509"/>
            <a:chExt cx="639" cy="581"/>
          </a:xfrm>
        </p:grpSpPr>
        <p:grpSp>
          <p:nvGrpSpPr>
            <p:cNvPr id="812055" name="Group 23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56" name="Rectangle 24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57" name="Rectangle 25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58" name="Text Box 26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12059" name="Text Box 27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12060" name="Rectangle 28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61" name="Rectangle 29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62" name="Rectangle 30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63" name="Text Box 31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12064" name="Text Box 32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12065" name="Text Box 33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066" name="Text Box 34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067" name="Text Box 35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068" name="Text Box 36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069" name="Text Box 37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solidFill>
                    <a:srgbClr val="800000"/>
                  </a:solidFill>
                </a:rPr>
                <a:t>6</a:t>
              </a:r>
            </a:p>
          </p:txBody>
        </p:sp>
      </p:grpSp>
      <p:sp>
        <p:nvSpPr>
          <p:cNvPr id="812070" name="Line 38"/>
          <p:cNvSpPr>
            <a:spLocks noChangeShapeType="1"/>
          </p:cNvSpPr>
          <p:nvPr/>
        </p:nvSpPr>
        <p:spPr bwMode="auto">
          <a:xfrm flipH="1">
            <a:off x="7593013" y="3581400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2071" name="Line 39"/>
          <p:cNvSpPr>
            <a:spLocks noChangeShapeType="1"/>
          </p:cNvSpPr>
          <p:nvPr/>
        </p:nvSpPr>
        <p:spPr bwMode="auto">
          <a:xfrm>
            <a:off x="8289925" y="3584575"/>
            <a:ext cx="268288" cy="354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12072" name="Group 40"/>
          <p:cNvGrpSpPr>
            <a:grpSpLocks/>
          </p:cNvGrpSpPr>
          <p:nvPr/>
        </p:nvGrpSpPr>
        <p:grpSpPr bwMode="auto">
          <a:xfrm>
            <a:off x="7137400" y="3906838"/>
            <a:ext cx="1014413" cy="922337"/>
            <a:chOff x="4052" y="1509"/>
            <a:chExt cx="639" cy="581"/>
          </a:xfrm>
        </p:grpSpPr>
        <p:grpSp>
          <p:nvGrpSpPr>
            <p:cNvPr id="812073" name="Group 4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74" name="Rectangle 4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75" name="Rectangle 4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76" name="Text Box 4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12077" name="Text Box 4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12078" name="Rectangle 4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79" name="Rectangle 4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80" name="Rectangle 4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81" name="Text Box 4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12082" name="Text Box 5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12083" name="Text Box 5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084" name="Text Box 5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085" name="Text Box 5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086" name="Text Box 5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087" name="Text Box 55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2088" name="Text Box 56"/>
          <p:cNvSpPr txBox="1">
            <a:spLocks noChangeArrowheads="1"/>
          </p:cNvSpPr>
          <p:nvPr/>
        </p:nvSpPr>
        <p:spPr bwMode="auto">
          <a:xfrm>
            <a:off x="7627938" y="3908425"/>
            <a:ext cx="393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1">
                <a:solidFill>
                  <a:srgbClr val="800000"/>
                </a:solidFill>
              </a:rPr>
              <a:t>‘A’</a:t>
            </a:r>
          </a:p>
        </p:txBody>
      </p:sp>
      <p:grpSp>
        <p:nvGrpSpPr>
          <p:cNvPr id="812089" name="Group 57"/>
          <p:cNvGrpSpPr>
            <a:grpSpLocks/>
          </p:cNvGrpSpPr>
          <p:nvPr/>
        </p:nvGrpSpPr>
        <p:grpSpPr bwMode="auto">
          <a:xfrm>
            <a:off x="8129588" y="3906838"/>
            <a:ext cx="1014412" cy="922337"/>
            <a:chOff x="4052" y="1509"/>
            <a:chExt cx="639" cy="581"/>
          </a:xfrm>
        </p:grpSpPr>
        <p:grpSp>
          <p:nvGrpSpPr>
            <p:cNvPr id="812090" name="Group 58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091" name="Rectangle 59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92" name="Rectangle 60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93" name="Text Box 61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12094" name="Text Box 62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12095" name="Rectangle 63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96" name="Rectangle 64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97" name="Rectangle 65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098" name="Text Box 66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12099" name="Text Box 67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12100" name="Text Box 68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01" name="Text Box 69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02" name="Text Box 70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03" name="Text Box 71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04" name="Text Box 72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2105" name="Text Box 73"/>
          <p:cNvSpPr txBox="1">
            <a:spLocks noChangeArrowheads="1"/>
          </p:cNvSpPr>
          <p:nvPr/>
        </p:nvSpPr>
        <p:spPr bwMode="auto">
          <a:xfrm>
            <a:off x="8620125" y="3908425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1">
                <a:solidFill>
                  <a:srgbClr val="800000"/>
                </a:solidFill>
              </a:rPr>
              <a:t>‘ ’</a:t>
            </a:r>
          </a:p>
        </p:txBody>
      </p:sp>
      <p:grpSp>
        <p:nvGrpSpPr>
          <p:cNvPr id="812106" name="Group 74"/>
          <p:cNvGrpSpPr>
            <a:grpSpLocks/>
          </p:cNvGrpSpPr>
          <p:nvPr/>
        </p:nvGrpSpPr>
        <p:grpSpPr bwMode="auto">
          <a:xfrm>
            <a:off x="5691188" y="2852738"/>
            <a:ext cx="1014412" cy="922337"/>
            <a:chOff x="4052" y="1509"/>
            <a:chExt cx="639" cy="581"/>
          </a:xfrm>
        </p:grpSpPr>
        <p:grpSp>
          <p:nvGrpSpPr>
            <p:cNvPr id="812107" name="Group 75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08" name="Rectangle 76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109" name="Rectangle 77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2110" name="Text Box 78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12111" name="Text Box 79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12112" name="Rectangle 80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113" name="Rectangle 81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114" name="Rectangle 82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115" name="Text Box 83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12116" name="Text Box 84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12117" name="Text Box 85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18" name="Text Box 86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19" name="Text Box 87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20" name="Text Box 88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21" name="Text Box 89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solidFill>
                    <a:srgbClr val="800000"/>
                  </a:solidFill>
                </a:rPr>
                <a:t>7</a:t>
              </a:r>
            </a:p>
          </p:txBody>
        </p:sp>
      </p:grpSp>
      <p:sp>
        <p:nvSpPr>
          <p:cNvPr id="812122" name="Line 90"/>
          <p:cNvSpPr>
            <a:spLocks noChangeShapeType="1"/>
          </p:cNvSpPr>
          <p:nvPr/>
        </p:nvSpPr>
        <p:spPr bwMode="auto">
          <a:xfrm>
            <a:off x="6359525" y="3524250"/>
            <a:ext cx="292100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12123" name="Group 91"/>
          <p:cNvGrpSpPr>
            <a:grpSpLocks/>
          </p:cNvGrpSpPr>
          <p:nvPr/>
        </p:nvGrpSpPr>
        <p:grpSpPr bwMode="auto">
          <a:xfrm>
            <a:off x="6223000" y="3903663"/>
            <a:ext cx="1014413" cy="922337"/>
            <a:chOff x="4052" y="1509"/>
            <a:chExt cx="639" cy="581"/>
          </a:xfrm>
        </p:grpSpPr>
        <p:grpSp>
          <p:nvGrpSpPr>
            <p:cNvPr id="812124" name="Group 92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25" name="Rectangle 93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126" name="Rectangle 94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2127" name="Text Box 95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12128" name="Text Box 96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12129" name="Rectangle 97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130" name="Rectangle 98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131" name="Rectangle 99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132" name="Text Box 100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12133" name="Text Box 101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12134" name="Text Box 102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35" name="Text Box 103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36" name="Text Box 104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37" name="Text Box 105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38" name="Text Box 106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4</a:t>
              </a:r>
            </a:p>
          </p:txBody>
        </p:sp>
      </p:grpSp>
      <p:sp>
        <p:nvSpPr>
          <p:cNvPr id="812139" name="Text Box 107"/>
          <p:cNvSpPr txBox="1">
            <a:spLocks noChangeArrowheads="1"/>
          </p:cNvSpPr>
          <p:nvPr/>
        </p:nvSpPr>
        <p:spPr bwMode="auto">
          <a:xfrm>
            <a:off x="6713538" y="3905250"/>
            <a:ext cx="420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1">
                <a:solidFill>
                  <a:srgbClr val="800000"/>
                </a:solidFill>
              </a:rPr>
              <a:t>‘M’</a:t>
            </a:r>
          </a:p>
        </p:txBody>
      </p:sp>
      <p:grpSp>
        <p:nvGrpSpPr>
          <p:cNvPr id="812140" name="Group 108"/>
          <p:cNvGrpSpPr>
            <a:grpSpLocks/>
          </p:cNvGrpSpPr>
          <p:nvPr/>
        </p:nvGrpSpPr>
        <p:grpSpPr bwMode="auto">
          <a:xfrm>
            <a:off x="4970463" y="3910013"/>
            <a:ext cx="1014412" cy="922337"/>
            <a:chOff x="4052" y="1509"/>
            <a:chExt cx="639" cy="581"/>
          </a:xfrm>
        </p:grpSpPr>
        <p:grpSp>
          <p:nvGrpSpPr>
            <p:cNvPr id="812141" name="Group 109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42" name="Rectangle 110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143" name="Rectangle 111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2144" name="Text Box 112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12145" name="Text Box 113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12146" name="Rectangle 114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147" name="Rectangle 115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148" name="Rectangle 116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149" name="Text Box 117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12150" name="Text Box 118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12151" name="Text Box 119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52" name="Text Box 120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53" name="Text Box 121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54" name="Text Box 122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55" name="Text Box 123"/>
            <p:cNvSpPr txBox="1">
              <a:spLocks noChangeArrowheads="1"/>
            </p:cNvSpPr>
            <p:nvPr/>
          </p:nvSpPr>
          <p:spPr bwMode="auto">
            <a:xfrm>
              <a:off x="4361" y="1625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solidFill>
                    <a:srgbClr val="800000"/>
                  </a:solidFill>
                </a:rPr>
                <a:t>3</a:t>
              </a:r>
            </a:p>
          </p:txBody>
        </p:sp>
      </p:grpSp>
      <p:sp>
        <p:nvSpPr>
          <p:cNvPr id="812156" name="Line 124"/>
          <p:cNvSpPr>
            <a:spLocks noChangeShapeType="1"/>
          </p:cNvSpPr>
          <p:nvPr/>
        </p:nvSpPr>
        <p:spPr bwMode="auto">
          <a:xfrm flipH="1">
            <a:off x="5741988" y="3525838"/>
            <a:ext cx="231775" cy="414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2157" name="Line 125"/>
          <p:cNvSpPr>
            <a:spLocks noChangeShapeType="1"/>
          </p:cNvSpPr>
          <p:nvPr/>
        </p:nvSpPr>
        <p:spPr bwMode="auto">
          <a:xfrm>
            <a:off x="5827713" y="4538663"/>
            <a:ext cx="292100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12158" name="Group 126"/>
          <p:cNvGrpSpPr>
            <a:grpSpLocks/>
          </p:cNvGrpSpPr>
          <p:nvPr/>
        </p:nvGrpSpPr>
        <p:grpSpPr bwMode="auto">
          <a:xfrm>
            <a:off x="5691188" y="4918075"/>
            <a:ext cx="1014412" cy="922338"/>
            <a:chOff x="4052" y="1509"/>
            <a:chExt cx="639" cy="581"/>
          </a:xfrm>
        </p:grpSpPr>
        <p:grpSp>
          <p:nvGrpSpPr>
            <p:cNvPr id="812159" name="Group 127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60" name="Rectangle 128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161" name="Rectangle 129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2162" name="Text Box 130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12163" name="Text Box 131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12164" name="Rectangle 132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165" name="Rectangle 133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166" name="Rectangle 134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167" name="Text Box 135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12168" name="Text Box 136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12169" name="Text Box 137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70" name="Text Box 138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71" name="Text Box 139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72" name="Text Box 140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73" name="Text Box 141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2174" name="Text Box 142"/>
          <p:cNvSpPr txBox="1">
            <a:spLocks noChangeArrowheads="1"/>
          </p:cNvSpPr>
          <p:nvPr/>
        </p:nvSpPr>
        <p:spPr bwMode="auto">
          <a:xfrm>
            <a:off x="6181725" y="4919663"/>
            <a:ext cx="36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1">
                <a:solidFill>
                  <a:srgbClr val="800000"/>
                </a:solidFill>
              </a:rPr>
              <a:t>‘I’</a:t>
            </a:r>
          </a:p>
        </p:txBody>
      </p:sp>
      <p:grpSp>
        <p:nvGrpSpPr>
          <p:cNvPr id="812175" name="Group 143"/>
          <p:cNvGrpSpPr>
            <a:grpSpLocks/>
          </p:cNvGrpSpPr>
          <p:nvPr/>
        </p:nvGrpSpPr>
        <p:grpSpPr bwMode="auto">
          <a:xfrm>
            <a:off x="4243388" y="4913313"/>
            <a:ext cx="1014412" cy="922337"/>
            <a:chOff x="4052" y="1509"/>
            <a:chExt cx="639" cy="581"/>
          </a:xfrm>
        </p:grpSpPr>
        <p:grpSp>
          <p:nvGrpSpPr>
            <p:cNvPr id="812176" name="Group 14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77" name="Rectangle 14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178" name="Rectangle 14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2179" name="Text Box 14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12180" name="Text Box 14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12181" name="Rectangle 14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182" name="Rectangle 15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183" name="Rectangle 15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184" name="Text Box 15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12185" name="Text Box 15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12186" name="Text Box 15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187" name="Text Box 15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188" name="Text Box 15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189" name="Text Box 15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190" name="Text Box 15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2</a:t>
              </a:r>
            </a:p>
          </p:txBody>
        </p:sp>
      </p:grpSp>
      <p:sp>
        <p:nvSpPr>
          <p:cNvPr id="812191" name="Text Box 159"/>
          <p:cNvSpPr txBox="1">
            <a:spLocks noChangeArrowheads="1"/>
          </p:cNvSpPr>
          <p:nvPr/>
        </p:nvSpPr>
        <p:spPr bwMode="auto">
          <a:xfrm>
            <a:off x="4733925" y="491490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1400" b="1">
              <a:solidFill>
                <a:srgbClr val="800000"/>
              </a:solidFill>
            </a:endParaRPr>
          </a:p>
        </p:txBody>
      </p:sp>
      <p:sp>
        <p:nvSpPr>
          <p:cNvPr id="812192" name="Line 160"/>
          <p:cNvSpPr>
            <a:spLocks noChangeShapeType="1"/>
          </p:cNvSpPr>
          <p:nvPr/>
        </p:nvSpPr>
        <p:spPr bwMode="auto">
          <a:xfrm flipH="1">
            <a:off x="4962525" y="4570413"/>
            <a:ext cx="231775" cy="414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2193" name="Line 161"/>
          <p:cNvSpPr>
            <a:spLocks noChangeShapeType="1"/>
          </p:cNvSpPr>
          <p:nvPr/>
        </p:nvSpPr>
        <p:spPr bwMode="auto">
          <a:xfrm flipH="1">
            <a:off x="4284663" y="5583238"/>
            <a:ext cx="196850" cy="346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2194" name="Line 162"/>
          <p:cNvSpPr>
            <a:spLocks noChangeShapeType="1"/>
          </p:cNvSpPr>
          <p:nvPr/>
        </p:nvSpPr>
        <p:spPr bwMode="auto">
          <a:xfrm>
            <a:off x="4981575" y="5586413"/>
            <a:ext cx="268288" cy="354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12195" name="Group 163"/>
          <p:cNvGrpSpPr>
            <a:grpSpLocks/>
          </p:cNvGrpSpPr>
          <p:nvPr/>
        </p:nvGrpSpPr>
        <p:grpSpPr bwMode="auto">
          <a:xfrm>
            <a:off x="3829050" y="5908675"/>
            <a:ext cx="1014413" cy="922338"/>
            <a:chOff x="4052" y="1509"/>
            <a:chExt cx="639" cy="581"/>
          </a:xfrm>
        </p:grpSpPr>
        <p:grpSp>
          <p:nvGrpSpPr>
            <p:cNvPr id="812196" name="Group 164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197" name="Rectangle 165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198" name="Rectangle 166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2199" name="Text Box 167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12200" name="Text Box 168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12201" name="Rectangle 169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202" name="Rectangle 170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203" name="Rectangle 171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204" name="Text Box 172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12205" name="Text Box 173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12206" name="Text Box 174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207" name="Text Box 175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208" name="Text Box 176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209" name="Text Box 177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210" name="Text Box 178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2211" name="Text Box 179"/>
          <p:cNvSpPr txBox="1">
            <a:spLocks noChangeArrowheads="1"/>
          </p:cNvSpPr>
          <p:nvPr/>
        </p:nvSpPr>
        <p:spPr bwMode="auto">
          <a:xfrm>
            <a:off x="4319588" y="5910263"/>
            <a:ext cx="3413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1">
                <a:solidFill>
                  <a:srgbClr val="800000"/>
                </a:solidFill>
              </a:rPr>
              <a:t>‘.’</a:t>
            </a:r>
          </a:p>
        </p:txBody>
      </p:sp>
      <p:grpSp>
        <p:nvGrpSpPr>
          <p:cNvPr id="812212" name="Group 180"/>
          <p:cNvGrpSpPr>
            <a:grpSpLocks/>
          </p:cNvGrpSpPr>
          <p:nvPr/>
        </p:nvGrpSpPr>
        <p:grpSpPr bwMode="auto">
          <a:xfrm>
            <a:off x="4821238" y="5908675"/>
            <a:ext cx="1014412" cy="922338"/>
            <a:chOff x="4052" y="1509"/>
            <a:chExt cx="639" cy="581"/>
          </a:xfrm>
        </p:grpSpPr>
        <p:grpSp>
          <p:nvGrpSpPr>
            <p:cNvPr id="812213" name="Group 181"/>
            <p:cNvGrpSpPr>
              <a:grpSpLocks/>
            </p:cNvGrpSpPr>
            <p:nvPr/>
          </p:nvGrpSpPr>
          <p:grpSpPr bwMode="auto">
            <a:xfrm>
              <a:off x="4052" y="1509"/>
              <a:ext cx="639" cy="581"/>
              <a:chOff x="1056" y="2411"/>
              <a:chExt cx="639" cy="581"/>
            </a:xfrm>
          </p:grpSpPr>
          <p:sp>
            <p:nvSpPr>
              <p:cNvPr id="812214" name="Rectangle 182"/>
              <p:cNvSpPr>
                <a:spLocks noChangeArrowheads="1"/>
              </p:cNvSpPr>
              <p:nvPr/>
            </p:nvSpPr>
            <p:spPr bwMode="auto">
              <a:xfrm>
                <a:off x="1100" y="2432"/>
                <a:ext cx="557" cy="44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215" name="Rectangle 183"/>
              <p:cNvSpPr>
                <a:spLocks noChangeArrowheads="1"/>
              </p:cNvSpPr>
              <p:nvPr/>
            </p:nvSpPr>
            <p:spPr bwMode="auto">
              <a:xfrm>
                <a:off x="1352" y="2447"/>
                <a:ext cx="291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812216" name="Text Box 184"/>
              <p:cNvSpPr txBox="1">
                <a:spLocks noChangeArrowheads="1"/>
              </p:cNvSpPr>
              <p:nvPr/>
            </p:nvSpPr>
            <p:spPr bwMode="auto">
              <a:xfrm>
                <a:off x="1110" y="2411"/>
                <a:ext cx="2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ch</a:t>
                </a:r>
              </a:p>
            </p:txBody>
          </p:sp>
          <p:sp>
            <p:nvSpPr>
              <p:cNvPr id="812217" name="Text Box 185"/>
              <p:cNvSpPr txBox="1">
                <a:spLocks noChangeArrowheads="1"/>
              </p:cNvSpPr>
              <p:nvPr/>
            </p:nvSpPr>
            <p:spPr bwMode="auto">
              <a:xfrm>
                <a:off x="1056" y="2522"/>
                <a:ext cx="34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freq</a:t>
                </a:r>
              </a:p>
            </p:txBody>
          </p:sp>
          <p:sp>
            <p:nvSpPr>
              <p:cNvPr id="812218" name="Rectangle 186"/>
              <p:cNvSpPr>
                <a:spLocks noChangeArrowheads="1"/>
              </p:cNvSpPr>
              <p:nvPr/>
            </p:nvSpPr>
            <p:spPr bwMode="auto">
              <a:xfrm>
                <a:off x="1352" y="2571"/>
                <a:ext cx="291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219" name="Rectangle 187"/>
              <p:cNvSpPr>
                <a:spLocks noChangeArrowheads="1"/>
              </p:cNvSpPr>
              <p:nvPr/>
            </p:nvSpPr>
            <p:spPr bwMode="auto">
              <a:xfrm>
                <a:off x="1116" y="2769"/>
                <a:ext cx="255" cy="10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220" name="Rectangle 188"/>
              <p:cNvSpPr>
                <a:spLocks noChangeArrowheads="1"/>
              </p:cNvSpPr>
              <p:nvPr/>
            </p:nvSpPr>
            <p:spPr bwMode="auto">
              <a:xfrm>
                <a:off x="1383" y="2770"/>
                <a:ext cx="255" cy="10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2221" name="Text Box 189"/>
              <p:cNvSpPr txBox="1">
                <a:spLocks noChangeArrowheads="1"/>
              </p:cNvSpPr>
              <p:nvPr/>
            </p:nvSpPr>
            <p:spPr bwMode="auto">
              <a:xfrm>
                <a:off x="1075" y="2631"/>
                <a:ext cx="32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left</a:t>
                </a:r>
              </a:p>
            </p:txBody>
          </p:sp>
          <p:sp>
            <p:nvSpPr>
              <p:cNvPr id="812222" name="Text Box 190"/>
              <p:cNvSpPr txBox="1">
                <a:spLocks noChangeArrowheads="1"/>
              </p:cNvSpPr>
              <p:nvPr/>
            </p:nvSpPr>
            <p:spPr bwMode="auto">
              <a:xfrm>
                <a:off x="1317" y="2629"/>
                <a:ext cx="3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000000"/>
                    </a:solidFill>
                  </a:rPr>
                  <a:t>right</a:t>
                </a:r>
              </a:p>
            </p:txBody>
          </p:sp>
          <p:sp>
            <p:nvSpPr>
              <p:cNvPr id="812223" name="Text Box 191"/>
              <p:cNvSpPr txBox="1">
                <a:spLocks noChangeArrowheads="1"/>
              </p:cNvSpPr>
              <p:nvPr/>
            </p:nvSpPr>
            <p:spPr bwMode="auto">
              <a:xfrm>
                <a:off x="1331" y="2448"/>
                <a:ext cx="33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</a:t>
                </a:r>
              </a:p>
            </p:txBody>
          </p:sp>
          <p:sp>
            <p:nvSpPr>
              <p:cNvPr id="812224" name="Text Box 192"/>
              <p:cNvSpPr txBox="1">
                <a:spLocks noChangeArrowheads="1"/>
              </p:cNvSpPr>
              <p:nvPr/>
            </p:nvSpPr>
            <p:spPr bwMode="auto">
              <a:xfrm>
                <a:off x="1330" y="2556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800">
                    <a:solidFill>
                      <a:srgbClr val="800000"/>
                    </a:solidFill>
                  </a:rPr>
                  <a:t>    </a:t>
                </a:r>
              </a:p>
            </p:txBody>
          </p:sp>
          <p:sp>
            <p:nvSpPr>
              <p:cNvPr id="812225" name="Text Box 193"/>
              <p:cNvSpPr txBox="1">
                <a:spLocks noChangeArrowheads="1"/>
              </p:cNvSpPr>
              <p:nvPr/>
            </p:nvSpPr>
            <p:spPr bwMode="auto">
              <a:xfrm>
                <a:off x="1078" y="2777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  <p:sp>
            <p:nvSpPr>
              <p:cNvPr id="812226" name="Text Box 194"/>
              <p:cNvSpPr txBox="1">
                <a:spLocks noChangeArrowheads="1"/>
              </p:cNvSpPr>
              <p:nvPr/>
            </p:nvSpPr>
            <p:spPr bwMode="auto">
              <a:xfrm>
                <a:off x="1343" y="2780"/>
                <a:ext cx="33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600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2227" name="Text Box 195"/>
            <p:cNvSpPr txBox="1">
              <a:spLocks noChangeArrowheads="1"/>
            </p:cNvSpPr>
            <p:nvPr/>
          </p:nvSpPr>
          <p:spPr bwMode="auto">
            <a:xfrm>
              <a:off x="4361" y="1625"/>
              <a:ext cx="2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000" b="1">
                  <a:solidFill>
                    <a:srgbClr val="800000"/>
                  </a:solidFill>
                </a:rPr>
                <a:t> </a:t>
              </a:r>
              <a:r>
                <a:rPr lang="en-US" sz="1400" b="1">
                  <a:solidFill>
                    <a:srgbClr val="800000"/>
                  </a:solidFill>
                </a:rPr>
                <a:t>1</a:t>
              </a:r>
            </a:p>
          </p:txBody>
        </p:sp>
      </p:grpSp>
      <p:sp>
        <p:nvSpPr>
          <p:cNvPr id="812228" name="Text Box 196"/>
          <p:cNvSpPr txBox="1">
            <a:spLocks noChangeArrowheads="1"/>
          </p:cNvSpPr>
          <p:nvPr/>
        </p:nvSpPr>
        <p:spPr bwMode="auto">
          <a:xfrm>
            <a:off x="5311775" y="5910263"/>
            <a:ext cx="387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1">
                <a:solidFill>
                  <a:srgbClr val="800000"/>
                </a:solidFill>
              </a:rPr>
              <a:t>‘S’</a:t>
            </a:r>
          </a:p>
        </p:txBody>
      </p:sp>
      <p:sp>
        <p:nvSpPr>
          <p:cNvPr id="812229" name="Rectangle 197"/>
          <p:cNvSpPr>
            <a:spLocks noChangeArrowheads="1"/>
          </p:cNvSpPr>
          <p:nvPr/>
        </p:nvSpPr>
        <p:spPr bwMode="auto">
          <a:xfrm>
            <a:off x="8543925" y="44323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0" name="Rectangle 198"/>
          <p:cNvSpPr>
            <a:spLocks noChangeArrowheads="1"/>
          </p:cNvSpPr>
          <p:nvPr/>
        </p:nvSpPr>
        <p:spPr bwMode="auto">
          <a:xfrm>
            <a:off x="8128000" y="4430713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1" name="Rectangle 199"/>
          <p:cNvSpPr>
            <a:spLocks noChangeArrowheads="1"/>
          </p:cNvSpPr>
          <p:nvPr/>
        </p:nvSpPr>
        <p:spPr bwMode="auto">
          <a:xfrm>
            <a:off x="7575550" y="4430713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2" name="Rectangle 200"/>
          <p:cNvSpPr>
            <a:spLocks noChangeArrowheads="1"/>
          </p:cNvSpPr>
          <p:nvPr/>
        </p:nvSpPr>
        <p:spPr bwMode="auto">
          <a:xfrm>
            <a:off x="7159625" y="44196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3" name="Rectangle 201"/>
          <p:cNvSpPr>
            <a:spLocks noChangeArrowheads="1"/>
          </p:cNvSpPr>
          <p:nvPr/>
        </p:nvSpPr>
        <p:spPr bwMode="auto">
          <a:xfrm>
            <a:off x="6648450" y="441960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4" name="Rectangle 202"/>
          <p:cNvSpPr>
            <a:spLocks noChangeArrowheads="1"/>
          </p:cNvSpPr>
          <p:nvPr/>
        </p:nvSpPr>
        <p:spPr bwMode="auto">
          <a:xfrm>
            <a:off x="6234113" y="441960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5" name="Rectangle 203"/>
          <p:cNvSpPr>
            <a:spLocks noChangeArrowheads="1"/>
          </p:cNvSpPr>
          <p:nvPr/>
        </p:nvSpPr>
        <p:spPr bwMode="auto">
          <a:xfrm>
            <a:off x="6105525" y="5427663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6" name="Rectangle 204"/>
          <p:cNvSpPr>
            <a:spLocks noChangeArrowheads="1"/>
          </p:cNvSpPr>
          <p:nvPr/>
        </p:nvSpPr>
        <p:spPr bwMode="auto">
          <a:xfrm>
            <a:off x="5700713" y="5427663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7" name="Rectangle 205"/>
          <p:cNvSpPr>
            <a:spLocks noChangeArrowheads="1"/>
          </p:cNvSpPr>
          <p:nvPr/>
        </p:nvSpPr>
        <p:spPr bwMode="auto">
          <a:xfrm>
            <a:off x="5237163" y="641985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8" name="Rectangle 206"/>
          <p:cNvSpPr>
            <a:spLocks noChangeArrowheads="1"/>
          </p:cNvSpPr>
          <p:nvPr/>
        </p:nvSpPr>
        <p:spPr bwMode="auto">
          <a:xfrm>
            <a:off x="4832350" y="6419850"/>
            <a:ext cx="5889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39" name="Rectangle 207"/>
          <p:cNvSpPr>
            <a:spLocks noChangeArrowheads="1"/>
          </p:cNvSpPr>
          <p:nvPr/>
        </p:nvSpPr>
        <p:spPr bwMode="auto">
          <a:xfrm>
            <a:off x="4264025" y="6421438"/>
            <a:ext cx="588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40" name="Rectangle 208"/>
          <p:cNvSpPr>
            <a:spLocks noChangeArrowheads="1"/>
          </p:cNvSpPr>
          <p:nvPr/>
        </p:nvSpPr>
        <p:spPr bwMode="auto">
          <a:xfrm>
            <a:off x="3859213" y="6421438"/>
            <a:ext cx="588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2241" name="Text Box 209"/>
          <p:cNvSpPr txBox="1">
            <a:spLocks noChangeArrowheads="1"/>
          </p:cNvSpPr>
          <p:nvPr/>
        </p:nvSpPr>
        <p:spPr bwMode="auto">
          <a:xfrm>
            <a:off x="6376988" y="24685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2242" name="Text Box 210"/>
          <p:cNvSpPr txBox="1">
            <a:spLocks noChangeArrowheads="1"/>
          </p:cNvSpPr>
          <p:nvPr/>
        </p:nvSpPr>
        <p:spPr bwMode="auto">
          <a:xfrm>
            <a:off x="7334250" y="35544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2243" name="Text Box 211"/>
          <p:cNvSpPr txBox="1">
            <a:spLocks noChangeArrowheads="1"/>
          </p:cNvSpPr>
          <p:nvPr/>
        </p:nvSpPr>
        <p:spPr bwMode="auto">
          <a:xfrm>
            <a:off x="5494338" y="35591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2244" name="Text Box 212"/>
          <p:cNvSpPr txBox="1">
            <a:spLocks noChangeArrowheads="1"/>
          </p:cNvSpPr>
          <p:nvPr/>
        </p:nvSpPr>
        <p:spPr bwMode="auto">
          <a:xfrm>
            <a:off x="4730750" y="45878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2245" name="Text Box 213"/>
          <p:cNvSpPr txBox="1">
            <a:spLocks noChangeArrowheads="1"/>
          </p:cNvSpPr>
          <p:nvPr/>
        </p:nvSpPr>
        <p:spPr bwMode="auto">
          <a:xfrm>
            <a:off x="4035425" y="55626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2246" name="Text Box 214"/>
          <p:cNvSpPr txBox="1">
            <a:spLocks noChangeArrowheads="1"/>
          </p:cNvSpPr>
          <p:nvPr/>
        </p:nvSpPr>
        <p:spPr bwMode="auto">
          <a:xfrm>
            <a:off x="7693025" y="24701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2247" name="Text Box 215"/>
          <p:cNvSpPr txBox="1">
            <a:spLocks noChangeArrowheads="1"/>
          </p:cNvSpPr>
          <p:nvPr/>
        </p:nvSpPr>
        <p:spPr bwMode="auto">
          <a:xfrm>
            <a:off x="8401050" y="35052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2248" name="Text Box 216"/>
          <p:cNvSpPr txBox="1">
            <a:spLocks noChangeArrowheads="1"/>
          </p:cNvSpPr>
          <p:nvPr/>
        </p:nvSpPr>
        <p:spPr bwMode="auto">
          <a:xfrm>
            <a:off x="6529388" y="35163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2249" name="Text Box 217"/>
          <p:cNvSpPr txBox="1">
            <a:spLocks noChangeArrowheads="1"/>
          </p:cNvSpPr>
          <p:nvPr/>
        </p:nvSpPr>
        <p:spPr bwMode="auto">
          <a:xfrm>
            <a:off x="5938838" y="450215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2250" name="Text Box 218"/>
          <p:cNvSpPr txBox="1">
            <a:spLocks noChangeArrowheads="1"/>
          </p:cNvSpPr>
          <p:nvPr/>
        </p:nvSpPr>
        <p:spPr bwMode="auto">
          <a:xfrm>
            <a:off x="5157788" y="55467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2251" name="Text Box 219"/>
          <p:cNvSpPr txBox="1">
            <a:spLocks noChangeArrowheads="1"/>
          </p:cNvSpPr>
          <p:nvPr/>
        </p:nvSpPr>
        <p:spPr bwMode="auto">
          <a:xfrm>
            <a:off x="746125" y="3116263"/>
            <a:ext cx="283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I AM SAM MAM.</a:t>
            </a:r>
          </a:p>
        </p:txBody>
      </p:sp>
      <p:sp>
        <p:nvSpPr>
          <p:cNvPr id="812252" name="Text Box 220"/>
          <p:cNvSpPr txBox="1">
            <a:spLocks noChangeArrowheads="1"/>
          </p:cNvSpPr>
          <p:nvPr/>
        </p:nvSpPr>
        <p:spPr bwMode="auto">
          <a:xfrm>
            <a:off x="649288" y="3646488"/>
            <a:ext cx="74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3333CC"/>
                </a:solidFill>
              </a:rPr>
              <a:t>001</a:t>
            </a:r>
          </a:p>
        </p:txBody>
      </p:sp>
      <p:sp>
        <p:nvSpPr>
          <p:cNvPr id="812253" name="Text Box 221"/>
          <p:cNvSpPr txBox="1">
            <a:spLocks noChangeArrowheads="1"/>
          </p:cNvSpPr>
          <p:nvPr/>
        </p:nvSpPr>
        <p:spPr bwMode="auto">
          <a:xfrm>
            <a:off x="117951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6600CC"/>
                </a:solidFill>
              </a:rPr>
              <a:t>11</a:t>
            </a:r>
          </a:p>
        </p:txBody>
      </p:sp>
      <p:sp>
        <p:nvSpPr>
          <p:cNvPr id="812254" name="Text Box 222"/>
          <p:cNvSpPr txBox="1">
            <a:spLocks noChangeArrowheads="1"/>
          </p:cNvSpPr>
          <p:nvPr/>
        </p:nvSpPr>
        <p:spPr bwMode="auto">
          <a:xfrm>
            <a:off x="154146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812255" name="Text Box 223"/>
          <p:cNvSpPr txBox="1">
            <a:spLocks noChangeArrowheads="1"/>
          </p:cNvSpPr>
          <p:nvPr/>
        </p:nvSpPr>
        <p:spPr bwMode="auto">
          <a:xfrm>
            <a:off x="1944688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56" name="Text Box 224"/>
          <p:cNvSpPr txBox="1">
            <a:spLocks noChangeArrowheads="1"/>
          </p:cNvSpPr>
          <p:nvPr/>
        </p:nvSpPr>
        <p:spPr bwMode="auto">
          <a:xfrm>
            <a:off x="2305050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3333CC"/>
                </a:solidFill>
              </a:rPr>
              <a:t>11</a:t>
            </a:r>
          </a:p>
        </p:txBody>
      </p:sp>
      <p:sp>
        <p:nvSpPr>
          <p:cNvPr id="812257" name="Text Box 225"/>
          <p:cNvSpPr txBox="1">
            <a:spLocks noChangeArrowheads="1"/>
          </p:cNvSpPr>
          <p:nvPr/>
        </p:nvSpPr>
        <p:spPr bwMode="auto">
          <a:xfrm>
            <a:off x="595313" y="1924050"/>
            <a:ext cx="5435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800000"/>
                </a:solidFill>
              </a:rPr>
              <a:t>i.e. find the sequence of bits (1s and 0s) for each char in the message.</a:t>
            </a:r>
          </a:p>
        </p:txBody>
      </p:sp>
      <p:sp>
        <p:nvSpPr>
          <p:cNvPr id="812258" name="Text Box 226"/>
          <p:cNvSpPr txBox="1">
            <a:spLocks noChangeArrowheads="1"/>
          </p:cNvSpPr>
          <p:nvPr/>
        </p:nvSpPr>
        <p:spPr bwMode="auto">
          <a:xfrm>
            <a:off x="2660650" y="3646488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6600CC"/>
                </a:solidFill>
              </a:rPr>
              <a:t>0001</a:t>
            </a:r>
          </a:p>
        </p:txBody>
      </p:sp>
      <p:sp>
        <p:nvSpPr>
          <p:cNvPr id="812259" name="Text Box 227"/>
          <p:cNvSpPr txBox="1">
            <a:spLocks noChangeArrowheads="1"/>
          </p:cNvSpPr>
          <p:nvPr/>
        </p:nvSpPr>
        <p:spPr bwMode="auto">
          <a:xfrm>
            <a:off x="337026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812260" name="Text Box 228"/>
          <p:cNvSpPr txBox="1">
            <a:spLocks noChangeArrowheads="1"/>
          </p:cNvSpPr>
          <p:nvPr/>
        </p:nvSpPr>
        <p:spPr bwMode="auto">
          <a:xfrm>
            <a:off x="3751263" y="36464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61" name="Text Box 229"/>
          <p:cNvSpPr txBox="1">
            <a:spLocks noChangeArrowheads="1"/>
          </p:cNvSpPr>
          <p:nvPr/>
        </p:nvSpPr>
        <p:spPr bwMode="auto">
          <a:xfrm>
            <a:off x="620713" y="40719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3333CC"/>
                </a:solidFill>
              </a:rPr>
              <a:t>11</a:t>
            </a:r>
          </a:p>
        </p:txBody>
      </p:sp>
      <p:sp>
        <p:nvSpPr>
          <p:cNvPr id="812262" name="Text Box 230"/>
          <p:cNvSpPr txBox="1">
            <a:spLocks noChangeArrowheads="1"/>
          </p:cNvSpPr>
          <p:nvPr/>
        </p:nvSpPr>
        <p:spPr bwMode="auto">
          <a:xfrm>
            <a:off x="1011238" y="40719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63" name="Text Box 231"/>
          <p:cNvSpPr txBox="1">
            <a:spLocks noChangeArrowheads="1"/>
          </p:cNvSpPr>
          <p:nvPr/>
        </p:nvSpPr>
        <p:spPr bwMode="auto">
          <a:xfrm>
            <a:off x="1349375" y="407193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3333CC"/>
                </a:solidFill>
              </a:rPr>
              <a:t>10</a:t>
            </a:r>
          </a:p>
        </p:txBody>
      </p:sp>
      <p:sp>
        <p:nvSpPr>
          <p:cNvPr id="812264" name="Text Box 232"/>
          <p:cNvSpPr txBox="1">
            <a:spLocks noChangeArrowheads="1"/>
          </p:cNvSpPr>
          <p:nvPr/>
        </p:nvSpPr>
        <p:spPr bwMode="auto">
          <a:xfrm>
            <a:off x="1762125" y="407035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6600CC"/>
                </a:solidFill>
              </a:rPr>
              <a:t>01</a:t>
            </a:r>
          </a:p>
        </p:txBody>
      </p:sp>
      <p:sp>
        <p:nvSpPr>
          <p:cNvPr id="812265" name="Text Box 233"/>
          <p:cNvSpPr txBox="1">
            <a:spLocks noChangeArrowheads="1"/>
          </p:cNvSpPr>
          <p:nvPr/>
        </p:nvSpPr>
        <p:spPr bwMode="auto">
          <a:xfrm>
            <a:off x="2132013" y="4070350"/>
            <a:ext cx="92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3333CC"/>
                </a:solidFill>
              </a:rPr>
              <a:t>0000</a:t>
            </a:r>
          </a:p>
        </p:txBody>
      </p:sp>
      <p:sp>
        <p:nvSpPr>
          <p:cNvPr id="812266" name="Rectangle 234"/>
          <p:cNvSpPr>
            <a:spLocks noChangeArrowheads="1"/>
          </p:cNvSpPr>
          <p:nvPr/>
        </p:nvSpPr>
        <p:spPr bwMode="auto">
          <a:xfrm>
            <a:off x="762000" y="3135313"/>
            <a:ext cx="279400" cy="3952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2267" name="Rectangle 235"/>
          <p:cNvSpPr>
            <a:spLocks noChangeArrowheads="1"/>
          </p:cNvSpPr>
          <p:nvPr/>
        </p:nvSpPr>
        <p:spPr bwMode="auto">
          <a:xfrm>
            <a:off x="93662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2268" name="Rectangle 236"/>
          <p:cNvSpPr>
            <a:spLocks noChangeArrowheads="1"/>
          </p:cNvSpPr>
          <p:nvPr/>
        </p:nvSpPr>
        <p:spPr bwMode="auto">
          <a:xfrm>
            <a:off x="110013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2269" name="Rectangle 237"/>
          <p:cNvSpPr>
            <a:spLocks noChangeArrowheads="1"/>
          </p:cNvSpPr>
          <p:nvPr/>
        </p:nvSpPr>
        <p:spPr bwMode="auto">
          <a:xfrm>
            <a:off x="1333500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2270" name="Rectangle 238"/>
          <p:cNvSpPr>
            <a:spLocks noChangeArrowheads="1"/>
          </p:cNvSpPr>
          <p:nvPr/>
        </p:nvSpPr>
        <p:spPr bwMode="auto">
          <a:xfrm>
            <a:off x="155257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2271" name="Rectangle 239"/>
          <p:cNvSpPr>
            <a:spLocks noChangeArrowheads="1"/>
          </p:cNvSpPr>
          <p:nvPr/>
        </p:nvSpPr>
        <p:spPr bwMode="auto">
          <a:xfrm>
            <a:off x="1716088" y="3121025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2272" name="Rectangle 240"/>
          <p:cNvSpPr>
            <a:spLocks noChangeArrowheads="1"/>
          </p:cNvSpPr>
          <p:nvPr/>
        </p:nvSpPr>
        <p:spPr bwMode="auto">
          <a:xfrm>
            <a:off x="192087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2273" name="Rectangle 241"/>
          <p:cNvSpPr>
            <a:spLocks noChangeArrowheads="1"/>
          </p:cNvSpPr>
          <p:nvPr/>
        </p:nvSpPr>
        <p:spPr bwMode="auto">
          <a:xfrm>
            <a:off x="217328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2274" name="Rectangle 242"/>
          <p:cNvSpPr>
            <a:spLocks noChangeArrowheads="1"/>
          </p:cNvSpPr>
          <p:nvPr/>
        </p:nvSpPr>
        <p:spPr bwMode="auto">
          <a:xfrm>
            <a:off x="2381250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2275" name="Rectangle 243"/>
          <p:cNvSpPr>
            <a:spLocks noChangeArrowheads="1"/>
          </p:cNvSpPr>
          <p:nvPr/>
        </p:nvSpPr>
        <p:spPr bwMode="auto">
          <a:xfrm>
            <a:off x="256698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2276" name="Rectangle 244"/>
          <p:cNvSpPr>
            <a:spLocks noChangeArrowheads="1"/>
          </p:cNvSpPr>
          <p:nvPr/>
        </p:nvSpPr>
        <p:spPr bwMode="auto">
          <a:xfrm>
            <a:off x="2797175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2277" name="Rectangle 245"/>
          <p:cNvSpPr>
            <a:spLocks noChangeArrowheads="1"/>
          </p:cNvSpPr>
          <p:nvPr/>
        </p:nvSpPr>
        <p:spPr bwMode="auto">
          <a:xfrm>
            <a:off x="3062288" y="3124200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2278" name="Rectangle 246"/>
          <p:cNvSpPr>
            <a:spLocks noChangeArrowheads="1"/>
          </p:cNvSpPr>
          <p:nvPr/>
        </p:nvSpPr>
        <p:spPr bwMode="auto">
          <a:xfrm>
            <a:off x="3281363" y="3121025"/>
            <a:ext cx="279400" cy="3952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9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1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1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1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1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1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81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1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1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252" grpId="0"/>
      <p:bldP spid="812254" grpId="0"/>
      <p:bldP spid="812255" grpId="0"/>
      <p:bldP spid="812256" grpId="0"/>
      <p:bldP spid="812258" grpId="0"/>
      <p:bldP spid="812259" grpId="0"/>
      <p:bldP spid="812260" grpId="0"/>
      <p:bldP spid="812261" grpId="0"/>
      <p:bldP spid="812262" grpId="0"/>
      <p:bldP spid="812263" grpId="0"/>
      <p:bldP spid="812264" grpId="0"/>
      <p:bldP spid="812265" grpId="0"/>
      <p:bldP spid="812266" grpId="0" animBg="1"/>
      <p:bldP spid="812266" grpId="1" animBg="1"/>
      <p:bldP spid="812267" grpId="0" animBg="1"/>
      <p:bldP spid="812267" grpId="1" animBg="1"/>
      <p:bldP spid="812268" grpId="0" animBg="1"/>
      <p:bldP spid="812268" grpId="1" animBg="1"/>
      <p:bldP spid="812269" grpId="0" animBg="1"/>
      <p:bldP spid="812269" grpId="1" animBg="1"/>
      <p:bldP spid="812270" grpId="0" animBg="1"/>
      <p:bldP spid="812270" grpId="1" animBg="1"/>
      <p:bldP spid="812271" grpId="0" animBg="1"/>
      <p:bldP spid="812271" grpId="1" animBg="1"/>
      <p:bldP spid="812272" grpId="0" animBg="1"/>
      <p:bldP spid="812272" grpId="1" animBg="1"/>
      <p:bldP spid="812273" grpId="0" animBg="1"/>
      <p:bldP spid="812273" grpId="1" animBg="1"/>
      <p:bldP spid="812274" grpId="0" animBg="1"/>
      <p:bldP spid="812274" grpId="1" animBg="1"/>
      <p:bldP spid="812275" grpId="0" animBg="1"/>
      <p:bldP spid="812275" grpId="1" animBg="1"/>
      <p:bldP spid="812276" grpId="0" animBg="1"/>
      <p:bldP spid="812276" grpId="1" animBg="1"/>
      <p:bldP spid="812277" grpId="0" animBg="1"/>
      <p:bldP spid="812277" grpId="1" animBg="1"/>
      <p:bldP spid="812278" grpId="0" animBg="1"/>
      <p:bldP spid="812278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85DA8-EBBE-403E-B8C9-202322A2E1BF}" type="slidenum">
              <a:rPr lang="en-US">
                <a:solidFill>
                  <a:srgbClr val="000000"/>
                </a:solidFill>
              </a:rPr>
              <a:pPr/>
              <a:t>72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Huffman Encoding: Step #4</a:t>
            </a:r>
          </a:p>
        </p:txBody>
      </p:sp>
      <p:sp>
        <p:nvSpPr>
          <p:cNvPr id="814083" name="Rectangle 3"/>
          <p:cNvSpPr>
            <a:spLocks noChangeArrowheads="1"/>
          </p:cNvSpPr>
          <p:nvPr/>
        </p:nvSpPr>
        <p:spPr bwMode="auto">
          <a:xfrm>
            <a:off x="304800" y="990600"/>
            <a:ext cx="836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 algn="l"/>
            <a:r>
              <a:rPr lang="en-US">
                <a:solidFill>
                  <a:srgbClr val="6600CC"/>
                </a:solidFill>
              </a:rPr>
              <a:t>Step #4</a:t>
            </a:r>
            <a:r>
              <a:rPr lang="en-US">
                <a:solidFill>
                  <a:srgbClr val="000000"/>
                </a:solidFill>
              </a:rPr>
              <a:t>: Save the converted (compressed) data to a file.</a:t>
            </a:r>
          </a:p>
        </p:txBody>
      </p:sp>
      <p:grpSp>
        <p:nvGrpSpPr>
          <p:cNvPr id="814084" name="Group 4"/>
          <p:cNvGrpSpPr>
            <a:grpSpLocks/>
          </p:cNvGrpSpPr>
          <p:nvPr/>
        </p:nvGrpSpPr>
        <p:grpSpPr bwMode="auto">
          <a:xfrm>
            <a:off x="1458913" y="1674813"/>
            <a:ext cx="6084887" cy="458787"/>
            <a:chOff x="919" y="1055"/>
            <a:chExt cx="3833" cy="289"/>
          </a:xfrm>
        </p:grpSpPr>
        <p:sp>
          <p:nvSpPr>
            <p:cNvPr id="814085" name="Text Box 5"/>
            <p:cNvSpPr txBox="1">
              <a:spLocks noChangeArrowheads="1"/>
            </p:cNvSpPr>
            <p:nvPr/>
          </p:nvSpPr>
          <p:spPr bwMode="auto">
            <a:xfrm>
              <a:off x="919" y="1055"/>
              <a:ext cx="5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3333CC"/>
                  </a:solidFill>
                </a:rPr>
                <a:t> 001</a:t>
              </a:r>
            </a:p>
          </p:txBody>
        </p:sp>
        <p:sp>
          <p:nvSpPr>
            <p:cNvPr id="814086" name="Text Box 6"/>
            <p:cNvSpPr txBox="1">
              <a:spLocks noChangeArrowheads="1"/>
            </p:cNvSpPr>
            <p:nvPr/>
          </p:nvSpPr>
          <p:spPr bwMode="auto">
            <a:xfrm>
              <a:off x="1377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6600CC"/>
                  </a:solidFill>
                </a:rPr>
                <a:t>11</a:t>
              </a:r>
            </a:p>
          </p:txBody>
        </p:sp>
        <p:sp>
          <p:nvSpPr>
            <p:cNvPr id="814087" name="Text Box 7"/>
            <p:cNvSpPr txBox="1">
              <a:spLocks noChangeArrowheads="1"/>
            </p:cNvSpPr>
            <p:nvPr/>
          </p:nvSpPr>
          <p:spPr bwMode="auto">
            <a:xfrm>
              <a:off x="1605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3333CC"/>
                  </a:solidFill>
                </a:rPr>
                <a:t>10</a:t>
              </a:r>
            </a:p>
          </p:txBody>
        </p:sp>
        <p:sp>
          <p:nvSpPr>
            <p:cNvPr id="814088" name="Text Box 8"/>
            <p:cNvSpPr txBox="1">
              <a:spLocks noChangeArrowheads="1"/>
            </p:cNvSpPr>
            <p:nvPr/>
          </p:nvSpPr>
          <p:spPr bwMode="auto">
            <a:xfrm>
              <a:off x="1859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89" name="Text Box 9"/>
            <p:cNvSpPr txBox="1">
              <a:spLocks noChangeArrowheads="1"/>
            </p:cNvSpPr>
            <p:nvPr/>
          </p:nvSpPr>
          <p:spPr bwMode="auto">
            <a:xfrm>
              <a:off x="2086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3333CC"/>
                  </a:solidFill>
                </a:rPr>
                <a:t>11</a:t>
              </a:r>
            </a:p>
          </p:txBody>
        </p:sp>
        <p:sp>
          <p:nvSpPr>
            <p:cNvPr id="814090" name="Text Box 10"/>
            <p:cNvSpPr txBox="1">
              <a:spLocks noChangeArrowheads="1"/>
            </p:cNvSpPr>
            <p:nvPr/>
          </p:nvSpPr>
          <p:spPr bwMode="auto">
            <a:xfrm>
              <a:off x="2310" y="1055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6600CC"/>
                  </a:solidFill>
                </a:rPr>
                <a:t>0001</a:t>
              </a:r>
            </a:p>
          </p:txBody>
        </p:sp>
        <p:sp>
          <p:nvSpPr>
            <p:cNvPr id="814091" name="Text Box 11"/>
            <p:cNvSpPr txBox="1">
              <a:spLocks noChangeArrowheads="1"/>
            </p:cNvSpPr>
            <p:nvPr/>
          </p:nvSpPr>
          <p:spPr bwMode="auto">
            <a:xfrm>
              <a:off x="2757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3333CC"/>
                  </a:solidFill>
                </a:rPr>
                <a:t>10</a:t>
              </a:r>
            </a:p>
          </p:txBody>
        </p:sp>
        <p:sp>
          <p:nvSpPr>
            <p:cNvPr id="814092" name="Text Box 12"/>
            <p:cNvSpPr txBox="1">
              <a:spLocks noChangeArrowheads="1"/>
            </p:cNvSpPr>
            <p:nvPr/>
          </p:nvSpPr>
          <p:spPr bwMode="auto">
            <a:xfrm>
              <a:off x="2997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93" name="Text Box 13"/>
            <p:cNvSpPr txBox="1">
              <a:spLocks noChangeArrowheads="1"/>
            </p:cNvSpPr>
            <p:nvPr/>
          </p:nvSpPr>
          <p:spPr bwMode="auto">
            <a:xfrm>
              <a:off x="3216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3333CC"/>
                  </a:solidFill>
                </a:rPr>
                <a:t>11</a:t>
              </a:r>
            </a:p>
          </p:txBody>
        </p:sp>
        <p:sp>
          <p:nvSpPr>
            <p:cNvPr id="814094" name="Text Box 14"/>
            <p:cNvSpPr txBox="1">
              <a:spLocks noChangeArrowheads="1"/>
            </p:cNvSpPr>
            <p:nvPr/>
          </p:nvSpPr>
          <p:spPr bwMode="auto">
            <a:xfrm>
              <a:off x="3462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95" name="Text Box 15"/>
            <p:cNvSpPr txBox="1">
              <a:spLocks noChangeArrowheads="1"/>
            </p:cNvSpPr>
            <p:nvPr/>
          </p:nvSpPr>
          <p:spPr bwMode="auto">
            <a:xfrm>
              <a:off x="3675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3333CC"/>
                  </a:solidFill>
                </a:rPr>
                <a:t>10</a:t>
              </a:r>
            </a:p>
          </p:txBody>
        </p:sp>
        <p:sp>
          <p:nvSpPr>
            <p:cNvPr id="814096" name="Text Box 16"/>
            <p:cNvSpPr txBox="1">
              <a:spLocks noChangeArrowheads="1"/>
            </p:cNvSpPr>
            <p:nvPr/>
          </p:nvSpPr>
          <p:spPr bwMode="auto">
            <a:xfrm>
              <a:off x="3935" y="105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097" name="Text Box 17"/>
            <p:cNvSpPr txBox="1">
              <a:spLocks noChangeArrowheads="1"/>
            </p:cNvSpPr>
            <p:nvPr/>
          </p:nvSpPr>
          <p:spPr bwMode="auto">
            <a:xfrm>
              <a:off x="4168" y="1055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3333CC"/>
                  </a:solidFill>
                </a:rPr>
                <a:t>0000</a:t>
              </a:r>
            </a:p>
          </p:txBody>
        </p:sp>
      </p:grpSp>
      <p:grpSp>
        <p:nvGrpSpPr>
          <p:cNvPr id="814098" name="Group 18"/>
          <p:cNvGrpSpPr>
            <a:grpSpLocks/>
          </p:cNvGrpSpPr>
          <p:nvPr/>
        </p:nvGrpSpPr>
        <p:grpSpPr bwMode="auto">
          <a:xfrm>
            <a:off x="457200" y="2486025"/>
            <a:ext cx="2041525" cy="1735138"/>
            <a:chOff x="288" y="1566"/>
            <a:chExt cx="1819" cy="1093"/>
          </a:xfrm>
        </p:grpSpPr>
        <p:sp>
          <p:nvSpPr>
            <p:cNvPr id="814099" name="Text Box 19"/>
            <p:cNvSpPr txBox="1">
              <a:spLocks noChangeArrowheads="1"/>
            </p:cNvSpPr>
            <p:nvPr/>
          </p:nvSpPr>
          <p:spPr bwMode="auto">
            <a:xfrm>
              <a:off x="288" y="1566"/>
              <a:ext cx="18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000000"/>
                  </a:solidFill>
                </a:rPr>
                <a:t>compressed.dat</a:t>
              </a:r>
            </a:p>
          </p:txBody>
        </p:sp>
        <p:sp>
          <p:nvSpPr>
            <p:cNvPr id="814100" name="Rectangle 20"/>
            <p:cNvSpPr>
              <a:spLocks noChangeArrowheads="1"/>
            </p:cNvSpPr>
            <p:nvPr/>
          </p:nvSpPr>
          <p:spPr bwMode="auto">
            <a:xfrm>
              <a:off x="346" y="1795"/>
              <a:ext cx="1632" cy="8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14101" name="Group 21"/>
          <p:cNvGrpSpPr>
            <a:grpSpLocks/>
          </p:cNvGrpSpPr>
          <p:nvPr/>
        </p:nvGrpSpPr>
        <p:grpSpPr bwMode="auto">
          <a:xfrm>
            <a:off x="1458913" y="1676400"/>
            <a:ext cx="1644650" cy="457200"/>
            <a:chOff x="919" y="1056"/>
            <a:chExt cx="1036" cy="288"/>
          </a:xfrm>
        </p:grpSpPr>
        <p:sp>
          <p:nvSpPr>
            <p:cNvPr id="814102" name="Text Box 22"/>
            <p:cNvSpPr txBox="1">
              <a:spLocks noChangeArrowheads="1"/>
            </p:cNvSpPr>
            <p:nvPr/>
          </p:nvSpPr>
          <p:spPr bwMode="auto">
            <a:xfrm>
              <a:off x="919" y="1056"/>
              <a:ext cx="5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3333CC"/>
                  </a:solidFill>
                </a:rPr>
                <a:t> 001</a:t>
              </a:r>
            </a:p>
          </p:txBody>
        </p:sp>
        <p:sp>
          <p:nvSpPr>
            <p:cNvPr id="814103" name="Text Box 23"/>
            <p:cNvSpPr txBox="1">
              <a:spLocks noChangeArrowheads="1"/>
            </p:cNvSpPr>
            <p:nvPr/>
          </p:nvSpPr>
          <p:spPr bwMode="auto">
            <a:xfrm>
              <a:off x="1377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6600CC"/>
                  </a:solidFill>
                </a:rPr>
                <a:t>11</a:t>
              </a:r>
            </a:p>
          </p:txBody>
        </p:sp>
        <p:sp>
          <p:nvSpPr>
            <p:cNvPr id="814104" name="Text Box 24"/>
            <p:cNvSpPr txBox="1">
              <a:spLocks noChangeArrowheads="1"/>
            </p:cNvSpPr>
            <p:nvPr/>
          </p:nvSpPr>
          <p:spPr bwMode="auto">
            <a:xfrm>
              <a:off x="1605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3333CC"/>
                  </a:solidFill>
                </a:rPr>
                <a:t>10</a:t>
              </a:r>
            </a:p>
          </p:txBody>
        </p:sp>
      </p:grpSp>
      <p:grpSp>
        <p:nvGrpSpPr>
          <p:cNvPr id="814105" name="Group 25"/>
          <p:cNvGrpSpPr>
            <a:grpSpLocks/>
          </p:cNvGrpSpPr>
          <p:nvPr/>
        </p:nvGrpSpPr>
        <p:grpSpPr bwMode="auto">
          <a:xfrm>
            <a:off x="2951163" y="1676400"/>
            <a:ext cx="1643062" cy="457200"/>
            <a:chOff x="1859" y="1056"/>
            <a:chExt cx="1035" cy="288"/>
          </a:xfrm>
        </p:grpSpPr>
        <p:sp>
          <p:nvSpPr>
            <p:cNvPr id="814106" name="Text Box 26"/>
            <p:cNvSpPr txBox="1">
              <a:spLocks noChangeArrowheads="1"/>
            </p:cNvSpPr>
            <p:nvPr/>
          </p:nvSpPr>
          <p:spPr bwMode="auto">
            <a:xfrm>
              <a:off x="1859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107" name="Text Box 27"/>
            <p:cNvSpPr txBox="1">
              <a:spLocks noChangeArrowheads="1"/>
            </p:cNvSpPr>
            <p:nvPr/>
          </p:nvSpPr>
          <p:spPr bwMode="auto">
            <a:xfrm>
              <a:off x="2086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3333CC"/>
                  </a:solidFill>
                </a:rPr>
                <a:t>11</a:t>
              </a:r>
            </a:p>
          </p:txBody>
        </p:sp>
        <p:sp>
          <p:nvSpPr>
            <p:cNvPr id="814108" name="Text Box 28"/>
            <p:cNvSpPr txBox="1">
              <a:spLocks noChangeArrowheads="1"/>
            </p:cNvSpPr>
            <p:nvPr/>
          </p:nvSpPr>
          <p:spPr bwMode="auto">
            <a:xfrm>
              <a:off x="2310" y="1056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6600CC"/>
                  </a:solidFill>
                </a:rPr>
                <a:t>0001</a:t>
              </a:r>
            </a:p>
          </p:txBody>
        </p:sp>
      </p:grpSp>
      <p:grpSp>
        <p:nvGrpSpPr>
          <p:cNvPr id="814109" name="Group 29"/>
          <p:cNvGrpSpPr>
            <a:grpSpLocks/>
          </p:cNvGrpSpPr>
          <p:nvPr/>
        </p:nvGrpSpPr>
        <p:grpSpPr bwMode="auto">
          <a:xfrm>
            <a:off x="4376738" y="1674813"/>
            <a:ext cx="1674812" cy="458787"/>
            <a:chOff x="2757" y="1056"/>
            <a:chExt cx="1055" cy="289"/>
          </a:xfrm>
        </p:grpSpPr>
        <p:sp>
          <p:nvSpPr>
            <p:cNvPr id="814110" name="Text Box 30"/>
            <p:cNvSpPr txBox="1">
              <a:spLocks noChangeArrowheads="1"/>
            </p:cNvSpPr>
            <p:nvPr/>
          </p:nvSpPr>
          <p:spPr bwMode="auto">
            <a:xfrm>
              <a:off x="2757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3333CC"/>
                  </a:solidFill>
                </a:rPr>
                <a:t>10</a:t>
              </a:r>
            </a:p>
          </p:txBody>
        </p:sp>
        <p:sp>
          <p:nvSpPr>
            <p:cNvPr id="814111" name="Text Box 31"/>
            <p:cNvSpPr txBox="1">
              <a:spLocks noChangeArrowheads="1"/>
            </p:cNvSpPr>
            <p:nvPr/>
          </p:nvSpPr>
          <p:spPr bwMode="auto">
            <a:xfrm>
              <a:off x="2997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112" name="Text Box 32"/>
            <p:cNvSpPr txBox="1">
              <a:spLocks noChangeArrowheads="1"/>
            </p:cNvSpPr>
            <p:nvPr/>
          </p:nvSpPr>
          <p:spPr bwMode="auto">
            <a:xfrm>
              <a:off x="3216" y="1057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3333CC"/>
                  </a:solidFill>
                </a:rPr>
                <a:t>11</a:t>
              </a:r>
            </a:p>
          </p:txBody>
        </p:sp>
        <p:sp>
          <p:nvSpPr>
            <p:cNvPr id="814113" name="Text Box 33"/>
            <p:cNvSpPr txBox="1">
              <a:spLocks noChangeArrowheads="1"/>
            </p:cNvSpPr>
            <p:nvPr/>
          </p:nvSpPr>
          <p:spPr bwMode="auto">
            <a:xfrm>
              <a:off x="3462" y="1057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</p:grpSp>
      <p:grpSp>
        <p:nvGrpSpPr>
          <p:cNvPr id="814114" name="Group 34"/>
          <p:cNvGrpSpPr>
            <a:grpSpLocks/>
          </p:cNvGrpSpPr>
          <p:nvPr/>
        </p:nvGrpSpPr>
        <p:grpSpPr bwMode="auto">
          <a:xfrm>
            <a:off x="5834063" y="1676400"/>
            <a:ext cx="1709737" cy="458788"/>
            <a:chOff x="3675" y="1056"/>
            <a:chExt cx="1077" cy="289"/>
          </a:xfrm>
        </p:grpSpPr>
        <p:sp>
          <p:nvSpPr>
            <p:cNvPr id="814115" name="Text Box 35"/>
            <p:cNvSpPr txBox="1">
              <a:spLocks noChangeArrowheads="1"/>
            </p:cNvSpPr>
            <p:nvPr/>
          </p:nvSpPr>
          <p:spPr bwMode="auto">
            <a:xfrm>
              <a:off x="3675" y="1057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3333CC"/>
                  </a:solidFill>
                </a:rPr>
                <a:t>10</a:t>
              </a:r>
            </a:p>
          </p:txBody>
        </p:sp>
        <p:sp>
          <p:nvSpPr>
            <p:cNvPr id="814116" name="Text Box 36"/>
            <p:cNvSpPr txBox="1">
              <a:spLocks noChangeArrowheads="1"/>
            </p:cNvSpPr>
            <p:nvPr/>
          </p:nvSpPr>
          <p:spPr bwMode="auto">
            <a:xfrm>
              <a:off x="3935" y="1056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6600CC"/>
                  </a:solidFill>
                </a:rPr>
                <a:t>01</a:t>
              </a:r>
            </a:p>
          </p:txBody>
        </p:sp>
        <p:sp>
          <p:nvSpPr>
            <p:cNvPr id="814117" name="Text Box 37"/>
            <p:cNvSpPr txBox="1">
              <a:spLocks noChangeArrowheads="1"/>
            </p:cNvSpPr>
            <p:nvPr/>
          </p:nvSpPr>
          <p:spPr bwMode="auto">
            <a:xfrm>
              <a:off x="4168" y="1056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3333CC"/>
                  </a:solidFill>
                </a:rPr>
                <a:t>0000</a:t>
              </a:r>
            </a:p>
          </p:txBody>
        </p:sp>
      </p:grpSp>
      <p:sp>
        <p:nvSpPr>
          <p:cNvPr id="814118" name="Text Box 38"/>
          <p:cNvSpPr txBox="1">
            <a:spLocks noChangeArrowheads="1"/>
          </p:cNvSpPr>
          <p:nvPr/>
        </p:nvSpPr>
        <p:spPr bwMode="auto">
          <a:xfrm>
            <a:off x="4065588" y="3048000"/>
            <a:ext cx="47067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Notice that our new file is less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than four bytes or 31 bits long!</a:t>
            </a:r>
          </a:p>
        </p:txBody>
      </p:sp>
      <p:grpSp>
        <p:nvGrpSpPr>
          <p:cNvPr id="814119" name="Group 39"/>
          <p:cNvGrpSpPr>
            <a:grpSpLocks/>
          </p:cNvGrpSpPr>
          <p:nvPr/>
        </p:nvGrpSpPr>
        <p:grpSpPr bwMode="auto">
          <a:xfrm>
            <a:off x="396875" y="4267200"/>
            <a:ext cx="7924800" cy="2816225"/>
            <a:chOff x="250" y="2688"/>
            <a:chExt cx="4992" cy="1774"/>
          </a:xfrm>
        </p:grpSpPr>
        <p:grpSp>
          <p:nvGrpSpPr>
            <p:cNvPr id="814120" name="Group 40"/>
            <p:cNvGrpSpPr>
              <a:grpSpLocks/>
            </p:cNvGrpSpPr>
            <p:nvPr/>
          </p:nvGrpSpPr>
          <p:grpSpPr bwMode="auto">
            <a:xfrm>
              <a:off x="250" y="3024"/>
              <a:ext cx="2655" cy="1232"/>
              <a:chOff x="288" y="1566"/>
              <a:chExt cx="1690" cy="1093"/>
            </a:xfrm>
          </p:grpSpPr>
          <p:sp>
            <p:nvSpPr>
              <p:cNvPr id="814121" name="Text Box 41"/>
              <p:cNvSpPr txBox="1">
                <a:spLocks noChangeArrowheads="1"/>
              </p:cNvSpPr>
              <p:nvPr/>
            </p:nvSpPr>
            <p:spPr bwMode="auto">
              <a:xfrm>
                <a:off x="288" y="1566"/>
                <a:ext cx="771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000000"/>
                    </a:solidFill>
                  </a:rPr>
                  <a:t>originalfile.dat</a:t>
                </a:r>
              </a:p>
            </p:txBody>
          </p:sp>
          <p:sp>
            <p:nvSpPr>
              <p:cNvPr id="814122" name="Rectangle 42"/>
              <p:cNvSpPr>
                <a:spLocks noChangeArrowheads="1"/>
              </p:cNvSpPr>
              <p:nvPr/>
            </p:nvSpPr>
            <p:spPr bwMode="auto">
              <a:xfrm>
                <a:off x="346" y="1795"/>
                <a:ext cx="1632" cy="864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4123" name="Group 43"/>
            <p:cNvGrpSpPr>
              <a:grpSpLocks/>
            </p:cNvGrpSpPr>
            <p:nvPr/>
          </p:nvGrpSpPr>
          <p:grpSpPr bwMode="auto">
            <a:xfrm>
              <a:off x="336" y="2688"/>
              <a:ext cx="4906" cy="1774"/>
              <a:chOff x="480" y="2880"/>
              <a:chExt cx="4906" cy="1774"/>
            </a:xfrm>
          </p:grpSpPr>
          <p:sp>
            <p:nvSpPr>
              <p:cNvPr id="814124" name="Rectangle 44"/>
              <p:cNvSpPr>
                <a:spLocks noChangeArrowheads="1"/>
              </p:cNvSpPr>
              <p:nvPr/>
            </p:nvSpPr>
            <p:spPr bwMode="auto">
              <a:xfrm>
                <a:off x="480" y="3444"/>
                <a:ext cx="2675" cy="1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solidFill>
                      <a:srgbClr val="6600CC"/>
                    </a:solidFill>
                  </a:rPr>
                  <a:t>01001001 00100000 01000001 </a:t>
                </a:r>
                <a:br>
                  <a:rPr lang="en-US" sz="2000" b="1">
                    <a:solidFill>
                      <a:srgbClr val="6600CC"/>
                    </a:solidFill>
                  </a:rPr>
                </a:br>
                <a:r>
                  <a:rPr lang="en-US" sz="2000" b="1">
                    <a:solidFill>
                      <a:srgbClr val="6600CC"/>
                    </a:solidFill>
                  </a:rPr>
                  <a:t>01001101 00100000 01010011 </a:t>
                </a:r>
                <a:br>
                  <a:rPr lang="en-US" sz="2000" b="1">
                    <a:solidFill>
                      <a:srgbClr val="6600CC"/>
                    </a:solidFill>
                  </a:rPr>
                </a:br>
                <a:r>
                  <a:rPr lang="en-US" sz="2000" b="1">
                    <a:solidFill>
                      <a:srgbClr val="6600CC"/>
                    </a:solidFill>
                  </a:rPr>
                  <a:t>01000001 01001101 00100000 </a:t>
                </a:r>
              </a:p>
              <a:p>
                <a:pPr algn="l"/>
                <a:r>
                  <a:rPr lang="en-US" sz="2000" b="1">
                    <a:solidFill>
                      <a:srgbClr val="6600CC"/>
                    </a:solidFill>
                  </a:rPr>
                  <a:t>01001101 01000001 01001101 </a:t>
                </a:r>
              </a:p>
              <a:p>
                <a:pPr algn="l"/>
                <a:r>
                  <a:rPr lang="en-US" sz="2000" b="1">
                    <a:solidFill>
                      <a:srgbClr val="6600CC"/>
                    </a:solidFill>
                  </a:rPr>
                  <a:t>00101110</a:t>
                </a:r>
              </a:p>
              <a:p>
                <a:pPr algn="l"/>
                <a:endParaRPr lang="en-US" sz="2000" b="1">
                  <a:solidFill>
                    <a:srgbClr val="6600CC"/>
                  </a:solidFill>
                </a:endParaRPr>
              </a:p>
            </p:txBody>
          </p:sp>
          <p:sp>
            <p:nvSpPr>
              <p:cNvPr id="814125" name="Text Box 45"/>
              <p:cNvSpPr txBox="1">
                <a:spLocks noChangeArrowheads="1"/>
              </p:cNvSpPr>
              <p:nvPr/>
            </p:nvSpPr>
            <p:spPr bwMode="auto">
              <a:xfrm>
                <a:off x="528" y="2880"/>
                <a:ext cx="485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endParaRPr lang="en-US" sz="22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814126" name="Text Box 46"/>
          <p:cNvSpPr txBox="1">
            <a:spLocks noChangeArrowheads="1"/>
          </p:cNvSpPr>
          <p:nvPr/>
        </p:nvSpPr>
        <p:spPr bwMode="auto">
          <a:xfrm>
            <a:off x="4911725" y="4149725"/>
            <a:ext cx="3640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Our original file is 13 bytes or 104 bits long!</a:t>
            </a:r>
          </a:p>
        </p:txBody>
      </p:sp>
      <p:sp>
        <p:nvSpPr>
          <p:cNvPr id="814127" name="Text Box 47"/>
          <p:cNvSpPr txBox="1">
            <a:spLocks noChangeArrowheads="1"/>
          </p:cNvSpPr>
          <p:nvPr/>
        </p:nvSpPr>
        <p:spPr bwMode="auto">
          <a:xfrm>
            <a:off x="5641975" y="5203825"/>
            <a:ext cx="3640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3333CC"/>
                </a:solidFill>
              </a:rPr>
              <a:t>We saved over 69%!</a:t>
            </a:r>
          </a:p>
        </p:txBody>
      </p:sp>
    </p:spTree>
    <p:extLst>
      <p:ext uri="{BB962C8B-B14F-4D97-AF65-F5344CB8AC3E}">
        <p14:creationId xmlns:p14="http://schemas.microsoft.com/office/powerpoint/2010/main" val="286705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78221E-6 L -0.10625 0.161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80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4.78221E-6 L -0.27083 0.2052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14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10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78221E-6 L -0.42795 0.2495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14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06" y="124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78221E-6 L -0.58993 0.2947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14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97" y="14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118" grpId="0"/>
      <p:bldP spid="814126" grpId="0"/>
      <p:bldP spid="81412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437B-7546-481C-9D5B-C79D55D3CF66}" type="slidenum">
              <a:rPr lang="en-US">
                <a:solidFill>
                  <a:srgbClr val="000000"/>
                </a:solidFill>
              </a:rPr>
              <a:pPr/>
              <a:t>73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Ok… So I cheated a bit…</a:t>
            </a:r>
          </a:p>
        </p:txBody>
      </p:sp>
      <p:grpSp>
        <p:nvGrpSpPr>
          <p:cNvPr id="816131" name="Group 3"/>
          <p:cNvGrpSpPr>
            <a:grpSpLocks/>
          </p:cNvGrpSpPr>
          <p:nvPr/>
        </p:nvGrpSpPr>
        <p:grpSpPr bwMode="auto">
          <a:xfrm>
            <a:off x="457200" y="1312863"/>
            <a:ext cx="2041525" cy="1735137"/>
            <a:chOff x="288" y="1566"/>
            <a:chExt cx="1819" cy="1093"/>
          </a:xfrm>
        </p:grpSpPr>
        <p:sp>
          <p:nvSpPr>
            <p:cNvPr id="816132" name="Text Box 4"/>
            <p:cNvSpPr txBox="1">
              <a:spLocks noChangeArrowheads="1"/>
            </p:cNvSpPr>
            <p:nvPr/>
          </p:nvSpPr>
          <p:spPr bwMode="auto">
            <a:xfrm>
              <a:off x="288" y="1566"/>
              <a:ext cx="18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000000"/>
                  </a:solidFill>
                </a:rPr>
                <a:t>compressed.dat</a:t>
              </a:r>
            </a:p>
          </p:txBody>
        </p:sp>
        <p:sp>
          <p:nvSpPr>
            <p:cNvPr id="816133" name="Rectangle 5"/>
            <p:cNvSpPr>
              <a:spLocks noChangeArrowheads="1"/>
            </p:cNvSpPr>
            <p:nvPr/>
          </p:nvSpPr>
          <p:spPr bwMode="auto">
            <a:xfrm>
              <a:off x="346" y="1795"/>
              <a:ext cx="1632" cy="8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6134" name="Rectangle 6"/>
          <p:cNvSpPr>
            <a:spLocks noChangeArrowheads="1"/>
          </p:cNvSpPr>
          <p:nvPr/>
        </p:nvSpPr>
        <p:spPr bwMode="auto">
          <a:xfrm>
            <a:off x="522288" y="1676400"/>
            <a:ext cx="1831975" cy="38131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16135" name="Group 7"/>
          <p:cNvGrpSpPr>
            <a:grpSpLocks/>
          </p:cNvGrpSpPr>
          <p:nvPr/>
        </p:nvGrpSpPr>
        <p:grpSpPr bwMode="auto">
          <a:xfrm>
            <a:off x="581025" y="1697038"/>
            <a:ext cx="1709738" cy="1363662"/>
            <a:chOff x="366" y="1069"/>
            <a:chExt cx="1077" cy="859"/>
          </a:xfrm>
        </p:grpSpPr>
        <p:grpSp>
          <p:nvGrpSpPr>
            <p:cNvPr id="816136" name="Group 8"/>
            <p:cNvGrpSpPr>
              <a:grpSpLocks/>
            </p:cNvGrpSpPr>
            <p:nvPr/>
          </p:nvGrpSpPr>
          <p:grpSpPr bwMode="auto">
            <a:xfrm>
              <a:off x="391" y="1069"/>
              <a:ext cx="1036" cy="288"/>
              <a:chOff x="919" y="1056"/>
              <a:chExt cx="1036" cy="288"/>
            </a:xfrm>
          </p:grpSpPr>
          <p:sp>
            <p:nvSpPr>
              <p:cNvPr id="816137" name="Text Box 9"/>
              <p:cNvSpPr txBox="1">
                <a:spLocks noChangeArrowheads="1"/>
              </p:cNvSpPr>
              <p:nvPr/>
            </p:nvSpPr>
            <p:spPr bwMode="auto">
              <a:xfrm>
                <a:off x="919" y="1056"/>
                <a:ext cx="5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rgbClr val="3333CC"/>
                    </a:solidFill>
                  </a:rPr>
                  <a:t> 001</a:t>
                </a:r>
              </a:p>
            </p:txBody>
          </p:sp>
          <p:sp>
            <p:nvSpPr>
              <p:cNvPr id="816138" name="Text Box 10"/>
              <p:cNvSpPr txBox="1">
                <a:spLocks noChangeArrowheads="1"/>
              </p:cNvSpPr>
              <p:nvPr/>
            </p:nvSpPr>
            <p:spPr bwMode="auto">
              <a:xfrm>
                <a:off x="1377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rgbClr val="6600CC"/>
                    </a:solidFill>
                  </a:rPr>
                  <a:t>11</a:t>
                </a:r>
              </a:p>
            </p:txBody>
          </p:sp>
          <p:sp>
            <p:nvSpPr>
              <p:cNvPr id="816139" name="Text Box 11"/>
              <p:cNvSpPr txBox="1">
                <a:spLocks noChangeArrowheads="1"/>
              </p:cNvSpPr>
              <p:nvPr/>
            </p:nvSpPr>
            <p:spPr bwMode="auto">
              <a:xfrm>
                <a:off x="1605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rgbClr val="3333CC"/>
                    </a:solidFill>
                  </a:rPr>
                  <a:t>10</a:t>
                </a:r>
              </a:p>
            </p:txBody>
          </p:sp>
        </p:grpSp>
        <p:grpSp>
          <p:nvGrpSpPr>
            <p:cNvPr id="816140" name="Group 12"/>
            <p:cNvGrpSpPr>
              <a:grpSpLocks/>
            </p:cNvGrpSpPr>
            <p:nvPr/>
          </p:nvGrpSpPr>
          <p:grpSpPr bwMode="auto">
            <a:xfrm>
              <a:off x="394" y="1261"/>
              <a:ext cx="1035" cy="288"/>
              <a:chOff x="1859" y="1056"/>
              <a:chExt cx="1035" cy="288"/>
            </a:xfrm>
          </p:grpSpPr>
          <p:sp>
            <p:nvSpPr>
              <p:cNvPr id="816141" name="Text Box 13"/>
              <p:cNvSpPr txBox="1">
                <a:spLocks noChangeArrowheads="1"/>
              </p:cNvSpPr>
              <p:nvPr/>
            </p:nvSpPr>
            <p:spPr bwMode="auto">
              <a:xfrm>
                <a:off x="1859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  <p:sp>
            <p:nvSpPr>
              <p:cNvPr id="816142" name="Text Box 14"/>
              <p:cNvSpPr txBox="1">
                <a:spLocks noChangeArrowheads="1"/>
              </p:cNvSpPr>
              <p:nvPr/>
            </p:nvSpPr>
            <p:spPr bwMode="auto">
              <a:xfrm>
                <a:off x="2086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rgbClr val="3333CC"/>
                    </a:solidFill>
                  </a:rPr>
                  <a:t>11</a:t>
                </a:r>
              </a:p>
            </p:txBody>
          </p:sp>
          <p:sp>
            <p:nvSpPr>
              <p:cNvPr id="816143" name="Text Box 15"/>
              <p:cNvSpPr txBox="1">
                <a:spLocks noChangeArrowheads="1"/>
              </p:cNvSpPr>
              <p:nvPr/>
            </p:nvSpPr>
            <p:spPr bwMode="auto">
              <a:xfrm>
                <a:off x="2310" y="1056"/>
                <a:ext cx="5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rgbClr val="6600CC"/>
                    </a:solidFill>
                  </a:rPr>
                  <a:t>0001</a:t>
                </a:r>
              </a:p>
            </p:txBody>
          </p:sp>
        </p:grpSp>
        <p:grpSp>
          <p:nvGrpSpPr>
            <p:cNvPr id="816144" name="Group 16"/>
            <p:cNvGrpSpPr>
              <a:grpSpLocks/>
            </p:cNvGrpSpPr>
            <p:nvPr/>
          </p:nvGrpSpPr>
          <p:grpSpPr bwMode="auto">
            <a:xfrm>
              <a:off x="378" y="1453"/>
              <a:ext cx="1055" cy="289"/>
              <a:chOff x="2757" y="1056"/>
              <a:chExt cx="1055" cy="289"/>
            </a:xfrm>
          </p:grpSpPr>
          <p:sp>
            <p:nvSpPr>
              <p:cNvPr id="816145" name="Text Box 17"/>
              <p:cNvSpPr txBox="1">
                <a:spLocks noChangeArrowheads="1"/>
              </p:cNvSpPr>
              <p:nvPr/>
            </p:nvSpPr>
            <p:spPr bwMode="auto">
              <a:xfrm>
                <a:off x="2757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rgbClr val="3333CC"/>
                    </a:solidFill>
                  </a:rPr>
                  <a:t>10</a:t>
                </a:r>
              </a:p>
            </p:txBody>
          </p:sp>
          <p:sp>
            <p:nvSpPr>
              <p:cNvPr id="816146" name="Text Box 18"/>
              <p:cNvSpPr txBox="1">
                <a:spLocks noChangeArrowheads="1"/>
              </p:cNvSpPr>
              <p:nvPr/>
            </p:nvSpPr>
            <p:spPr bwMode="auto">
              <a:xfrm>
                <a:off x="2997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  <p:sp>
            <p:nvSpPr>
              <p:cNvPr id="816147" name="Text Box 19"/>
              <p:cNvSpPr txBox="1">
                <a:spLocks noChangeArrowheads="1"/>
              </p:cNvSpPr>
              <p:nvPr/>
            </p:nvSpPr>
            <p:spPr bwMode="auto">
              <a:xfrm>
                <a:off x="3216" y="1057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rgbClr val="3333CC"/>
                    </a:solidFill>
                  </a:rPr>
                  <a:t>11</a:t>
                </a:r>
              </a:p>
            </p:txBody>
          </p:sp>
          <p:sp>
            <p:nvSpPr>
              <p:cNvPr id="816148" name="Text Box 20"/>
              <p:cNvSpPr txBox="1">
                <a:spLocks noChangeArrowheads="1"/>
              </p:cNvSpPr>
              <p:nvPr/>
            </p:nvSpPr>
            <p:spPr bwMode="auto">
              <a:xfrm>
                <a:off x="3462" y="1057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</p:grpSp>
        <p:grpSp>
          <p:nvGrpSpPr>
            <p:cNvPr id="816149" name="Group 21"/>
            <p:cNvGrpSpPr>
              <a:grpSpLocks/>
            </p:cNvGrpSpPr>
            <p:nvPr/>
          </p:nvGrpSpPr>
          <p:grpSpPr bwMode="auto">
            <a:xfrm>
              <a:off x="366" y="1639"/>
              <a:ext cx="1077" cy="289"/>
              <a:chOff x="3675" y="1056"/>
              <a:chExt cx="1077" cy="289"/>
            </a:xfrm>
          </p:grpSpPr>
          <p:sp>
            <p:nvSpPr>
              <p:cNvPr id="816150" name="Text Box 22"/>
              <p:cNvSpPr txBox="1">
                <a:spLocks noChangeArrowheads="1"/>
              </p:cNvSpPr>
              <p:nvPr/>
            </p:nvSpPr>
            <p:spPr bwMode="auto">
              <a:xfrm>
                <a:off x="3675" y="1057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rgbClr val="3333CC"/>
                    </a:solidFill>
                  </a:rPr>
                  <a:t>10</a:t>
                </a:r>
              </a:p>
            </p:txBody>
          </p:sp>
          <p:sp>
            <p:nvSpPr>
              <p:cNvPr id="816151" name="Text Box 23"/>
              <p:cNvSpPr txBox="1">
                <a:spLocks noChangeArrowheads="1"/>
              </p:cNvSpPr>
              <p:nvPr/>
            </p:nvSpPr>
            <p:spPr bwMode="auto">
              <a:xfrm>
                <a:off x="3935" y="105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rgbClr val="6600CC"/>
                    </a:solidFill>
                  </a:rPr>
                  <a:t>01</a:t>
                </a:r>
              </a:p>
            </p:txBody>
          </p:sp>
          <p:sp>
            <p:nvSpPr>
              <p:cNvPr id="816152" name="Text Box 24"/>
              <p:cNvSpPr txBox="1">
                <a:spLocks noChangeArrowheads="1"/>
              </p:cNvSpPr>
              <p:nvPr/>
            </p:nvSpPr>
            <p:spPr bwMode="auto">
              <a:xfrm>
                <a:off x="4168" y="1056"/>
                <a:ext cx="5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b="1">
                    <a:solidFill>
                      <a:srgbClr val="3333CC"/>
                    </a:solidFill>
                  </a:rPr>
                  <a:t>0000</a:t>
                </a:r>
              </a:p>
            </p:txBody>
          </p:sp>
        </p:grpSp>
      </p:grpSp>
      <p:sp>
        <p:nvSpPr>
          <p:cNvPr id="816153" name="Text Box 25"/>
          <p:cNvSpPr txBox="1">
            <a:spLocks noChangeArrowheads="1"/>
          </p:cNvSpPr>
          <p:nvPr/>
        </p:nvSpPr>
        <p:spPr bwMode="auto">
          <a:xfrm>
            <a:off x="3032125" y="1417638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8080"/>
                </a:solidFill>
              </a:rPr>
              <a:t>If all we have is our </a:t>
            </a:r>
            <a:r>
              <a:rPr lang="en-US">
                <a:solidFill>
                  <a:srgbClr val="6600CC"/>
                </a:solidFill>
              </a:rPr>
              <a:t>31 bits</a:t>
            </a:r>
            <a:r>
              <a:rPr lang="en-US">
                <a:solidFill>
                  <a:srgbClr val="008080"/>
                </a:solidFill>
              </a:rPr>
              <a:t> of data… its </a:t>
            </a:r>
            <a:r>
              <a:rPr lang="en-US">
                <a:solidFill>
                  <a:srgbClr val="FF3300"/>
                </a:solidFill>
              </a:rPr>
              <a:t>impossible</a:t>
            </a:r>
            <a:r>
              <a:rPr lang="en-US">
                <a:solidFill>
                  <a:srgbClr val="008080"/>
                </a:solidFill>
              </a:rPr>
              <a:t> to interpret the file!</a:t>
            </a:r>
          </a:p>
        </p:txBody>
      </p:sp>
      <p:sp>
        <p:nvSpPr>
          <p:cNvPr id="816154" name="Text Box 26"/>
          <p:cNvSpPr txBox="1">
            <a:spLocks noChangeArrowheads="1"/>
          </p:cNvSpPr>
          <p:nvPr/>
        </p:nvSpPr>
        <p:spPr bwMode="auto">
          <a:xfrm>
            <a:off x="3048000" y="2590800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800000"/>
                </a:solidFill>
              </a:rPr>
              <a:t>Did </a:t>
            </a:r>
            <a:r>
              <a:rPr lang="en-US">
                <a:solidFill>
                  <a:srgbClr val="006666"/>
                </a:solidFill>
              </a:rPr>
              <a:t>000</a:t>
            </a:r>
            <a:r>
              <a:rPr lang="en-US">
                <a:solidFill>
                  <a:srgbClr val="800000"/>
                </a:solidFill>
              </a:rPr>
              <a:t> equal </a:t>
            </a:r>
            <a:r>
              <a:rPr lang="en-US">
                <a:solidFill>
                  <a:srgbClr val="006666"/>
                </a:solidFill>
              </a:rPr>
              <a:t>“I”</a:t>
            </a:r>
            <a:r>
              <a:rPr lang="en-US">
                <a:solidFill>
                  <a:srgbClr val="800000"/>
                </a:solidFill>
              </a:rPr>
              <a:t> or did </a:t>
            </a:r>
            <a:r>
              <a:rPr lang="en-US">
                <a:solidFill>
                  <a:srgbClr val="006666"/>
                </a:solidFill>
              </a:rPr>
              <a:t>000</a:t>
            </a:r>
            <a:r>
              <a:rPr lang="en-US">
                <a:solidFill>
                  <a:srgbClr val="800000"/>
                </a:solidFill>
              </a:rPr>
              <a:t> equal </a:t>
            </a:r>
            <a:r>
              <a:rPr lang="en-US">
                <a:solidFill>
                  <a:srgbClr val="006666"/>
                </a:solidFill>
              </a:rPr>
              <a:t>“Q”</a:t>
            </a:r>
            <a:r>
              <a:rPr lang="en-US">
                <a:solidFill>
                  <a:srgbClr val="800000"/>
                </a:solidFill>
              </a:rPr>
              <a:t>? Or was it </a:t>
            </a:r>
            <a:r>
              <a:rPr lang="en-US">
                <a:solidFill>
                  <a:srgbClr val="006666"/>
                </a:solidFill>
              </a:rPr>
              <a:t>00</a:t>
            </a:r>
            <a:r>
              <a:rPr lang="en-US">
                <a:solidFill>
                  <a:srgbClr val="800000"/>
                </a:solidFill>
              </a:rPr>
              <a:t> equals </a:t>
            </a:r>
            <a:r>
              <a:rPr lang="en-US">
                <a:solidFill>
                  <a:srgbClr val="006666"/>
                </a:solidFill>
              </a:rPr>
              <a:t>“A”</a:t>
            </a:r>
            <a:r>
              <a:rPr lang="en-US">
                <a:solidFill>
                  <a:srgbClr val="800000"/>
                </a:solidFill>
              </a:rPr>
              <a:t>?</a:t>
            </a:r>
          </a:p>
        </p:txBody>
      </p:sp>
      <p:sp>
        <p:nvSpPr>
          <p:cNvPr id="816155" name="Text Box 27"/>
          <p:cNvSpPr txBox="1">
            <a:spLocks noChangeArrowheads="1"/>
          </p:cNvSpPr>
          <p:nvPr/>
        </p:nvSpPr>
        <p:spPr bwMode="auto">
          <a:xfrm>
            <a:off x="3036888" y="3597275"/>
            <a:ext cx="5807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So, we must add some additional data to the top of our compressed file to specify the encoding we used…</a:t>
            </a:r>
          </a:p>
        </p:txBody>
      </p:sp>
      <p:sp>
        <p:nvSpPr>
          <p:cNvPr id="816156" name="Text Box 28"/>
          <p:cNvSpPr txBox="1">
            <a:spLocks noChangeArrowheads="1"/>
          </p:cNvSpPr>
          <p:nvPr/>
        </p:nvSpPr>
        <p:spPr bwMode="auto">
          <a:xfrm>
            <a:off x="457200" y="1682750"/>
            <a:ext cx="1982788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1">
                <a:solidFill>
                  <a:srgbClr val="000000"/>
                </a:solidFill>
              </a:rPr>
              <a:t>Encoding:</a:t>
            </a:r>
          </a:p>
          <a:p>
            <a:pPr algn="l"/>
            <a:r>
              <a:rPr lang="en-US" sz="2000" b="1">
                <a:solidFill>
                  <a:srgbClr val="006666"/>
                </a:solidFill>
              </a:rPr>
              <a:t> ‘A’ = “10”</a:t>
            </a:r>
          </a:p>
          <a:p>
            <a:pPr algn="l"/>
            <a:r>
              <a:rPr lang="en-US" sz="2000" b="1">
                <a:solidFill>
                  <a:srgbClr val="006666"/>
                </a:solidFill>
              </a:rPr>
              <a:t> ‘ ‘ </a:t>
            </a:r>
            <a:r>
              <a:rPr lang="en-US" sz="14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“11”</a:t>
            </a:r>
          </a:p>
          <a:p>
            <a:pPr algn="l"/>
            <a:r>
              <a:rPr lang="en-US" sz="2000" b="1">
                <a:solidFill>
                  <a:srgbClr val="006666"/>
                </a:solidFill>
              </a:rPr>
              <a:t> ‘M’</a:t>
            </a:r>
            <a:r>
              <a:rPr lang="en-US" sz="16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“01”</a:t>
            </a:r>
          </a:p>
          <a:p>
            <a:pPr algn="l"/>
            <a:r>
              <a:rPr lang="en-US" sz="2000" b="1">
                <a:solidFill>
                  <a:srgbClr val="006666"/>
                </a:solidFill>
              </a:rPr>
              <a:t> ‘I’ </a:t>
            </a:r>
            <a:r>
              <a:rPr lang="en-US" sz="10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“001”</a:t>
            </a:r>
          </a:p>
          <a:p>
            <a:pPr algn="l"/>
            <a:r>
              <a:rPr lang="en-US" sz="2000" b="1">
                <a:solidFill>
                  <a:srgbClr val="006666"/>
                </a:solidFill>
              </a:rPr>
              <a:t> ‘.’ </a:t>
            </a:r>
            <a:r>
              <a:rPr lang="en-US" sz="16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“0000”</a:t>
            </a:r>
          </a:p>
          <a:p>
            <a:pPr algn="l"/>
            <a:r>
              <a:rPr lang="en-US" sz="2000" b="1">
                <a:solidFill>
                  <a:srgbClr val="006666"/>
                </a:solidFill>
              </a:rPr>
              <a:t> ‘S’ </a:t>
            </a:r>
            <a:r>
              <a:rPr lang="en-US" sz="400" b="1">
                <a:solidFill>
                  <a:srgbClr val="006666"/>
                </a:solidFill>
              </a:rPr>
              <a:t> </a:t>
            </a:r>
            <a:r>
              <a:rPr lang="en-US" sz="2000" b="1">
                <a:solidFill>
                  <a:srgbClr val="006666"/>
                </a:solidFill>
              </a:rPr>
              <a:t>= “0001”</a:t>
            </a:r>
          </a:p>
          <a:p>
            <a:pPr algn="l"/>
            <a:r>
              <a:rPr lang="en-US" sz="2000" b="1">
                <a:solidFill>
                  <a:srgbClr val="000000"/>
                </a:solidFill>
              </a:rPr>
              <a:t>Encoded Data:</a:t>
            </a:r>
          </a:p>
        </p:txBody>
      </p:sp>
      <p:sp>
        <p:nvSpPr>
          <p:cNvPr id="816157" name="Text Box 29"/>
          <p:cNvSpPr txBox="1">
            <a:spLocks noChangeArrowheads="1"/>
          </p:cNvSpPr>
          <p:nvPr/>
        </p:nvSpPr>
        <p:spPr bwMode="auto">
          <a:xfrm>
            <a:off x="3048000" y="4984750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Now clearly this adds some overhead to our file…</a:t>
            </a:r>
          </a:p>
        </p:txBody>
      </p:sp>
      <p:sp>
        <p:nvSpPr>
          <p:cNvPr id="816158" name="Text Box 30"/>
          <p:cNvSpPr txBox="1">
            <a:spLocks noChangeArrowheads="1"/>
          </p:cNvSpPr>
          <p:nvPr/>
        </p:nvSpPr>
        <p:spPr bwMode="auto">
          <a:xfrm>
            <a:off x="3048000" y="5883275"/>
            <a:ext cx="5807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6600CC"/>
                </a:solidFill>
              </a:rPr>
              <a:t>But usually there’s a pretty big savings anyway!</a:t>
            </a:r>
          </a:p>
        </p:txBody>
      </p:sp>
    </p:spTree>
    <p:extLst>
      <p:ext uri="{BB962C8B-B14F-4D97-AF65-F5344CB8AC3E}">
        <p14:creationId xmlns:p14="http://schemas.microsoft.com/office/powerpoint/2010/main" val="255432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6.30213E-7 L 0.00226 0.3524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76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1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53" grpId="0"/>
      <p:bldP spid="816154" grpId="0"/>
      <p:bldP spid="816155" grpId="0"/>
      <p:bldP spid="816156" grpId="0"/>
      <p:bldP spid="816157" grpId="0"/>
      <p:bldP spid="81615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354F-5651-4C6C-B060-2CC88ADFE714}" type="slidenum">
              <a:rPr lang="en-US">
                <a:solidFill>
                  <a:srgbClr val="000000"/>
                </a:solidFill>
              </a:rPr>
              <a:pPr/>
              <a:t>74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r>
              <a:rPr lang="en-US"/>
              <a:t>Decoding…</a:t>
            </a:r>
          </a:p>
        </p:txBody>
      </p:sp>
      <p:sp>
        <p:nvSpPr>
          <p:cNvPr id="818179" name="Text Box 3"/>
          <p:cNvSpPr txBox="1">
            <a:spLocks noChangeArrowheads="1"/>
          </p:cNvSpPr>
          <p:nvPr/>
        </p:nvSpPr>
        <p:spPr bwMode="auto">
          <a:xfrm>
            <a:off x="381000" y="917575"/>
            <a:ext cx="82454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>
              <a:buFontTx/>
              <a:buAutoNum type="arabicPeriod"/>
            </a:pPr>
            <a:r>
              <a:rPr lang="en-US" sz="2000">
                <a:solidFill>
                  <a:srgbClr val="3333CC"/>
                </a:solidFill>
                <a:latin typeface="Comic Sans MS" pitchFamily="66" charset="0"/>
              </a:rPr>
              <a:t>Extract the encoding scheme from the compressed file.</a:t>
            </a:r>
          </a:p>
          <a:p>
            <a:pPr algn="l">
              <a:buFontTx/>
              <a:buAutoNum type="arabicPeriod"/>
            </a:pP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Build a Huffman tree (a binary tree) based on the encodings.</a:t>
            </a:r>
          </a:p>
          <a:p>
            <a:pPr algn="l">
              <a:buFontTx/>
              <a:buAutoNum type="arabicPeriod"/>
            </a:pPr>
            <a:r>
              <a:rPr lang="en-US" sz="2000">
                <a:solidFill>
                  <a:srgbClr val="3333CC"/>
                </a:solidFill>
                <a:latin typeface="Comic Sans MS" pitchFamily="66" charset="0"/>
              </a:rPr>
              <a:t>Use this binary tree to convert the compressed file’s contents back to the original characters. </a:t>
            </a:r>
          </a:p>
          <a:p>
            <a:pPr algn="l">
              <a:buFontTx/>
              <a:buAutoNum type="arabicPeriod"/>
            </a:pPr>
            <a:r>
              <a:rPr lang="en-US" sz="2000">
                <a:solidFill>
                  <a:srgbClr val="006666"/>
                </a:solidFill>
                <a:latin typeface="Comic Sans MS" pitchFamily="66" charset="0"/>
              </a:rPr>
              <a:t>Save the converted (uncompressed) data to a file.</a:t>
            </a:r>
          </a:p>
        </p:txBody>
      </p:sp>
      <p:grpSp>
        <p:nvGrpSpPr>
          <p:cNvPr id="818180" name="Group 4"/>
          <p:cNvGrpSpPr>
            <a:grpSpLocks/>
          </p:cNvGrpSpPr>
          <p:nvPr/>
        </p:nvGrpSpPr>
        <p:grpSpPr bwMode="auto">
          <a:xfrm>
            <a:off x="468313" y="2609850"/>
            <a:ext cx="2041525" cy="4176713"/>
            <a:chOff x="295" y="1644"/>
            <a:chExt cx="1286" cy="2631"/>
          </a:xfrm>
        </p:grpSpPr>
        <p:grpSp>
          <p:nvGrpSpPr>
            <p:cNvPr id="818181" name="Group 5"/>
            <p:cNvGrpSpPr>
              <a:grpSpLocks/>
            </p:cNvGrpSpPr>
            <p:nvPr/>
          </p:nvGrpSpPr>
          <p:grpSpPr bwMode="auto">
            <a:xfrm>
              <a:off x="295" y="1644"/>
              <a:ext cx="1286" cy="1093"/>
              <a:chOff x="288" y="1566"/>
              <a:chExt cx="1819" cy="1093"/>
            </a:xfrm>
          </p:grpSpPr>
          <p:sp>
            <p:nvSpPr>
              <p:cNvPr id="818182" name="Text Box 6"/>
              <p:cNvSpPr txBox="1">
                <a:spLocks noChangeArrowheads="1"/>
              </p:cNvSpPr>
              <p:nvPr/>
            </p:nvSpPr>
            <p:spPr bwMode="auto">
              <a:xfrm>
                <a:off x="288" y="1566"/>
                <a:ext cx="181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>
                    <a:solidFill>
                      <a:srgbClr val="000000"/>
                    </a:solidFill>
                  </a:rPr>
                  <a:t>compressed.dat</a:t>
                </a:r>
              </a:p>
            </p:txBody>
          </p:sp>
          <p:sp>
            <p:nvSpPr>
              <p:cNvPr id="818183" name="Rectangle 7"/>
              <p:cNvSpPr>
                <a:spLocks noChangeArrowheads="1"/>
              </p:cNvSpPr>
              <p:nvPr/>
            </p:nvSpPr>
            <p:spPr bwMode="auto">
              <a:xfrm>
                <a:off x="346" y="1795"/>
                <a:ext cx="1632" cy="864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18184" name="Rectangle 8"/>
            <p:cNvSpPr>
              <a:spLocks noChangeArrowheads="1"/>
            </p:cNvSpPr>
            <p:nvPr/>
          </p:nvSpPr>
          <p:spPr bwMode="auto">
            <a:xfrm>
              <a:off x="336" y="1873"/>
              <a:ext cx="1154" cy="240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818185" name="Group 9"/>
            <p:cNvGrpSpPr>
              <a:grpSpLocks/>
            </p:cNvGrpSpPr>
            <p:nvPr/>
          </p:nvGrpSpPr>
          <p:grpSpPr bwMode="auto">
            <a:xfrm>
              <a:off x="373" y="3414"/>
              <a:ext cx="1077" cy="859"/>
              <a:chOff x="366" y="1069"/>
              <a:chExt cx="1077" cy="859"/>
            </a:xfrm>
          </p:grpSpPr>
          <p:grpSp>
            <p:nvGrpSpPr>
              <p:cNvPr id="818186" name="Group 10"/>
              <p:cNvGrpSpPr>
                <a:grpSpLocks/>
              </p:cNvGrpSpPr>
              <p:nvPr/>
            </p:nvGrpSpPr>
            <p:grpSpPr bwMode="auto">
              <a:xfrm>
                <a:off x="391" y="1069"/>
                <a:ext cx="1036" cy="288"/>
                <a:chOff x="919" y="1056"/>
                <a:chExt cx="1036" cy="288"/>
              </a:xfrm>
            </p:grpSpPr>
            <p:sp>
              <p:nvSpPr>
                <p:cNvPr id="81818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919" y="1056"/>
                  <a:ext cx="5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rgbClr val="3333CC"/>
                      </a:solidFill>
                    </a:rPr>
                    <a:t> 001</a:t>
                  </a:r>
                </a:p>
              </p:txBody>
            </p:sp>
            <p:sp>
              <p:nvSpPr>
                <p:cNvPr id="81818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77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rgbClr val="6600CC"/>
                      </a:solidFill>
                    </a:rPr>
                    <a:t>11</a:t>
                  </a:r>
                </a:p>
              </p:txBody>
            </p:sp>
            <p:sp>
              <p:nvSpPr>
                <p:cNvPr id="81818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605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rgbClr val="3333CC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818190" name="Group 14"/>
              <p:cNvGrpSpPr>
                <a:grpSpLocks/>
              </p:cNvGrpSpPr>
              <p:nvPr/>
            </p:nvGrpSpPr>
            <p:grpSpPr bwMode="auto">
              <a:xfrm>
                <a:off x="394" y="1261"/>
                <a:ext cx="1035" cy="288"/>
                <a:chOff x="1859" y="1056"/>
                <a:chExt cx="1035" cy="288"/>
              </a:xfrm>
            </p:grpSpPr>
            <p:sp>
              <p:nvSpPr>
                <p:cNvPr id="81819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59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  <p:sp>
              <p:nvSpPr>
                <p:cNvPr id="81819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086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rgbClr val="3333CC"/>
                      </a:solidFill>
                    </a:rPr>
                    <a:t>11</a:t>
                  </a:r>
                </a:p>
              </p:txBody>
            </p:sp>
            <p:sp>
              <p:nvSpPr>
                <p:cNvPr id="81819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10" y="1056"/>
                  <a:ext cx="5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rgbClr val="6600CC"/>
                      </a:solidFill>
                    </a:rPr>
                    <a:t>0001</a:t>
                  </a:r>
                </a:p>
              </p:txBody>
            </p:sp>
          </p:grpSp>
          <p:grpSp>
            <p:nvGrpSpPr>
              <p:cNvPr id="818194" name="Group 18"/>
              <p:cNvGrpSpPr>
                <a:grpSpLocks/>
              </p:cNvGrpSpPr>
              <p:nvPr/>
            </p:nvGrpSpPr>
            <p:grpSpPr bwMode="auto">
              <a:xfrm>
                <a:off x="378" y="1453"/>
                <a:ext cx="1055" cy="289"/>
                <a:chOff x="2757" y="1056"/>
                <a:chExt cx="1055" cy="289"/>
              </a:xfrm>
            </p:grpSpPr>
            <p:sp>
              <p:nvSpPr>
                <p:cNvPr id="81819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757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rgbClr val="3333CC"/>
                      </a:solidFill>
                    </a:rPr>
                    <a:t>10</a:t>
                  </a:r>
                </a:p>
              </p:txBody>
            </p:sp>
            <p:sp>
              <p:nvSpPr>
                <p:cNvPr id="81819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997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  <p:sp>
              <p:nvSpPr>
                <p:cNvPr id="81819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216" y="1057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rgbClr val="3333CC"/>
                      </a:solidFill>
                    </a:rPr>
                    <a:t>11</a:t>
                  </a:r>
                </a:p>
              </p:txBody>
            </p:sp>
            <p:sp>
              <p:nvSpPr>
                <p:cNvPr id="81819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62" y="1057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</p:grpSp>
          <p:grpSp>
            <p:nvGrpSpPr>
              <p:cNvPr id="818199" name="Group 23"/>
              <p:cNvGrpSpPr>
                <a:grpSpLocks/>
              </p:cNvGrpSpPr>
              <p:nvPr/>
            </p:nvGrpSpPr>
            <p:grpSpPr bwMode="auto">
              <a:xfrm>
                <a:off x="366" y="1639"/>
                <a:ext cx="1077" cy="289"/>
                <a:chOff x="3675" y="1056"/>
                <a:chExt cx="1077" cy="289"/>
              </a:xfrm>
            </p:grpSpPr>
            <p:sp>
              <p:nvSpPr>
                <p:cNvPr id="81820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675" y="1057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rgbClr val="3333CC"/>
                      </a:solidFill>
                    </a:rPr>
                    <a:t>10</a:t>
                  </a:r>
                </a:p>
              </p:txBody>
            </p:sp>
            <p:sp>
              <p:nvSpPr>
                <p:cNvPr id="81820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935" y="1056"/>
                  <a:ext cx="35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rgbClr val="6600CC"/>
                      </a:solidFill>
                    </a:rPr>
                    <a:t>01</a:t>
                  </a:r>
                </a:p>
              </p:txBody>
            </p:sp>
            <p:sp>
              <p:nvSpPr>
                <p:cNvPr id="81820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168" y="1056"/>
                  <a:ext cx="58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b="1">
                      <a:solidFill>
                        <a:srgbClr val="3333CC"/>
                      </a:solidFill>
                    </a:rPr>
                    <a:t>0000</a:t>
                  </a:r>
                </a:p>
              </p:txBody>
            </p:sp>
          </p:grpSp>
        </p:grpSp>
        <p:sp>
          <p:nvSpPr>
            <p:cNvPr id="818203" name="Text Box 27"/>
            <p:cNvSpPr txBox="1">
              <a:spLocks noChangeArrowheads="1"/>
            </p:cNvSpPr>
            <p:nvPr/>
          </p:nvSpPr>
          <p:spPr bwMode="auto">
            <a:xfrm>
              <a:off x="308" y="1877"/>
              <a:ext cx="1249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Encoding:</a:t>
              </a:r>
            </a:p>
            <a:p>
              <a:pPr algn="l"/>
              <a:r>
                <a:rPr lang="en-US" sz="2000" b="1">
                  <a:solidFill>
                    <a:srgbClr val="006666"/>
                  </a:solidFill>
                </a:rPr>
                <a:t> ‘A’ = “10”</a:t>
              </a:r>
            </a:p>
            <a:p>
              <a:pPr algn="l"/>
              <a:r>
                <a:rPr lang="en-US" sz="2000" b="1">
                  <a:solidFill>
                    <a:srgbClr val="006666"/>
                  </a:solidFill>
                </a:rPr>
                <a:t> ‘ ‘ </a:t>
              </a:r>
              <a:r>
                <a:rPr lang="en-US" sz="14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“11”</a:t>
              </a:r>
            </a:p>
            <a:p>
              <a:pPr algn="l"/>
              <a:r>
                <a:rPr lang="en-US" sz="2000" b="1">
                  <a:solidFill>
                    <a:srgbClr val="006666"/>
                  </a:solidFill>
                </a:rPr>
                <a:t> ‘M’</a:t>
              </a:r>
              <a:r>
                <a:rPr lang="en-US" sz="16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“01”</a:t>
              </a:r>
            </a:p>
            <a:p>
              <a:pPr algn="l"/>
              <a:r>
                <a:rPr lang="en-US" sz="2000" b="1">
                  <a:solidFill>
                    <a:srgbClr val="006666"/>
                  </a:solidFill>
                </a:rPr>
                <a:t> ‘I’ </a:t>
              </a:r>
              <a:r>
                <a:rPr lang="en-US" sz="10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“001”</a:t>
              </a:r>
            </a:p>
            <a:p>
              <a:pPr algn="l"/>
              <a:r>
                <a:rPr lang="en-US" sz="2000" b="1">
                  <a:solidFill>
                    <a:srgbClr val="006666"/>
                  </a:solidFill>
                </a:rPr>
                <a:t> ‘.’ </a:t>
              </a:r>
              <a:r>
                <a:rPr lang="en-US" sz="16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“0000”</a:t>
              </a:r>
            </a:p>
            <a:p>
              <a:pPr algn="l"/>
              <a:r>
                <a:rPr lang="en-US" sz="2000" b="1">
                  <a:solidFill>
                    <a:srgbClr val="006666"/>
                  </a:solidFill>
                </a:rPr>
                <a:t> ‘S’ </a:t>
              </a:r>
              <a:r>
                <a:rPr lang="en-US" sz="400" b="1">
                  <a:solidFill>
                    <a:srgbClr val="006666"/>
                  </a:solidFill>
                </a:rPr>
                <a:t> </a:t>
              </a:r>
              <a:r>
                <a:rPr lang="en-US" sz="2000" b="1">
                  <a:solidFill>
                    <a:srgbClr val="006666"/>
                  </a:solidFill>
                </a:rPr>
                <a:t>= “0001”</a:t>
              </a:r>
            </a:p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Encoded Data:</a:t>
              </a:r>
            </a:p>
          </p:txBody>
        </p:sp>
      </p:grpSp>
      <p:sp>
        <p:nvSpPr>
          <p:cNvPr id="818204" name="Line 28"/>
          <p:cNvSpPr>
            <a:spLocks noChangeShapeType="1"/>
          </p:cNvSpPr>
          <p:nvPr/>
        </p:nvSpPr>
        <p:spPr bwMode="auto">
          <a:xfrm>
            <a:off x="42863" y="1109663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18205" name="Group 29"/>
          <p:cNvGrpSpPr>
            <a:grpSpLocks/>
          </p:cNvGrpSpPr>
          <p:nvPr/>
        </p:nvGrpSpPr>
        <p:grpSpPr bwMode="auto">
          <a:xfrm>
            <a:off x="7566025" y="3268663"/>
            <a:ext cx="461963" cy="430212"/>
            <a:chOff x="4766" y="2059"/>
            <a:chExt cx="291" cy="271"/>
          </a:xfrm>
        </p:grpSpPr>
        <p:sp>
          <p:nvSpPr>
            <p:cNvPr id="818206" name="Line 30"/>
            <p:cNvSpPr>
              <a:spLocks noChangeShapeType="1"/>
            </p:cNvSpPr>
            <p:nvPr/>
          </p:nvSpPr>
          <p:spPr bwMode="auto">
            <a:xfrm>
              <a:off x="4766" y="210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8207" name="Text Box 31"/>
            <p:cNvSpPr txBox="1">
              <a:spLocks noChangeArrowheads="1"/>
            </p:cNvSpPr>
            <p:nvPr/>
          </p:nvSpPr>
          <p:spPr bwMode="auto">
            <a:xfrm>
              <a:off x="4843" y="2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818208" name="Group 32"/>
          <p:cNvGrpSpPr>
            <a:grpSpLocks/>
          </p:cNvGrpSpPr>
          <p:nvPr/>
        </p:nvGrpSpPr>
        <p:grpSpPr bwMode="auto">
          <a:xfrm>
            <a:off x="6781800" y="2667000"/>
            <a:ext cx="1014413" cy="922338"/>
            <a:chOff x="4272" y="1680"/>
            <a:chExt cx="639" cy="581"/>
          </a:xfrm>
        </p:grpSpPr>
        <p:grpSp>
          <p:nvGrpSpPr>
            <p:cNvPr id="818209" name="Group 33"/>
            <p:cNvGrpSpPr>
              <a:grpSpLocks/>
            </p:cNvGrpSpPr>
            <p:nvPr/>
          </p:nvGrpSpPr>
          <p:grpSpPr bwMode="auto">
            <a:xfrm>
              <a:off x="4272" y="1680"/>
              <a:ext cx="639" cy="581"/>
              <a:chOff x="4052" y="1509"/>
              <a:chExt cx="639" cy="581"/>
            </a:xfrm>
          </p:grpSpPr>
          <p:grpSp>
            <p:nvGrpSpPr>
              <p:cNvPr id="818210" name="Group 34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11" name="Rectangle 35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212" name="Rectangle 36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21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1821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18215" name="Rectangle 39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216" name="Rectangle 40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217" name="Rectangle 41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21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1821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  <p:sp>
              <p:nvSpPr>
                <p:cNvPr id="81822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22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2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2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24" name="Text Box 48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25" name="Rectangle 49"/>
            <p:cNvSpPr>
              <a:spLocks noChangeArrowheads="1"/>
            </p:cNvSpPr>
            <p:nvPr/>
          </p:nvSpPr>
          <p:spPr bwMode="auto">
            <a:xfrm>
              <a:off x="4286" y="2004"/>
              <a:ext cx="1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1">
                  <a:solidFill>
                    <a:srgbClr val="800000"/>
                  </a:solidFill>
                </a:rPr>
                <a:t> </a:t>
              </a:r>
            </a:p>
          </p:txBody>
        </p:sp>
      </p:grpSp>
      <p:grpSp>
        <p:nvGrpSpPr>
          <p:cNvPr id="818226" name="Group 50"/>
          <p:cNvGrpSpPr>
            <a:grpSpLocks/>
          </p:cNvGrpSpPr>
          <p:nvPr/>
        </p:nvGrpSpPr>
        <p:grpSpPr bwMode="auto">
          <a:xfrm>
            <a:off x="7696200" y="3668713"/>
            <a:ext cx="1014413" cy="922337"/>
            <a:chOff x="4848" y="2311"/>
            <a:chExt cx="639" cy="581"/>
          </a:xfrm>
        </p:grpSpPr>
        <p:grpSp>
          <p:nvGrpSpPr>
            <p:cNvPr id="818227" name="Group 51"/>
            <p:cNvGrpSpPr>
              <a:grpSpLocks/>
            </p:cNvGrpSpPr>
            <p:nvPr/>
          </p:nvGrpSpPr>
          <p:grpSpPr bwMode="auto">
            <a:xfrm>
              <a:off x="4848" y="2311"/>
              <a:ext cx="639" cy="581"/>
              <a:chOff x="4052" y="1509"/>
              <a:chExt cx="639" cy="581"/>
            </a:xfrm>
          </p:grpSpPr>
          <p:grpSp>
            <p:nvGrpSpPr>
              <p:cNvPr id="818228" name="Group 52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29" name="Rectangle 53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230" name="Rectangle 54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23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18232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18233" name="Rectangle 57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234" name="Rectangle 58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235" name="Rectangle 59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23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1823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  <p:sp>
              <p:nvSpPr>
                <p:cNvPr id="81823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23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4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41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42" name="Text Box 66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43" name="Rectangle 67"/>
            <p:cNvSpPr>
              <a:spLocks noChangeArrowheads="1"/>
            </p:cNvSpPr>
            <p:nvPr/>
          </p:nvSpPr>
          <p:spPr bwMode="auto">
            <a:xfrm>
              <a:off x="5127" y="2634"/>
              <a:ext cx="1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1">
                  <a:solidFill>
                    <a:srgbClr val="800000"/>
                  </a:solidFill>
                </a:rPr>
                <a:t> </a:t>
              </a:r>
            </a:p>
          </p:txBody>
        </p:sp>
      </p:grpSp>
      <p:grpSp>
        <p:nvGrpSpPr>
          <p:cNvPr id="818244" name="Group 68"/>
          <p:cNvGrpSpPr>
            <a:grpSpLocks/>
          </p:cNvGrpSpPr>
          <p:nvPr/>
        </p:nvGrpSpPr>
        <p:grpSpPr bwMode="auto">
          <a:xfrm>
            <a:off x="7475538" y="4300538"/>
            <a:ext cx="488950" cy="414337"/>
            <a:chOff x="4709" y="2709"/>
            <a:chExt cx="308" cy="261"/>
          </a:xfrm>
        </p:grpSpPr>
        <p:sp>
          <p:nvSpPr>
            <p:cNvPr id="818245" name="Line 69"/>
            <p:cNvSpPr>
              <a:spLocks noChangeShapeType="1"/>
            </p:cNvSpPr>
            <p:nvPr/>
          </p:nvSpPr>
          <p:spPr bwMode="auto">
            <a:xfrm flipH="1">
              <a:off x="4827" y="274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8246" name="Text Box 70"/>
            <p:cNvSpPr txBox="1">
              <a:spLocks noChangeArrowheads="1"/>
            </p:cNvSpPr>
            <p:nvPr/>
          </p:nvSpPr>
          <p:spPr bwMode="auto">
            <a:xfrm>
              <a:off x="4709" y="270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0</a:t>
              </a:r>
            </a:p>
          </p:txBody>
        </p:sp>
      </p:grpSp>
      <p:grpSp>
        <p:nvGrpSpPr>
          <p:cNvPr id="818247" name="Group 71"/>
          <p:cNvGrpSpPr>
            <a:grpSpLocks/>
          </p:cNvGrpSpPr>
          <p:nvPr/>
        </p:nvGrpSpPr>
        <p:grpSpPr bwMode="auto">
          <a:xfrm>
            <a:off x="6865938" y="4684713"/>
            <a:ext cx="1058862" cy="922337"/>
            <a:chOff x="4325" y="2951"/>
            <a:chExt cx="667" cy="581"/>
          </a:xfrm>
        </p:grpSpPr>
        <p:grpSp>
          <p:nvGrpSpPr>
            <p:cNvPr id="818248" name="Group 72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249" name="Group 73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50" name="Rectangle 74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251" name="Rectangle 75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sz="1300" b="1">
                      <a:solidFill>
                        <a:srgbClr val="000000"/>
                      </a:solidFill>
                    </a:rPr>
                    <a:t>‘A</a:t>
                  </a:r>
                  <a:r>
                    <a:rPr lang="en-US" sz="1200" b="1">
                      <a:solidFill>
                        <a:srgbClr val="000000"/>
                      </a:solidFill>
                    </a:rPr>
                    <a:t>’</a:t>
                  </a:r>
                </a:p>
              </p:txBody>
            </p:sp>
            <p:sp>
              <p:nvSpPr>
                <p:cNvPr id="81825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1825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18254" name="Rectangle 78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255" name="Rectangle 79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256" name="Rectangle 80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257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18258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  <p:sp>
              <p:nvSpPr>
                <p:cNvPr id="81825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1826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61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62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63" name="Text Box 87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64" name="Rectangle 88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265" name="Rectangle 89"/>
            <p:cNvSpPr>
              <a:spLocks noChangeArrowheads="1"/>
            </p:cNvSpPr>
            <p:nvPr/>
          </p:nvSpPr>
          <p:spPr bwMode="auto">
            <a:xfrm>
              <a:off x="4621" y="327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18266" name="Line 90"/>
          <p:cNvSpPr>
            <a:spLocks noChangeShapeType="1"/>
          </p:cNvSpPr>
          <p:nvPr/>
        </p:nvSpPr>
        <p:spPr bwMode="auto">
          <a:xfrm>
            <a:off x="74613" y="142557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8267" name="Rectangle 91"/>
          <p:cNvSpPr>
            <a:spLocks noChangeArrowheads="1"/>
          </p:cNvSpPr>
          <p:nvPr/>
        </p:nvSpPr>
        <p:spPr bwMode="auto">
          <a:xfrm>
            <a:off x="8110538" y="4191000"/>
            <a:ext cx="5889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 b="1">
                <a:solidFill>
                  <a:srgbClr val="800000"/>
                </a:solidFill>
              </a:rPr>
              <a:t>NULL</a:t>
            </a:r>
          </a:p>
        </p:txBody>
      </p:sp>
      <p:sp>
        <p:nvSpPr>
          <p:cNvPr id="818268" name="Rectangle 92"/>
          <p:cNvSpPr>
            <a:spLocks noChangeArrowheads="1"/>
          </p:cNvSpPr>
          <p:nvPr/>
        </p:nvSpPr>
        <p:spPr bwMode="auto">
          <a:xfrm>
            <a:off x="611188" y="3344863"/>
            <a:ext cx="1643062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8269" name="Rectangle 93"/>
          <p:cNvSpPr>
            <a:spLocks noChangeArrowheads="1"/>
          </p:cNvSpPr>
          <p:nvPr/>
        </p:nvSpPr>
        <p:spPr bwMode="auto">
          <a:xfrm>
            <a:off x="609600" y="3627438"/>
            <a:ext cx="1643063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18270" name="Group 94"/>
          <p:cNvGrpSpPr>
            <a:grpSpLocks/>
          </p:cNvGrpSpPr>
          <p:nvPr/>
        </p:nvGrpSpPr>
        <p:grpSpPr bwMode="auto">
          <a:xfrm>
            <a:off x="8326438" y="4322763"/>
            <a:ext cx="461962" cy="430212"/>
            <a:chOff x="4766" y="2059"/>
            <a:chExt cx="291" cy="271"/>
          </a:xfrm>
        </p:grpSpPr>
        <p:sp>
          <p:nvSpPr>
            <p:cNvPr id="818271" name="Line 95"/>
            <p:cNvSpPr>
              <a:spLocks noChangeShapeType="1"/>
            </p:cNvSpPr>
            <p:nvPr/>
          </p:nvSpPr>
          <p:spPr bwMode="auto">
            <a:xfrm>
              <a:off x="4766" y="210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8272" name="Text Box 96"/>
            <p:cNvSpPr txBox="1">
              <a:spLocks noChangeArrowheads="1"/>
            </p:cNvSpPr>
            <p:nvPr/>
          </p:nvSpPr>
          <p:spPr bwMode="auto">
            <a:xfrm>
              <a:off x="4843" y="2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818273" name="Group 97"/>
          <p:cNvGrpSpPr>
            <a:grpSpLocks/>
          </p:cNvGrpSpPr>
          <p:nvPr/>
        </p:nvGrpSpPr>
        <p:grpSpPr bwMode="auto">
          <a:xfrm>
            <a:off x="8042275" y="4692650"/>
            <a:ext cx="1058863" cy="922338"/>
            <a:chOff x="4325" y="2951"/>
            <a:chExt cx="667" cy="581"/>
          </a:xfrm>
        </p:grpSpPr>
        <p:grpSp>
          <p:nvGrpSpPr>
            <p:cNvPr id="818274" name="Group 98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275" name="Group 99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276" name="Rectangle 100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277" name="Rectangle 101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sz="1400" b="1">
                      <a:solidFill>
                        <a:srgbClr val="000000"/>
                      </a:solidFill>
                    </a:rPr>
                    <a:t>‘ ‘</a:t>
                  </a:r>
                </a:p>
              </p:txBody>
            </p:sp>
            <p:sp>
              <p:nvSpPr>
                <p:cNvPr id="81827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18279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18280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28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282" name="Rectangle 106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28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1828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  <p:sp>
              <p:nvSpPr>
                <p:cNvPr id="81828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286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28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28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289" name="Text Box 113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290" name="Rectangle 114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291" name="Rectangle 115"/>
            <p:cNvSpPr>
              <a:spLocks noChangeArrowheads="1"/>
            </p:cNvSpPr>
            <p:nvPr/>
          </p:nvSpPr>
          <p:spPr bwMode="auto">
            <a:xfrm>
              <a:off x="4621" y="327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18292" name="Rectangle 116"/>
          <p:cNvSpPr>
            <a:spLocks noChangeArrowheads="1"/>
          </p:cNvSpPr>
          <p:nvPr/>
        </p:nvSpPr>
        <p:spPr bwMode="auto">
          <a:xfrm>
            <a:off x="609600" y="3943350"/>
            <a:ext cx="1643063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8293" name="Rectangle 117"/>
          <p:cNvSpPr>
            <a:spLocks noChangeArrowheads="1"/>
          </p:cNvSpPr>
          <p:nvPr/>
        </p:nvSpPr>
        <p:spPr bwMode="auto">
          <a:xfrm>
            <a:off x="6792913" y="3167063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1">
                <a:solidFill>
                  <a:srgbClr val="800000"/>
                </a:solidFill>
              </a:rPr>
              <a:t>NULL</a:t>
            </a:r>
          </a:p>
        </p:txBody>
      </p:sp>
      <p:grpSp>
        <p:nvGrpSpPr>
          <p:cNvPr id="818294" name="Group 118"/>
          <p:cNvGrpSpPr>
            <a:grpSpLocks/>
          </p:cNvGrpSpPr>
          <p:nvPr/>
        </p:nvGrpSpPr>
        <p:grpSpPr bwMode="auto">
          <a:xfrm>
            <a:off x="5383213" y="3200400"/>
            <a:ext cx="1582737" cy="444500"/>
            <a:chOff x="3391" y="2016"/>
            <a:chExt cx="997" cy="280"/>
          </a:xfrm>
        </p:grpSpPr>
        <p:sp>
          <p:nvSpPr>
            <p:cNvPr id="818295" name="Line 119"/>
            <p:cNvSpPr>
              <a:spLocks noChangeShapeType="1"/>
            </p:cNvSpPr>
            <p:nvPr/>
          </p:nvSpPr>
          <p:spPr bwMode="auto">
            <a:xfrm flipH="1">
              <a:off x="3773" y="2131"/>
              <a:ext cx="615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8296" name="Text Box 120"/>
            <p:cNvSpPr txBox="1">
              <a:spLocks noChangeArrowheads="1"/>
            </p:cNvSpPr>
            <p:nvPr/>
          </p:nvSpPr>
          <p:spPr bwMode="auto">
            <a:xfrm>
              <a:off x="3391" y="2016"/>
              <a:ext cx="6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       0</a:t>
              </a:r>
            </a:p>
          </p:txBody>
        </p:sp>
      </p:grpSp>
      <p:grpSp>
        <p:nvGrpSpPr>
          <p:cNvPr id="818297" name="Group 121"/>
          <p:cNvGrpSpPr>
            <a:grpSpLocks/>
          </p:cNvGrpSpPr>
          <p:nvPr/>
        </p:nvGrpSpPr>
        <p:grpSpPr bwMode="auto">
          <a:xfrm>
            <a:off x="5399088" y="3624263"/>
            <a:ext cx="1025525" cy="922337"/>
            <a:chOff x="4325" y="2951"/>
            <a:chExt cx="646" cy="581"/>
          </a:xfrm>
        </p:grpSpPr>
        <p:grpSp>
          <p:nvGrpSpPr>
            <p:cNvPr id="818298" name="Group 122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299" name="Group 123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00" name="Rectangle 124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301" name="Rectangle 125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302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18303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18304" name="Rectangle 128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305" name="Rectangle 129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306" name="Rectangle 130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307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18308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  <p:sp>
              <p:nvSpPr>
                <p:cNvPr id="818309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18310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1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12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13" name="Text Box 137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14" name="Rectangle 138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315" name="Rectangle 139"/>
            <p:cNvSpPr>
              <a:spLocks noChangeArrowheads="1"/>
            </p:cNvSpPr>
            <p:nvPr/>
          </p:nvSpPr>
          <p:spPr bwMode="auto">
            <a:xfrm>
              <a:off x="4621" y="3279"/>
              <a:ext cx="1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1">
                  <a:solidFill>
                    <a:srgbClr val="800000"/>
                  </a:solidFill>
                </a:rPr>
                <a:t> </a:t>
              </a:r>
            </a:p>
          </p:txBody>
        </p:sp>
      </p:grpSp>
      <p:grpSp>
        <p:nvGrpSpPr>
          <p:cNvPr id="818316" name="Group 140"/>
          <p:cNvGrpSpPr>
            <a:grpSpLocks/>
          </p:cNvGrpSpPr>
          <p:nvPr/>
        </p:nvGrpSpPr>
        <p:grpSpPr bwMode="auto">
          <a:xfrm>
            <a:off x="6138863" y="4289425"/>
            <a:ext cx="461962" cy="430213"/>
            <a:chOff x="4766" y="2059"/>
            <a:chExt cx="291" cy="271"/>
          </a:xfrm>
        </p:grpSpPr>
        <p:sp>
          <p:nvSpPr>
            <p:cNvPr id="818317" name="Line 141"/>
            <p:cNvSpPr>
              <a:spLocks noChangeShapeType="1"/>
            </p:cNvSpPr>
            <p:nvPr/>
          </p:nvSpPr>
          <p:spPr bwMode="auto">
            <a:xfrm>
              <a:off x="4766" y="2105"/>
              <a:ext cx="190" cy="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8318" name="Text Box 142"/>
            <p:cNvSpPr txBox="1">
              <a:spLocks noChangeArrowheads="1"/>
            </p:cNvSpPr>
            <p:nvPr/>
          </p:nvSpPr>
          <p:spPr bwMode="auto">
            <a:xfrm>
              <a:off x="4843" y="205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818319" name="Group 143"/>
          <p:cNvGrpSpPr>
            <a:grpSpLocks/>
          </p:cNvGrpSpPr>
          <p:nvPr/>
        </p:nvGrpSpPr>
        <p:grpSpPr bwMode="auto">
          <a:xfrm>
            <a:off x="5854700" y="4659313"/>
            <a:ext cx="1058863" cy="922337"/>
            <a:chOff x="4325" y="2951"/>
            <a:chExt cx="667" cy="581"/>
          </a:xfrm>
        </p:grpSpPr>
        <p:grpSp>
          <p:nvGrpSpPr>
            <p:cNvPr id="818320" name="Group 144"/>
            <p:cNvGrpSpPr>
              <a:grpSpLocks/>
            </p:cNvGrpSpPr>
            <p:nvPr/>
          </p:nvGrpSpPr>
          <p:grpSpPr bwMode="auto">
            <a:xfrm>
              <a:off x="4332" y="2951"/>
              <a:ext cx="639" cy="581"/>
              <a:chOff x="4052" y="1509"/>
              <a:chExt cx="639" cy="581"/>
            </a:xfrm>
          </p:grpSpPr>
          <p:grpSp>
            <p:nvGrpSpPr>
              <p:cNvPr id="818321" name="Group 145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22" name="Rectangle 146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323" name="Rectangle 147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sz="1400" b="1">
                      <a:solidFill>
                        <a:srgbClr val="000000"/>
                      </a:solidFill>
                    </a:rPr>
                    <a:t>‘M’</a:t>
                  </a:r>
                </a:p>
              </p:txBody>
            </p:sp>
            <p:sp>
              <p:nvSpPr>
                <p:cNvPr id="818324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18325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18326" name="Rectangle 150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327" name="Rectangle 151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328" name="Rectangle 152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329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18330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  <p:sp>
              <p:nvSpPr>
                <p:cNvPr id="818331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</a:t>
                  </a:r>
                </a:p>
              </p:txBody>
            </p:sp>
            <p:sp>
              <p:nvSpPr>
                <p:cNvPr id="818332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33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34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35" name="Text Box 159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36" name="Rectangle 160"/>
            <p:cNvSpPr>
              <a:spLocks noChangeArrowheads="1"/>
            </p:cNvSpPr>
            <p:nvPr/>
          </p:nvSpPr>
          <p:spPr bwMode="auto">
            <a:xfrm>
              <a:off x="4325" y="327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337" name="Rectangle 161"/>
            <p:cNvSpPr>
              <a:spLocks noChangeArrowheads="1"/>
            </p:cNvSpPr>
            <p:nvPr/>
          </p:nvSpPr>
          <p:spPr bwMode="auto">
            <a:xfrm>
              <a:off x="4621" y="327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</p:grpSp>
      <p:sp>
        <p:nvSpPr>
          <p:cNvPr id="818338" name="Rectangle 162"/>
          <p:cNvSpPr>
            <a:spLocks noChangeArrowheads="1"/>
          </p:cNvSpPr>
          <p:nvPr/>
        </p:nvSpPr>
        <p:spPr bwMode="auto">
          <a:xfrm>
            <a:off x="4876800" y="2590800"/>
            <a:ext cx="4267200" cy="3276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18339" name="Group 163"/>
          <p:cNvGrpSpPr>
            <a:grpSpLocks/>
          </p:cNvGrpSpPr>
          <p:nvPr/>
        </p:nvGrpSpPr>
        <p:grpSpPr bwMode="auto">
          <a:xfrm>
            <a:off x="3838575" y="2465388"/>
            <a:ext cx="5314950" cy="4926012"/>
            <a:chOff x="2412" y="1200"/>
            <a:chExt cx="3348" cy="3103"/>
          </a:xfrm>
        </p:grpSpPr>
        <p:sp>
          <p:nvSpPr>
            <p:cNvPr id="818340" name="Line 164"/>
            <p:cNvSpPr>
              <a:spLocks noChangeShapeType="1"/>
            </p:cNvSpPr>
            <p:nvPr/>
          </p:nvSpPr>
          <p:spPr bwMode="auto">
            <a:xfrm flipH="1">
              <a:off x="4158" y="1609"/>
              <a:ext cx="226" cy="1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8341" name="Line 165"/>
            <p:cNvSpPr>
              <a:spLocks noChangeShapeType="1"/>
            </p:cNvSpPr>
            <p:nvPr/>
          </p:nvSpPr>
          <p:spPr bwMode="auto">
            <a:xfrm>
              <a:off x="4699" y="1618"/>
              <a:ext cx="235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818342" name="Group 166"/>
            <p:cNvGrpSpPr>
              <a:grpSpLocks/>
            </p:cNvGrpSpPr>
            <p:nvPr/>
          </p:nvGrpSpPr>
          <p:grpSpPr bwMode="auto">
            <a:xfrm>
              <a:off x="4229" y="1200"/>
              <a:ext cx="639" cy="581"/>
              <a:chOff x="4052" y="1509"/>
              <a:chExt cx="639" cy="581"/>
            </a:xfrm>
          </p:grpSpPr>
          <p:grpSp>
            <p:nvGrpSpPr>
              <p:cNvPr id="818343" name="Group 167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44" name="Rectangle 168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345" name="Rectangle 169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346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18347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18348" name="Rectangle 172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349" name="Rectangle 173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350" name="Rectangle 174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351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18352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  <p:sp>
              <p:nvSpPr>
                <p:cNvPr id="818353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354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55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56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57" name="Text Box 181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grpSp>
          <p:nvGrpSpPr>
            <p:cNvPr id="818358" name="Group 182"/>
            <p:cNvGrpSpPr>
              <a:grpSpLocks/>
            </p:cNvGrpSpPr>
            <p:nvPr/>
          </p:nvGrpSpPr>
          <p:grpSpPr bwMode="auto">
            <a:xfrm>
              <a:off x="4750" y="1819"/>
              <a:ext cx="639" cy="581"/>
              <a:chOff x="4052" y="1509"/>
              <a:chExt cx="639" cy="581"/>
            </a:xfrm>
          </p:grpSpPr>
          <p:grpSp>
            <p:nvGrpSpPr>
              <p:cNvPr id="818359" name="Group 183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60" name="Rectangle 184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361" name="Rectangle 185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362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18363" name="Text Box 187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18364" name="Rectangle 188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365" name="Rectangle 189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366" name="Rectangle 190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367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18368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  <p:sp>
              <p:nvSpPr>
                <p:cNvPr id="818369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370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71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72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73" name="Text Box 197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74" name="Line 198"/>
            <p:cNvSpPr>
              <a:spLocks noChangeShapeType="1"/>
            </p:cNvSpPr>
            <p:nvPr/>
          </p:nvSpPr>
          <p:spPr bwMode="auto">
            <a:xfrm flipH="1">
              <a:off x="4783" y="2256"/>
              <a:ext cx="124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8375" name="Line 199"/>
            <p:cNvSpPr>
              <a:spLocks noChangeShapeType="1"/>
            </p:cNvSpPr>
            <p:nvPr/>
          </p:nvSpPr>
          <p:spPr bwMode="auto">
            <a:xfrm>
              <a:off x="5222" y="2258"/>
              <a:ext cx="169" cy="2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818376" name="Group 200"/>
            <p:cNvGrpSpPr>
              <a:grpSpLocks/>
            </p:cNvGrpSpPr>
            <p:nvPr/>
          </p:nvGrpSpPr>
          <p:grpSpPr bwMode="auto">
            <a:xfrm>
              <a:off x="4496" y="2461"/>
              <a:ext cx="639" cy="581"/>
              <a:chOff x="4052" y="1509"/>
              <a:chExt cx="639" cy="581"/>
            </a:xfrm>
          </p:grpSpPr>
          <p:grpSp>
            <p:nvGrpSpPr>
              <p:cNvPr id="818377" name="Group 201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78" name="Rectangle 202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379" name="Rectangle 203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380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18381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18382" name="Rectangle 206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383" name="Rectangle 207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384" name="Rectangle 208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385" name="Text Box 209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18386" name="Text Box 210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  <p:sp>
              <p:nvSpPr>
                <p:cNvPr id="818387" name="Text Box 211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388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389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390" name="Text Box 214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391" name="Text Box 215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392" name="Text Box 216"/>
            <p:cNvSpPr txBox="1">
              <a:spLocks noChangeArrowheads="1"/>
            </p:cNvSpPr>
            <p:nvPr/>
          </p:nvSpPr>
          <p:spPr bwMode="auto">
            <a:xfrm>
              <a:off x="4805" y="2462"/>
              <a:ext cx="2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solidFill>
                    <a:srgbClr val="800000"/>
                  </a:solidFill>
                </a:rPr>
                <a:t>‘A’</a:t>
              </a:r>
            </a:p>
          </p:txBody>
        </p:sp>
        <p:grpSp>
          <p:nvGrpSpPr>
            <p:cNvPr id="818393" name="Group 217"/>
            <p:cNvGrpSpPr>
              <a:grpSpLocks/>
            </p:cNvGrpSpPr>
            <p:nvPr/>
          </p:nvGrpSpPr>
          <p:grpSpPr bwMode="auto">
            <a:xfrm>
              <a:off x="5121" y="2461"/>
              <a:ext cx="639" cy="581"/>
              <a:chOff x="4052" y="1509"/>
              <a:chExt cx="639" cy="581"/>
            </a:xfrm>
          </p:grpSpPr>
          <p:grpSp>
            <p:nvGrpSpPr>
              <p:cNvPr id="818394" name="Group 218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395" name="Rectangle 219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396" name="Rectangle 220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397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18398" name="Text Box 222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18399" name="Rectangle 223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00" name="Rectangle 224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01" name="Rectangle 225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02" name="Text Box 226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18403" name="Text Box 227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  <p:sp>
              <p:nvSpPr>
                <p:cNvPr id="818404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05" name="Text Box 229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06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07" name="Text Box 231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08" name="Text Box 232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09" name="Text Box 233"/>
            <p:cNvSpPr txBox="1">
              <a:spLocks noChangeArrowheads="1"/>
            </p:cNvSpPr>
            <p:nvPr/>
          </p:nvSpPr>
          <p:spPr bwMode="auto">
            <a:xfrm>
              <a:off x="5430" y="2462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solidFill>
                    <a:srgbClr val="800000"/>
                  </a:solidFill>
                </a:rPr>
                <a:t>‘ ’</a:t>
              </a:r>
            </a:p>
          </p:txBody>
        </p:sp>
        <p:grpSp>
          <p:nvGrpSpPr>
            <p:cNvPr id="818410" name="Group 234"/>
            <p:cNvGrpSpPr>
              <a:grpSpLocks/>
            </p:cNvGrpSpPr>
            <p:nvPr/>
          </p:nvGrpSpPr>
          <p:grpSpPr bwMode="auto">
            <a:xfrm>
              <a:off x="3585" y="1797"/>
              <a:ext cx="639" cy="581"/>
              <a:chOff x="4052" y="1509"/>
              <a:chExt cx="639" cy="581"/>
            </a:xfrm>
          </p:grpSpPr>
          <p:grpSp>
            <p:nvGrpSpPr>
              <p:cNvPr id="818411" name="Group 235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12" name="Rectangle 236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13" name="Rectangle 237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14" name="Text Box 238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18415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18416" name="Rectangle 240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17" name="Rectangle 241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18" name="Rectangle 242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19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18420" name="Text Box 244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  <p:sp>
              <p:nvSpPr>
                <p:cNvPr id="818421" name="Text Box 245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22" name="Text Box 246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23" name="Text Box 247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24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25" name="Text Box 249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26" name="Line 250"/>
            <p:cNvSpPr>
              <a:spLocks noChangeShapeType="1"/>
            </p:cNvSpPr>
            <p:nvPr/>
          </p:nvSpPr>
          <p:spPr bwMode="auto">
            <a:xfrm>
              <a:off x="4006" y="2220"/>
              <a:ext cx="184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818427" name="Group 251"/>
            <p:cNvGrpSpPr>
              <a:grpSpLocks/>
            </p:cNvGrpSpPr>
            <p:nvPr/>
          </p:nvGrpSpPr>
          <p:grpSpPr bwMode="auto">
            <a:xfrm>
              <a:off x="3920" y="2459"/>
              <a:ext cx="639" cy="581"/>
              <a:chOff x="4052" y="1509"/>
              <a:chExt cx="639" cy="581"/>
            </a:xfrm>
          </p:grpSpPr>
          <p:grpSp>
            <p:nvGrpSpPr>
              <p:cNvPr id="818428" name="Group 252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29" name="Rectangle 253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30" name="Rectangle 254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31" name="Text Box 255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18432" name="Text Box 256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18433" name="Rectangle 257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34" name="Rectangle 258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35" name="Rectangle 259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36" name="Text Box 260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18437" name="Text Box 261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  <p:sp>
              <p:nvSpPr>
                <p:cNvPr id="818438" name="Text Box 262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39" name="Text Box 263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40" name="Text Box 264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41" name="Text Box 265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42" name="Text Box 266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43" name="Text Box 267"/>
            <p:cNvSpPr txBox="1">
              <a:spLocks noChangeArrowheads="1"/>
            </p:cNvSpPr>
            <p:nvPr/>
          </p:nvSpPr>
          <p:spPr bwMode="auto">
            <a:xfrm>
              <a:off x="4229" y="2460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solidFill>
                    <a:srgbClr val="800000"/>
                  </a:solidFill>
                </a:rPr>
                <a:t>‘M’</a:t>
              </a:r>
            </a:p>
          </p:txBody>
        </p:sp>
        <p:grpSp>
          <p:nvGrpSpPr>
            <p:cNvPr id="818444" name="Group 268"/>
            <p:cNvGrpSpPr>
              <a:grpSpLocks/>
            </p:cNvGrpSpPr>
            <p:nvPr/>
          </p:nvGrpSpPr>
          <p:grpSpPr bwMode="auto">
            <a:xfrm>
              <a:off x="3131" y="2463"/>
              <a:ext cx="639" cy="581"/>
              <a:chOff x="4052" y="1509"/>
              <a:chExt cx="639" cy="581"/>
            </a:xfrm>
          </p:grpSpPr>
          <p:grpSp>
            <p:nvGrpSpPr>
              <p:cNvPr id="818445" name="Group 269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46" name="Rectangle 270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47" name="Rectangle 271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48" name="Text Box 272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18449" name="Text Box 273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18450" name="Rectangle 274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51" name="Rectangle 275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52" name="Rectangle 276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53" name="Text Box 277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18454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  <p:sp>
              <p:nvSpPr>
                <p:cNvPr id="818455" name="Text Box 279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56" name="Text Box 280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57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58" name="Text Box 282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59" name="Text Box 283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60" name="Line 284"/>
            <p:cNvSpPr>
              <a:spLocks noChangeShapeType="1"/>
            </p:cNvSpPr>
            <p:nvPr/>
          </p:nvSpPr>
          <p:spPr bwMode="auto">
            <a:xfrm flipH="1">
              <a:off x="3617" y="2221"/>
              <a:ext cx="146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8461" name="Line 285"/>
            <p:cNvSpPr>
              <a:spLocks noChangeShapeType="1"/>
            </p:cNvSpPr>
            <p:nvPr/>
          </p:nvSpPr>
          <p:spPr bwMode="auto">
            <a:xfrm>
              <a:off x="3671" y="2859"/>
              <a:ext cx="184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818462" name="Group 286"/>
            <p:cNvGrpSpPr>
              <a:grpSpLocks/>
            </p:cNvGrpSpPr>
            <p:nvPr/>
          </p:nvGrpSpPr>
          <p:grpSpPr bwMode="auto">
            <a:xfrm>
              <a:off x="3585" y="3098"/>
              <a:ext cx="639" cy="581"/>
              <a:chOff x="4052" y="1509"/>
              <a:chExt cx="639" cy="581"/>
            </a:xfrm>
          </p:grpSpPr>
          <p:grpSp>
            <p:nvGrpSpPr>
              <p:cNvPr id="818463" name="Group 287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64" name="Rectangle 288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65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66" name="Text Box 290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18467" name="Text Box 291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18468" name="Rectangle 292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69" name="Rectangle 293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70" name="Rectangle 294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71" name="Text Box 295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18472" name="Text Box 296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  <p:sp>
              <p:nvSpPr>
                <p:cNvPr id="818473" name="Text Box 297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74" name="Text Box 298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75" name="Text Box 299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76" name="Text Box 300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77" name="Text Box 301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78" name="Text Box 302"/>
            <p:cNvSpPr txBox="1">
              <a:spLocks noChangeArrowheads="1"/>
            </p:cNvSpPr>
            <p:nvPr/>
          </p:nvSpPr>
          <p:spPr bwMode="auto">
            <a:xfrm>
              <a:off x="3894" y="3099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solidFill>
                    <a:srgbClr val="800000"/>
                  </a:solidFill>
                </a:rPr>
                <a:t>‘I’</a:t>
              </a:r>
            </a:p>
          </p:txBody>
        </p:sp>
        <p:grpSp>
          <p:nvGrpSpPr>
            <p:cNvPr id="818479" name="Group 303"/>
            <p:cNvGrpSpPr>
              <a:grpSpLocks/>
            </p:cNvGrpSpPr>
            <p:nvPr/>
          </p:nvGrpSpPr>
          <p:grpSpPr bwMode="auto">
            <a:xfrm>
              <a:off x="2673" y="3095"/>
              <a:ext cx="639" cy="581"/>
              <a:chOff x="4052" y="1509"/>
              <a:chExt cx="639" cy="581"/>
            </a:xfrm>
          </p:grpSpPr>
          <p:grpSp>
            <p:nvGrpSpPr>
              <p:cNvPr id="818480" name="Group 304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481" name="Rectangle 305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82" name="Rectangle 306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83" name="Text Box 307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18484" name="Text Box 308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18485" name="Rectangle 309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86" name="Rectangle 310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87" name="Rectangle 311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488" name="Text Box 312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18489" name="Text Box 313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  <p:sp>
              <p:nvSpPr>
                <p:cNvPr id="818490" name="Text Box 314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491" name="Text Box 315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492" name="Text Box 316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493" name="Text Box 317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494" name="Text Box 318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495" name="Text Box 319"/>
            <p:cNvSpPr txBox="1">
              <a:spLocks noChangeArrowheads="1"/>
            </p:cNvSpPr>
            <p:nvPr/>
          </p:nvSpPr>
          <p:spPr bwMode="auto">
            <a:xfrm>
              <a:off x="2982" y="3096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lang="en-US" sz="1400" b="1">
                <a:solidFill>
                  <a:srgbClr val="800000"/>
                </a:solidFill>
              </a:endParaRPr>
            </a:p>
          </p:txBody>
        </p:sp>
        <p:sp>
          <p:nvSpPr>
            <p:cNvPr id="818496" name="Line 320"/>
            <p:cNvSpPr>
              <a:spLocks noChangeShapeType="1"/>
            </p:cNvSpPr>
            <p:nvPr/>
          </p:nvSpPr>
          <p:spPr bwMode="auto">
            <a:xfrm flipH="1">
              <a:off x="3126" y="2879"/>
              <a:ext cx="146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8497" name="Line 321"/>
            <p:cNvSpPr>
              <a:spLocks noChangeShapeType="1"/>
            </p:cNvSpPr>
            <p:nvPr/>
          </p:nvSpPr>
          <p:spPr bwMode="auto">
            <a:xfrm flipH="1">
              <a:off x="2699" y="3517"/>
              <a:ext cx="124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8498" name="Line 322"/>
            <p:cNvSpPr>
              <a:spLocks noChangeShapeType="1"/>
            </p:cNvSpPr>
            <p:nvPr/>
          </p:nvSpPr>
          <p:spPr bwMode="auto">
            <a:xfrm>
              <a:off x="3138" y="3519"/>
              <a:ext cx="169" cy="2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818499" name="Group 323"/>
            <p:cNvGrpSpPr>
              <a:grpSpLocks/>
            </p:cNvGrpSpPr>
            <p:nvPr/>
          </p:nvGrpSpPr>
          <p:grpSpPr bwMode="auto">
            <a:xfrm>
              <a:off x="2412" y="3722"/>
              <a:ext cx="639" cy="581"/>
              <a:chOff x="4052" y="1509"/>
              <a:chExt cx="639" cy="581"/>
            </a:xfrm>
          </p:grpSpPr>
          <p:grpSp>
            <p:nvGrpSpPr>
              <p:cNvPr id="818500" name="Group 324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501" name="Rectangle 325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502" name="Rectangle 326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503" name="Text Box 327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18504" name="Text Box 328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18505" name="Rectangle 329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506" name="Rectangle 330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507" name="Rectangle 331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508" name="Text Box 332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18509" name="Text Box 333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  <p:sp>
              <p:nvSpPr>
                <p:cNvPr id="818510" name="Text Box 334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511" name="Text Box 335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512" name="Text Box 336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513" name="Text Box 337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514" name="Text Box 338"/>
              <p:cNvSpPr txBox="1">
                <a:spLocks noChangeArrowheads="1"/>
              </p:cNvSpPr>
              <p:nvPr/>
            </p:nvSpPr>
            <p:spPr bwMode="auto">
              <a:xfrm>
                <a:off x="4361" y="1625"/>
                <a:ext cx="20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r>
                  <a:rPr lang="en-US" sz="1400" b="1">
                    <a:solidFill>
                      <a:srgbClr val="800000"/>
                    </a:solidFill>
                  </a:rPr>
                  <a:t> </a:t>
                </a:r>
              </a:p>
            </p:txBody>
          </p:sp>
        </p:grpSp>
        <p:sp>
          <p:nvSpPr>
            <p:cNvPr id="818515" name="Text Box 339"/>
            <p:cNvSpPr txBox="1">
              <a:spLocks noChangeArrowheads="1"/>
            </p:cNvSpPr>
            <p:nvPr/>
          </p:nvSpPr>
          <p:spPr bwMode="auto">
            <a:xfrm>
              <a:off x="2721" y="3723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solidFill>
                    <a:srgbClr val="800000"/>
                  </a:solidFill>
                </a:rPr>
                <a:t>‘.’</a:t>
              </a:r>
            </a:p>
          </p:txBody>
        </p:sp>
        <p:grpSp>
          <p:nvGrpSpPr>
            <p:cNvPr id="818516" name="Group 340"/>
            <p:cNvGrpSpPr>
              <a:grpSpLocks/>
            </p:cNvGrpSpPr>
            <p:nvPr/>
          </p:nvGrpSpPr>
          <p:grpSpPr bwMode="auto">
            <a:xfrm>
              <a:off x="3037" y="3722"/>
              <a:ext cx="639" cy="581"/>
              <a:chOff x="4052" y="1509"/>
              <a:chExt cx="639" cy="581"/>
            </a:xfrm>
          </p:grpSpPr>
          <p:grpSp>
            <p:nvGrpSpPr>
              <p:cNvPr id="818517" name="Group 341"/>
              <p:cNvGrpSpPr>
                <a:grpSpLocks/>
              </p:cNvGrpSpPr>
              <p:nvPr/>
            </p:nvGrpSpPr>
            <p:grpSpPr bwMode="auto">
              <a:xfrm>
                <a:off x="4052" y="1509"/>
                <a:ext cx="639" cy="581"/>
                <a:chOff x="1056" y="2411"/>
                <a:chExt cx="639" cy="581"/>
              </a:xfrm>
            </p:grpSpPr>
            <p:sp>
              <p:nvSpPr>
                <p:cNvPr id="818518" name="Rectangle 342"/>
                <p:cNvSpPr>
                  <a:spLocks noChangeArrowheads="1"/>
                </p:cNvSpPr>
                <p:nvPr/>
              </p:nvSpPr>
              <p:spPr bwMode="auto">
                <a:xfrm>
                  <a:off x="1100" y="2432"/>
                  <a:ext cx="557" cy="447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519" name="Rectangle 343"/>
                <p:cNvSpPr>
                  <a:spLocks noChangeArrowheads="1"/>
                </p:cNvSpPr>
                <p:nvPr/>
              </p:nvSpPr>
              <p:spPr bwMode="auto">
                <a:xfrm>
                  <a:off x="1352" y="2447"/>
                  <a:ext cx="291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520" name="Text Box 344"/>
                <p:cNvSpPr txBox="1">
                  <a:spLocks noChangeArrowheads="1"/>
                </p:cNvSpPr>
                <p:nvPr/>
              </p:nvSpPr>
              <p:spPr bwMode="auto">
                <a:xfrm>
                  <a:off x="1110" y="2411"/>
                  <a:ext cx="239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ch</a:t>
                  </a:r>
                </a:p>
              </p:txBody>
            </p:sp>
            <p:sp>
              <p:nvSpPr>
                <p:cNvPr id="818521" name="Text Box 345"/>
                <p:cNvSpPr txBox="1">
                  <a:spLocks noChangeArrowheads="1"/>
                </p:cNvSpPr>
                <p:nvPr/>
              </p:nvSpPr>
              <p:spPr bwMode="auto">
                <a:xfrm>
                  <a:off x="1056" y="2522"/>
                  <a:ext cx="34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freq</a:t>
                  </a:r>
                </a:p>
              </p:txBody>
            </p:sp>
            <p:sp>
              <p:nvSpPr>
                <p:cNvPr id="818522" name="Rectangle 346"/>
                <p:cNvSpPr>
                  <a:spLocks noChangeArrowheads="1"/>
                </p:cNvSpPr>
                <p:nvPr/>
              </p:nvSpPr>
              <p:spPr bwMode="auto">
                <a:xfrm>
                  <a:off x="1352" y="2571"/>
                  <a:ext cx="291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523" name="Rectangle 347"/>
                <p:cNvSpPr>
                  <a:spLocks noChangeArrowheads="1"/>
                </p:cNvSpPr>
                <p:nvPr/>
              </p:nvSpPr>
              <p:spPr bwMode="auto">
                <a:xfrm>
                  <a:off x="1116" y="2769"/>
                  <a:ext cx="255" cy="102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524" name="Rectangle 348"/>
                <p:cNvSpPr>
                  <a:spLocks noChangeArrowheads="1"/>
                </p:cNvSpPr>
                <p:nvPr/>
              </p:nvSpPr>
              <p:spPr bwMode="auto">
                <a:xfrm>
                  <a:off x="1383" y="2770"/>
                  <a:ext cx="255" cy="101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l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18525" name="Text Box 349"/>
                <p:cNvSpPr txBox="1">
                  <a:spLocks noChangeArrowheads="1"/>
                </p:cNvSpPr>
                <p:nvPr/>
              </p:nvSpPr>
              <p:spPr bwMode="auto">
                <a:xfrm>
                  <a:off x="1075" y="2631"/>
                  <a:ext cx="3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left</a:t>
                  </a:r>
                </a:p>
              </p:txBody>
            </p:sp>
            <p:sp>
              <p:nvSpPr>
                <p:cNvPr id="818526" name="Text Box 350"/>
                <p:cNvSpPr txBox="1">
                  <a:spLocks noChangeArrowheads="1"/>
                </p:cNvSpPr>
                <p:nvPr/>
              </p:nvSpPr>
              <p:spPr bwMode="auto">
                <a:xfrm>
                  <a:off x="1317" y="2629"/>
                  <a:ext cx="3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b="1">
                      <a:solidFill>
                        <a:srgbClr val="000000"/>
                      </a:solidFill>
                    </a:rPr>
                    <a:t>right</a:t>
                  </a:r>
                </a:p>
              </p:txBody>
            </p:sp>
            <p:sp>
              <p:nvSpPr>
                <p:cNvPr id="818527" name="Text Box 351"/>
                <p:cNvSpPr txBox="1">
                  <a:spLocks noChangeArrowheads="1"/>
                </p:cNvSpPr>
                <p:nvPr/>
              </p:nvSpPr>
              <p:spPr bwMode="auto">
                <a:xfrm>
                  <a:off x="1331" y="2448"/>
                  <a:ext cx="3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</a:t>
                  </a:r>
                </a:p>
              </p:txBody>
            </p:sp>
            <p:sp>
              <p:nvSpPr>
                <p:cNvPr id="818528" name="Text Box 352"/>
                <p:cNvSpPr txBox="1">
                  <a:spLocks noChangeArrowheads="1"/>
                </p:cNvSpPr>
                <p:nvPr/>
              </p:nvSpPr>
              <p:spPr bwMode="auto">
                <a:xfrm>
                  <a:off x="1330" y="2556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800">
                      <a:solidFill>
                        <a:srgbClr val="800000"/>
                      </a:solidFill>
                    </a:rPr>
                    <a:t>    </a:t>
                  </a:r>
                </a:p>
              </p:txBody>
            </p:sp>
            <p:sp>
              <p:nvSpPr>
                <p:cNvPr id="818529" name="Text Box 353"/>
                <p:cNvSpPr txBox="1">
                  <a:spLocks noChangeArrowheads="1"/>
                </p:cNvSpPr>
                <p:nvPr/>
              </p:nvSpPr>
              <p:spPr bwMode="auto">
                <a:xfrm>
                  <a:off x="1078" y="2777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  <p:sp>
              <p:nvSpPr>
                <p:cNvPr id="818530" name="Text Box 354"/>
                <p:cNvSpPr txBox="1">
                  <a:spLocks noChangeArrowheads="1"/>
                </p:cNvSpPr>
                <p:nvPr/>
              </p:nvSpPr>
              <p:spPr bwMode="auto">
                <a:xfrm>
                  <a:off x="1343" y="2780"/>
                  <a:ext cx="335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600">
                      <a:solidFill>
                        <a:srgbClr val="8000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818531" name="Text Box 355"/>
              <p:cNvSpPr txBox="1">
                <a:spLocks noChangeArrowheads="1"/>
              </p:cNvSpPr>
              <p:nvPr/>
            </p:nvSpPr>
            <p:spPr bwMode="auto">
              <a:xfrm>
                <a:off x="4361" y="1655"/>
                <a:ext cx="15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000" b="1">
                    <a:solidFill>
                      <a:srgbClr val="800000"/>
                    </a:solidFill>
                  </a:rPr>
                  <a:t> </a:t>
                </a:r>
                <a:endParaRPr lang="en-US" sz="1400" b="1">
                  <a:solidFill>
                    <a:srgbClr val="800000"/>
                  </a:solidFill>
                </a:endParaRPr>
              </a:p>
            </p:txBody>
          </p:sp>
        </p:grpSp>
        <p:sp>
          <p:nvSpPr>
            <p:cNvPr id="818532" name="Text Box 356"/>
            <p:cNvSpPr txBox="1">
              <a:spLocks noChangeArrowheads="1"/>
            </p:cNvSpPr>
            <p:nvPr/>
          </p:nvSpPr>
          <p:spPr bwMode="auto">
            <a:xfrm>
              <a:off x="3346" y="3723"/>
              <a:ext cx="24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b="1">
                  <a:solidFill>
                    <a:srgbClr val="800000"/>
                  </a:solidFill>
                </a:rPr>
                <a:t>‘S’</a:t>
              </a:r>
            </a:p>
          </p:txBody>
        </p:sp>
        <p:sp>
          <p:nvSpPr>
            <p:cNvPr id="818533" name="Rectangle 357"/>
            <p:cNvSpPr>
              <a:spLocks noChangeArrowheads="1"/>
            </p:cNvSpPr>
            <p:nvPr/>
          </p:nvSpPr>
          <p:spPr bwMode="auto">
            <a:xfrm>
              <a:off x="5382" y="2792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4" name="Rectangle 358"/>
            <p:cNvSpPr>
              <a:spLocks noChangeArrowheads="1"/>
            </p:cNvSpPr>
            <p:nvPr/>
          </p:nvSpPr>
          <p:spPr bwMode="auto">
            <a:xfrm>
              <a:off x="5120" y="2791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5" name="Rectangle 359"/>
            <p:cNvSpPr>
              <a:spLocks noChangeArrowheads="1"/>
            </p:cNvSpPr>
            <p:nvPr/>
          </p:nvSpPr>
          <p:spPr bwMode="auto">
            <a:xfrm>
              <a:off x="4772" y="2791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6" name="Rectangle 360"/>
            <p:cNvSpPr>
              <a:spLocks noChangeArrowheads="1"/>
            </p:cNvSpPr>
            <p:nvPr/>
          </p:nvSpPr>
          <p:spPr bwMode="auto">
            <a:xfrm>
              <a:off x="4510" y="278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7" name="Rectangle 361"/>
            <p:cNvSpPr>
              <a:spLocks noChangeArrowheads="1"/>
            </p:cNvSpPr>
            <p:nvPr/>
          </p:nvSpPr>
          <p:spPr bwMode="auto">
            <a:xfrm>
              <a:off x="4188" y="278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8" name="Rectangle 362"/>
            <p:cNvSpPr>
              <a:spLocks noChangeArrowheads="1"/>
            </p:cNvSpPr>
            <p:nvPr/>
          </p:nvSpPr>
          <p:spPr bwMode="auto">
            <a:xfrm>
              <a:off x="3927" y="278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39" name="Rectangle 363"/>
            <p:cNvSpPr>
              <a:spLocks noChangeArrowheads="1"/>
            </p:cNvSpPr>
            <p:nvPr/>
          </p:nvSpPr>
          <p:spPr bwMode="auto">
            <a:xfrm>
              <a:off x="3846" y="341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0" name="Rectangle 364"/>
            <p:cNvSpPr>
              <a:spLocks noChangeArrowheads="1"/>
            </p:cNvSpPr>
            <p:nvPr/>
          </p:nvSpPr>
          <p:spPr bwMode="auto">
            <a:xfrm>
              <a:off x="3591" y="3419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1" name="Rectangle 365"/>
            <p:cNvSpPr>
              <a:spLocks noChangeArrowheads="1"/>
            </p:cNvSpPr>
            <p:nvPr/>
          </p:nvSpPr>
          <p:spPr bwMode="auto">
            <a:xfrm>
              <a:off x="3299" y="404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2" name="Rectangle 366"/>
            <p:cNvSpPr>
              <a:spLocks noChangeArrowheads="1"/>
            </p:cNvSpPr>
            <p:nvPr/>
          </p:nvSpPr>
          <p:spPr bwMode="auto">
            <a:xfrm>
              <a:off x="3044" y="4044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3" name="Rectangle 367"/>
            <p:cNvSpPr>
              <a:spLocks noChangeArrowheads="1"/>
            </p:cNvSpPr>
            <p:nvPr/>
          </p:nvSpPr>
          <p:spPr bwMode="auto">
            <a:xfrm>
              <a:off x="2686" y="404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4" name="Rectangle 368"/>
            <p:cNvSpPr>
              <a:spLocks noChangeArrowheads="1"/>
            </p:cNvSpPr>
            <p:nvPr/>
          </p:nvSpPr>
          <p:spPr bwMode="auto">
            <a:xfrm>
              <a:off x="2431" y="4045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200" b="1">
                  <a:solidFill>
                    <a:srgbClr val="800000"/>
                  </a:solidFill>
                </a:rPr>
                <a:t>NULL</a:t>
              </a:r>
            </a:p>
          </p:txBody>
        </p:sp>
        <p:sp>
          <p:nvSpPr>
            <p:cNvPr id="818545" name="Text Box 369"/>
            <p:cNvSpPr txBox="1">
              <a:spLocks noChangeArrowheads="1"/>
            </p:cNvSpPr>
            <p:nvPr/>
          </p:nvSpPr>
          <p:spPr bwMode="auto">
            <a:xfrm>
              <a:off x="4017" y="155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818546" name="Text Box 370"/>
            <p:cNvSpPr txBox="1">
              <a:spLocks noChangeArrowheads="1"/>
            </p:cNvSpPr>
            <p:nvPr/>
          </p:nvSpPr>
          <p:spPr bwMode="auto">
            <a:xfrm>
              <a:off x="4620" y="223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818547" name="Text Box 371"/>
            <p:cNvSpPr txBox="1">
              <a:spLocks noChangeArrowheads="1"/>
            </p:cNvSpPr>
            <p:nvPr/>
          </p:nvSpPr>
          <p:spPr bwMode="auto">
            <a:xfrm>
              <a:off x="3461" y="2242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818548" name="Text Box 372"/>
            <p:cNvSpPr txBox="1">
              <a:spLocks noChangeArrowheads="1"/>
            </p:cNvSpPr>
            <p:nvPr/>
          </p:nvSpPr>
          <p:spPr bwMode="auto">
            <a:xfrm>
              <a:off x="2980" y="2890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818549" name="Text Box 373"/>
            <p:cNvSpPr txBox="1">
              <a:spLocks noChangeArrowheads="1"/>
            </p:cNvSpPr>
            <p:nvPr/>
          </p:nvSpPr>
          <p:spPr bwMode="auto">
            <a:xfrm>
              <a:off x="2542" y="350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818550" name="Text Box 374"/>
            <p:cNvSpPr txBox="1">
              <a:spLocks noChangeArrowheads="1"/>
            </p:cNvSpPr>
            <p:nvPr/>
          </p:nvSpPr>
          <p:spPr bwMode="auto">
            <a:xfrm>
              <a:off x="4846" y="1556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18551" name="Text Box 375"/>
            <p:cNvSpPr txBox="1">
              <a:spLocks noChangeArrowheads="1"/>
            </p:cNvSpPr>
            <p:nvPr/>
          </p:nvSpPr>
          <p:spPr bwMode="auto">
            <a:xfrm>
              <a:off x="5292" y="2208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18552" name="Text Box 376"/>
            <p:cNvSpPr txBox="1">
              <a:spLocks noChangeArrowheads="1"/>
            </p:cNvSpPr>
            <p:nvPr/>
          </p:nvSpPr>
          <p:spPr bwMode="auto">
            <a:xfrm>
              <a:off x="4113" y="221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18553" name="Text Box 377"/>
            <p:cNvSpPr txBox="1">
              <a:spLocks noChangeArrowheads="1"/>
            </p:cNvSpPr>
            <p:nvPr/>
          </p:nvSpPr>
          <p:spPr bwMode="auto">
            <a:xfrm>
              <a:off x="3741" y="2836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18554" name="Text Box 378"/>
            <p:cNvSpPr txBox="1">
              <a:spLocks noChangeArrowheads="1"/>
            </p:cNvSpPr>
            <p:nvPr/>
          </p:nvSpPr>
          <p:spPr bwMode="auto">
            <a:xfrm>
              <a:off x="3249" y="3494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818555" name="Line 379"/>
          <p:cNvSpPr>
            <a:spLocks noChangeShapeType="1"/>
          </p:cNvSpPr>
          <p:nvPr/>
        </p:nvSpPr>
        <p:spPr bwMode="auto">
          <a:xfrm>
            <a:off x="76200" y="170973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8556" name="Rectangle 380"/>
          <p:cNvSpPr>
            <a:spLocks noChangeArrowheads="1"/>
          </p:cNvSpPr>
          <p:nvPr/>
        </p:nvSpPr>
        <p:spPr bwMode="auto">
          <a:xfrm>
            <a:off x="838200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8557" name="Line 381"/>
          <p:cNvSpPr>
            <a:spLocks noChangeShapeType="1"/>
          </p:cNvSpPr>
          <p:nvPr/>
        </p:nvSpPr>
        <p:spPr bwMode="auto">
          <a:xfrm flipH="1">
            <a:off x="6172200" y="2895600"/>
            <a:ext cx="381000" cy="4572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8558" name="Rectangle 382"/>
          <p:cNvSpPr>
            <a:spLocks noChangeArrowheads="1"/>
          </p:cNvSpPr>
          <p:nvPr/>
        </p:nvSpPr>
        <p:spPr bwMode="auto">
          <a:xfrm>
            <a:off x="1041400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8559" name="Line 383"/>
          <p:cNvSpPr>
            <a:spLocks noChangeShapeType="1"/>
          </p:cNvSpPr>
          <p:nvPr/>
        </p:nvSpPr>
        <p:spPr bwMode="auto">
          <a:xfrm flipH="1">
            <a:off x="5257800" y="3962400"/>
            <a:ext cx="381000" cy="4572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8560" name="Rectangle 384"/>
          <p:cNvSpPr>
            <a:spLocks noChangeArrowheads="1"/>
          </p:cNvSpPr>
          <p:nvPr/>
        </p:nvSpPr>
        <p:spPr bwMode="auto">
          <a:xfrm>
            <a:off x="1225550" y="5507038"/>
            <a:ext cx="254000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8561" name="Line 385"/>
          <p:cNvSpPr>
            <a:spLocks noChangeShapeType="1"/>
          </p:cNvSpPr>
          <p:nvPr/>
        </p:nvSpPr>
        <p:spPr bwMode="auto">
          <a:xfrm>
            <a:off x="5964238" y="4897438"/>
            <a:ext cx="392112" cy="5334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8562" name="Text Box 386"/>
          <p:cNvSpPr txBox="1">
            <a:spLocks noChangeArrowheads="1"/>
          </p:cNvSpPr>
          <p:nvPr/>
        </p:nvSpPr>
        <p:spPr bwMode="auto">
          <a:xfrm>
            <a:off x="6756400" y="5514975"/>
            <a:ext cx="23606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(When you hit a leaf node, output ch and then start again at the root!)</a:t>
            </a:r>
          </a:p>
        </p:txBody>
      </p:sp>
      <p:sp>
        <p:nvSpPr>
          <p:cNvPr id="818563" name="Text Box 387"/>
          <p:cNvSpPr txBox="1">
            <a:spLocks noChangeArrowheads="1"/>
          </p:cNvSpPr>
          <p:nvPr/>
        </p:nvSpPr>
        <p:spPr bwMode="auto">
          <a:xfrm>
            <a:off x="2633663" y="2624138"/>
            <a:ext cx="1284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Output:</a:t>
            </a:r>
          </a:p>
        </p:txBody>
      </p:sp>
      <p:sp>
        <p:nvSpPr>
          <p:cNvPr id="818564" name="Text Box 388"/>
          <p:cNvSpPr txBox="1">
            <a:spLocks noChangeArrowheads="1"/>
          </p:cNvSpPr>
          <p:nvPr/>
        </p:nvSpPr>
        <p:spPr bwMode="auto">
          <a:xfrm>
            <a:off x="2801938" y="3079750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3333CC"/>
                </a:solidFill>
              </a:rPr>
              <a:t>I</a:t>
            </a:r>
          </a:p>
        </p:txBody>
      </p:sp>
      <p:sp>
        <p:nvSpPr>
          <p:cNvPr id="818565" name="Rectangle 389"/>
          <p:cNvSpPr>
            <a:spLocks noChangeArrowheads="1"/>
          </p:cNvSpPr>
          <p:nvPr/>
        </p:nvSpPr>
        <p:spPr bwMode="auto">
          <a:xfrm>
            <a:off x="1389063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8566" name="Line 390"/>
          <p:cNvSpPr>
            <a:spLocks noChangeShapeType="1"/>
          </p:cNvSpPr>
          <p:nvPr/>
        </p:nvSpPr>
        <p:spPr bwMode="auto">
          <a:xfrm>
            <a:off x="7772400" y="2819400"/>
            <a:ext cx="495300" cy="5207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8567" name="Rectangle 391"/>
          <p:cNvSpPr>
            <a:spLocks noChangeArrowheads="1"/>
          </p:cNvSpPr>
          <p:nvPr/>
        </p:nvSpPr>
        <p:spPr bwMode="auto">
          <a:xfrm>
            <a:off x="1585913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8568" name="Line 392"/>
          <p:cNvSpPr>
            <a:spLocks noChangeShapeType="1"/>
          </p:cNvSpPr>
          <p:nvPr/>
        </p:nvSpPr>
        <p:spPr bwMode="auto">
          <a:xfrm>
            <a:off x="8585200" y="3851275"/>
            <a:ext cx="449263" cy="5556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8569" name="Text Box 393"/>
          <p:cNvSpPr txBox="1">
            <a:spLocks noChangeArrowheads="1"/>
          </p:cNvSpPr>
          <p:nvPr/>
        </p:nvSpPr>
        <p:spPr bwMode="auto">
          <a:xfrm>
            <a:off x="6759575" y="5514975"/>
            <a:ext cx="23606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(When you hit a leaf node, output ch and then start again at the root!)</a:t>
            </a:r>
          </a:p>
        </p:txBody>
      </p:sp>
      <p:sp>
        <p:nvSpPr>
          <p:cNvPr id="818570" name="Text Box 394"/>
          <p:cNvSpPr txBox="1">
            <a:spLocks noChangeArrowheads="1"/>
          </p:cNvSpPr>
          <p:nvPr/>
        </p:nvSpPr>
        <p:spPr bwMode="auto">
          <a:xfrm>
            <a:off x="3011488" y="306705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3333CC"/>
                </a:solidFill>
              </a:rPr>
              <a:t>_</a:t>
            </a:r>
          </a:p>
        </p:txBody>
      </p:sp>
      <p:sp>
        <p:nvSpPr>
          <p:cNvPr id="818571" name="Rectangle 395"/>
          <p:cNvSpPr>
            <a:spLocks noChangeArrowheads="1"/>
          </p:cNvSpPr>
          <p:nvPr/>
        </p:nvSpPr>
        <p:spPr bwMode="auto">
          <a:xfrm>
            <a:off x="1757363" y="5505450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8572" name="Line 396"/>
          <p:cNvSpPr>
            <a:spLocks noChangeShapeType="1"/>
          </p:cNvSpPr>
          <p:nvPr/>
        </p:nvSpPr>
        <p:spPr bwMode="auto">
          <a:xfrm>
            <a:off x="7762875" y="2800350"/>
            <a:ext cx="495300" cy="5207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8573" name="Line 397"/>
          <p:cNvSpPr>
            <a:spLocks noChangeShapeType="1"/>
          </p:cNvSpPr>
          <p:nvPr/>
        </p:nvSpPr>
        <p:spPr bwMode="auto">
          <a:xfrm flipH="1">
            <a:off x="7267575" y="3943350"/>
            <a:ext cx="314325" cy="522288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8574" name="Rectangle 398"/>
          <p:cNvSpPr>
            <a:spLocks noChangeArrowheads="1"/>
          </p:cNvSpPr>
          <p:nvPr/>
        </p:nvSpPr>
        <p:spPr bwMode="auto">
          <a:xfrm>
            <a:off x="1954213" y="55086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8575" name="Text Box 399"/>
          <p:cNvSpPr txBox="1">
            <a:spLocks noChangeArrowheads="1"/>
          </p:cNvSpPr>
          <p:nvPr/>
        </p:nvSpPr>
        <p:spPr bwMode="auto">
          <a:xfrm>
            <a:off x="3246438" y="3079750"/>
            <a:ext cx="40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3333CC"/>
                </a:solidFill>
              </a:rPr>
              <a:t>A</a:t>
            </a:r>
          </a:p>
        </p:txBody>
      </p:sp>
      <p:sp>
        <p:nvSpPr>
          <p:cNvPr id="818576" name="Rectangle 400"/>
          <p:cNvSpPr>
            <a:spLocks noChangeArrowheads="1"/>
          </p:cNvSpPr>
          <p:nvPr/>
        </p:nvSpPr>
        <p:spPr bwMode="auto">
          <a:xfrm>
            <a:off x="685800" y="5815013"/>
            <a:ext cx="254000" cy="258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8577" name="Line 401"/>
          <p:cNvSpPr>
            <a:spLocks noChangeShapeType="1"/>
          </p:cNvSpPr>
          <p:nvPr/>
        </p:nvSpPr>
        <p:spPr bwMode="auto">
          <a:xfrm flipH="1">
            <a:off x="6161088" y="2895600"/>
            <a:ext cx="381000" cy="4572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8578" name="Rectangle 402"/>
          <p:cNvSpPr>
            <a:spLocks noChangeArrowheads="1"/>
          </p:cNvSpPr>
          <p:nvPr/>
        </p:nvSpPr>
        <p:spPr bwMode="auto">
          <a:xfrm>
            <a:off x="860425" y="5813425"/>
            <a:ext cx="254000" cy="2587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8579" name="Line 403"/>
          <p:cNvSpPr>
            <a:spLocks noChangeShapeType="1"/>
          </p:cNvSpPr>
          <p:nvPr/>
        </p:nvSpPr>
        <p:spPr bwMode="auto">
          <a:xfrm>
            <a:off x="6672263" y="3917950"/>
            <a:ext cx="392112" cy="5334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8580" name="Rectangle 404"/>
          <p:cNvSpPr>
            <a:spLocks noChangeArrowheads="1"/>
          </p:cNvSpPr>
          <p:nvPr/>
        </p:nvSpPr>
        <p:spPr bwMode="auto">
          <a:xfrm>
            <a:off x="3479800" y="3079750"/>
            <a:ext cx="45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3333CC"/>
                </a:solidFill>
              </a:rPr>
              <a:t>M</a:t>
            </a:r>
          </a:p>
        </p:txBody>
      </p:sp>
      <p:sp>
        <p:nvSpPr>
          <p:cNvPr id="818581" name="Rectangle 405"/>
          <p:cNvSpPr>
            <a:spLocks noChangeArrowheads="1"/>
          </p:cNvSpPr>
          <p:nvPr/>
        </p:nvSpPr>
        <p:spPr bwMode="auto">
          <a:xfrm>
            <a:off x="3794125" y="3057525"/>
            <a:ext cx="2106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3333CC"/>
                </a:solidFill>
              </a:rPr>
              <a:t>_SAM_MAM.</a:t>
            </a:r>
          </a:p>
        </p:txBody>
      </p:sp>
      <p:grpSp>
        <p:nvGrpSpPr>
          <p:cNvPr id="818582" name="Group 406"/>
          <p:cNvGrpSpPr>
            <a:grpSpLocks/>
          </p:cNvGrpSpPr>
          <p:nvPr/>
        </p:nvGrpSpPr>
        <p:grpSpPr bwMode="auto">
          <a:xfrm>
            <a:off x="2514600" y="3733800"/>
            <a:ext cx="1897063" cy="1735138"/>
            <a:chOff x="288" y="1566"/>
            <a:chExt cx="1690" cy="1093"/>
          </a:xfrm>
        </p:grpSpPr>
        <p:sp>
          <p:nvSpPr>
            <p:cNvPr id="818583" name="Text Box 407"/>
            <p:cNvSpPr txBox="1">
              <a:spLocks noChangeArrowheads="1"/>
            </p:cNvSpPr>
            <p:nvPr/>
          </p:nvSpPr>
          <p:spPr bwMode="auto">
            <a:xfrm>
              <a:off x="288" y="1566"/>
              <a:ext cx="12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solidFill>
                    <a:srgbClr val="000000"/>
                  </a:solidFill>
                </a:rPr>
                <a:t>output.dat</a:t>
              </a:r>
            </a:p>
          </p:txBody>
        </p:sp>
        <p:sp>
          <p:nvSpPr>
            <p:cNvPr id="818584" name="Rectangle 408"/>
            <p:cNvSpPr>
              <a:spLocks noChangeArrowheads="1"/>
            </p:cNvSpPr>
            <p:nvPr/>
          </p:nvSpPr>
          <p:spPr bwMode="auto">
            <a:xfrm>
              <a:off x="346" y="1795"/>
              <a:ext cx="1632" cy="8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8585" name="Line 409"/>
          <p:cNvSpPr>
            <a:spLocks noChangeShapeType="1"/>
          </p:cNvSpPr>
          <p:nvPr/>
        </p:nvSpPr>
        <p:spPr bwMode="auto">
          <a:xfrm>
            <a:off x="76200" y="2308225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818586" name="Text Box 410"/>
          <p:cNvSpPr txBox="1">
            <a:spLocks noChangeArrowheads="1"/>
          </p:cNvSpPr>
          <p:nvPr/>
        </p:nvSpPr>
        <p:spPr bwMode="auto">
          <a:xfrm>
            <a:off x="2667000" y="4114800"/>
            <a:ext cx="172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I AM SAM</a:t>
            </a:r>
          </a:p>
          <a:p>
            <a:pPr algn="l"/>
            <a:r>
              <a:rPr lang="en-US">
                <a:solidFill>
                  <a:srgbClr val="000000"/>
                </a:solidFill>
              </a:rPr>
              <a:t>MAM.</a:t>
            </a:r>
          </a:p>
        </p:txBody>
      </p:sp>
    </p:spTree>
    <p:extLst>
      <p:ext uri="{BB962C8B-B14F-4D97-AF65-F5344CB8AC3E}">
        <p14:creationId xmlns:p14="http://schemas.microsoft.com/office/powerpoint/2010/main" val="19637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1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1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1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1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1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1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1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1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1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1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1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81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81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81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8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81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81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81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8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500"/>
                                        <p:tgtEl>
                                          <p:spTgt spid="8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81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81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81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79" grpId="0" build="p"/>
      <p:bldP spid="818204" grpId="0" animBg="1"/>
      <p:bldP spid="818204" grpId="1" animBg="1"/>
      <p:bldP spid="818266" grpId="0" animBg="1"/>
      <p:bldP spid="818266" grpId="1" animBg="1"/>
      <p:bldP spid="818267" grpId="0"/>
      <p:bldP spid="818267" grpId="1"/>
      <p:bldP spid="818268" grpId="0" animBg="1"/>
      <p:bldP spid="818268" grpId="1" animBg="1"/>
      <p:bldP spid="818269" grpId="0" animBg="1"/>
      <p:bldP spid="818269" grpId="1" animBg="1"/>
      <p:bldP spid="818292" grpId="0" animBg="1"/>
      <p:bldP spid="818292" grpId="1" animBg="1"/>
      <p:bldP spid="818293" grpId="0"/>
      <p:bldP spid="818293" grpId="1"/>
      <p:bldP spid="818338" grpId="0" animBg="1"/>
      <p:bldP spid="818555" grpId="0" animBg="1"/>
      <p:bldP spid="818555" grpId="1" animBg="1"/>
      <p:bldP spid="818556" grpId="0" animBg="1"/>
      <p:bldP spid="818556" grpId="1" animBg="1"/>
      <p:bldP spid="818557" grpId="0" animBg="1"/>
      <p:bldP spid="818557" grpId="1" animBg="1"/>
      <p:bldP spid="818558" grpId="0" animBg="1"/>
      <p:bldP spid="818558" grpId="1" animBg="1"/>
      <p:bldP spid="818559" grpId="0" animBg="1"/>
      <p:bldP spid="818559" grpId="1" animBg="1"/>
      <p:bldP spid="818560" grpId="0" animBg="1"/>
      <p:bldP spid="818560" grpId="1" animBg="1"/>
      <p:bldP spid="818561" grpId="0" animBg="1"/>
      <p:bldP spid="818561" grpId="1" animBg="1"/>
      <p:bldP spid="818562" grpId="0"/>
      <p:bldP spid="818562" grpId="1"/>
      <p:bldP spid="818563" grpId="0"/>
      <p:bldP spid="818564" grpId="0"/>
      <p:bldP spid="818565" grpId="0" animBg="1"/>
      <p:bldP spid="818565" grpId="1" animBg="1"/>
      <p:bldP spid="818566" grpId="0" animBg="1"/>
      <p:bldP spid="818566" grpId="1" animBg="1"/>
      <p:bldP spid="818567" grpId="0" animBg="1"/>
      <p:bldP spid="818567" grpId="1" animBg="1"/>
      <p:bldP spid="818568" grpId="0" animBg="1"/>
      <p:bldP spid="818568" grpId="1" animBg="1"/>
      <p:bldP spid="818569" grpId="0"/>
      <p:bldP spid="818569" grpId="1"/>
      <p:bldP spid="818569" grpId="2"/>
      <p:bldP spid="818569" grpId="3"/>
      <p:bldP spid="818569" grpId="4"/>
      <p:bldP spid="818570" grpId="0"/>
      <p:bldP spid="818571" grpId="0" animBg="1"/>
      <p:bldP spid="818571" grpId="1" animBg="1"/>
      <p:bldP spid="818572" grpId="0" animBg="1"/>
      <p:bldP spid="818572" grpId="1" animBg="1"/>
      <p:bldP spid="818573" grpId="0" animBg="1"/>
      <p:bldP spid="818573" grpId="1" animBg="1"/>
      <p:bldP spid="818574" grpId="0" animBg="1"/>
      <p:bldP spid="818574" grpId="1" animBg="1"/>
      <p:bldP spid="818575" grpId="0"/>
      <p:bldP spid="818576" grpId="0" animBg="1"/>
      <p:bldP spid="818576" grpId="1" animBg="1"/>
      <p:bldP spid="818577" grpId="0" animBg="1"/>
      <p:bldP spid="818578" grpId="0" animBg="1"/>
      <p:bldP spid="818578" grpId="1" animBg="1"/>
      <p:bldP spid="818579" grpId="0" animBg="1"/>
      <p:bldP spid="818580" grpId="0"/>
      <p:bldP spid="818581" grpId="0"/>
      <p:bldP spid="818585" grpId="0" animBg="1"/>
      <p:bldP spid="818585" grpId="1" animBg="1"/>
      <p:bldP spid="8185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7BC8-0170-4A41-BE90-9581286339CB}" type="slidenum">
              <a:rPr lang="en-US"/>
              <a:pPr/>
              <a:t>8</a:t>
            </a:fld>
            <a:endParaRPr lang="en-US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>
                <a:ea typeface="MS Mincho" pitchFamily="49" charset="-128"/>
              </a:rPr>
              <a:t>Searching a BST</a:t>
            </a:r>
            <a:r>
              <a:rPr lang="en-US"/>
              <a:t> </a:t>
            </a:r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228600" y="887413"/>
            <a:ext cx="8108950" cy="261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rgbClr val="006666"/>
                </a:solidFill>
              </a:rPr>
              <a:t>Start at the </a:t>
            </a:r>
            <a:r>
              <a:rPr lang="en-US">
                <a:solidFill>
                  <a:srgbClr val="6600CC"/>
                </a:solidFill>
              </a:rPr>
              <a:t>root</a:t>
            </a:r>
            <a:r>
              <a:rPr lang="en-US">
                <a:solidFill>
                  <a:srgbClr val="006666"/>
                </a:solidFill>
              </a:rPr>
              <a:t> of the tree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Keep going until we hit the </a:t>
            </a:r>
            <a:r>
              <a:rPr lang="en-US">
                <a:solidFill>
                  <a:srgbClr val="6600CC"/>
                </a:solidFill>
              </a:rPr>
              <a:t>NULL pointer</a:t>
            </a:r>
          </a:p>
          <a:p>
            <a:pPr algn="l"/>
            <a:endParaRPr lang="en-US" sz="1000">
              <a:solidFill>
                <a:srgbClr val="6600CC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equal</a:t>
            </a:r>
            <a:r>
              <a:rPr lang="en-US">
                <a:solidFill>
                  <a:srgbClr val="006666"/>
                </a:solidFill>
              </a:rPr>
              <a:t> to current node’s value, then </a:t>
            </a:r>
            <a:r>
              <a:rPr lang="en-US">
                <a:solidFill>
                  <a:srgbClr val="6600CC"/>
                </a:solidFill>
              </a:rPr>
              <a:t>found</a:t>
            </a:r>
            <a:r>
              <a:rPr lang="en-US">
                <a:solidFill>
                  <a:srgbClr val="006666"/>
                </a:solidFill>
              </a:rPr>
              <a:t>!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less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left</a:t>
            </a:r>
          </a:p>
          <a:p>
            <a:pPr algn="l"/>
            <a:r>
              <a:rPr lang="en-US">
                <a:solidFill>
                  <a:srgbClr val="006666"/>
                </a:solidFill>
              </a:rPr>
              <a:t>   If V is </a:t>
            </a:r>
            <a:r>
              <a:rPr lang="en-US">
                <a:solidFill>
                  <a:srgbClr val="6600CC"/>
                </a:solidFill>
              </a:rPr>
              <a:t>greater</a:t>
            </a:r>
            <a:r>
              <a:rPr lang="en-US">
                <a:solidFill>
                  <a:srgbClr val="006666"/>
                </a:solidFill>
              </a:rPr>
              <a:t> than current node’s value, </a:t>
            </a:r>
            <a:r>
              <a:rPr lang="en-US">
                <a:solidFill>
                  <a:srgbClr val="6600CC"/>
                </a:solidFill>
              </a:rPr>
              <a:t>go right</a:t>
            </a:r>
          </a:p>
          <a:p>
            <a:pPr algn="l"/>
            <a:endParaRPr lang="en-US" sz="1200">
              <a:solidFill>
                <a:srgbClr val="006666"/>
              </a:solidFill>
            </a:endParaRPr>
          </a:p>
          <a:p>
            <a:pPr algn="l"/>
            <a:r>
              <a:rPr lang="en-US">
                <a:solidFill>
                  <a:srgbClr val="006666"/>
                </a:solidFill>
              </a:rPr>
              <a:t>If we hit a </a:t>
            </a:r>
            <a:r>
              <a:rPr lang="en-US">
                <a:solidFill>
                  <a:srgbClr val="6600CC"/>
                </a:solidFill>
              </a:rPr>
              <a:t>NULL pointer</a:t>
            </a:r>
            <a:r>
              <a:rPr lang="en-US">
                <a:solidFill>
                  <a:srgbClr val="006666"/>
                </a:solidFill>
              </a:rPr>
              <a:t>, not found.</a:t>
            </a:r>
          </a:p>
        </p:txBody>
      </p:sp>
      <p:sp>
        <p:nvSpPr>
          <p:cNvPr id="596013" name="Text Box 45"/>
          <p:cNvSpPr txBox="1">
            <a:spLocks noChangeArrowheads="1"/>
          </p:cNvSpPr>
          <p:nvPr/>
        </p:nvSpPr>
        <p:spPr bwMode="auto">
          <a:xfrm>
            <a:off x="457200" y="4114800"/>
            <a:ext cx="44894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Show how to search for: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Khang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Dale</a:t>
            </a:r>
          </a:p>
          <a:p>
            <a:pPr>
              <a:buFontTx/>
              <a:buAutoNum type="arabicPeriod"/>
            </a:pPr>
            <a:r>
              <a:rPr lang="en-US">
                <a:solidFill>
                  <a:schemeClr val="tx2"/>
                </a:solidFill>
                <a:latin typeface="Comic Sans MS" pitchFamily="66" charset="0"/>
              </a:rPr>
              <a:t>Sam</a:t>
            </a:r>
          </a:p>
          <a:p>
            <a:pPr>
              <a:buFontTx/>
              <a:buAutoNum type="arabicPeriod"/>
            </a:pPr>
            <a:endParaRPr lang="en-US">
              <a:solidFill>
                <a:schemeClr val="tx2"/>
              </a:solidFill>
              <a:latin typeface="Comic Sans MS" pitchFamily="66" charset="0"/>
            </a:endParaRPr>
          </a:p>
        </p:txBody>
      </p:sp>
      <p:pic>
        <p:nvPicPr>
          <p:cNvPr id="596037" name="Picture 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3473450"/>
            <a:ext cx="3976688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0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0E05-C8CD-406D-A95F-B463EEBF728C}" type="slidenum">
              <a:rPr lang="en-US"/>
              <a:pPr/>
              <a:t>9</a:t>
            </a:fld>
            <a:endParaRPr lang="en-US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a BST</a:t>
            </a:r>
          </a:p>
        </p:txBody>
      </p:sp>
      <p:sp>
        <p:nvSpPr>
          <p:cNvPr id="596996" name="Text Box 4"/>
          <p:cNvSpPr txBox="1">
            <a:spLocks noChangeArrowheads="1"/>
          </p:cNvSpPr>
          <p:nvPr/>
        </p:nvSpPr>
        <p:spPr bwMode="auto">
          <a:xfrm>
            <a:off x="517525" y="990600"/>
            <a:ext cx="8135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 are two different BST search algorithms in C++, one recursive and one iterative: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184150" y="2497138"/>
            <a:ext cx="4692650" cy="311626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(int V, 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if (ptr == NULL)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return(false); 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else if (V ==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return(true);  // found!!!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(V,ptr-&gt;left));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 else 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   return(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Search</a:t>
            </a:r>
            <a:r>
              <a:rPr lang="en-US" sz="1800" b="1">
                <a:latin typeface="Courier New" pitchFamily="49" charset="0"/>
              </a:rPr>
              <a:t>(V,ptr-&gt;right));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4981575" y="2133600"/>
            <a:ext cx="4010025" cy="3940175"/>
          </a:xfrm>
          <a:prstGeom prst="rect">
            <a:avLst/>
          </a:prstGeom>
          <a:solidFill>
            <a:srgbClr val="DBFFD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bool Search(int V,Node *ptr)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 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while (ptr != NULL)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{ 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if (V == ptr-&gt;value) </a:t>
            </a:r>
          </a:p>
          <a:p>
            <a:pPr algn="l"/>
            <a:r>
              <a:rPr lang="en-US" sz="1800" b="1">
                <a:latin typeface="Courier New" pitchFamily="49" charset="0"/>
              </a:rPr>
              <a:t>      return(true);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 else if (V &lt; ptr-&gt;value)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    ptr = ptr-&gt;left;</a:t>
            </a:r>
          </a:p>
          <a:p>
            <a:pPr algn="l"/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latin typeface="Courier New" pitchFamily="49" charset="0"/>
              </a:rPr>
              <a:t>else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    ptr = ptr-&gt;right;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} </a:t>
            </a:r>
            <a:br>
              <a:rPr lang="en-US" sz="1800" b="1">
                <a:latin typeface="Courier New" pitchFamily="49" charset="0"/>
              </a:rPr>
            </a:br>
            <a:r>
              <a:rPr lang="en-US" sz="1800" b="1">
                <a:latin typeface="Courier New" pitchFamily="49" charset="0"/>
              </a:rPr>
              <a:t>  return(false); // nope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</a:t>
            </a:r>
          </a:p>
          <a:p>
            <a:pPr algn="l" eaLnBrk="0" hangingPunct="0"/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593725" y="6294438"/>
            <a:ext cx="6237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Let’s trace through the recursive version…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7FFF7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7FFF7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127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4127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17546</TotalTime>
  <Words>7079</Words>
  <Application>Microsoft Office PowerPoint</Application>
  <PresentationFormat>On-screen Show (4:3)</PresentationFormat>
  <Paragraphs>2642</Paragraphs>
  <Slides>74</Slides>
  <Notes>73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MS Mincho</vt:lpstr>
      <vt:lpstr>Arial</vt:lpstr>
      <vt:lpstr>Comic Sans MS</vt:lpstr>
      <vt:lpstr>Consolas</vt:lpstr>
      <vt:lpstr>Courier New</vt:lpstr>
      <vt:lpstr>Times New Roman</vt:lpstr>
      <vt:lpstr>Wingdings</vt:lpstr>
      <vt:lpstr>Default Design</vt:lpstr>
      <vt:lpstr>1_Default Design</vt:lpstr>
      <vt:lpstr>Bitmap Image</vt:lpstr>
      <vt:lpstr>Binary Search Trees</vt:lpstr>
      <vt:lpstr>PowerPoint Presentation</vt:lpstr>
      <vt:lpstr>Binary Search Trees </vt:lpstr>
      <vt:lpstr>Binary Search Trees </vt:lpstr>
      <vt:lpstr>Binary Search Trees </vt:lpstr>
      <vt:lpstr>Operations on a Binary Search Tree</vt:lpstr>
      <vt:lpstr>Searching a BST </vt:lpstr>
      <vt:lpstr>Searching a BST </vt:lpstr>
      <vt:lpstr>Searching a BST</vt:lpstr>
      <vt:lpstr>Recursive BST Search</vt:lpstr>
      <vt:lpstr>Recursive BST Search</vt:lpstr>
      <vt:lpstr>Recursive BST Search</vt:lpstr>
      <vt:lpstr>Big Oh of BST Search</vt:lpstr>
      <vt:lpstr>Inserting A New Value Into A BST </vt:lpstr>
      <vt:lpstr>Inserting A New Value Into A BST </vt:lpstr>
      <vt:lpstr>Now the C++ Code!</vt:lpstr>
      <vt:lpstr>PowerPoint Presentation</vt:lpstr>
      <vt:lpstr>PowerPoint Presentation</vt:lpstr>
      <vt:lpstr>Inserting A New Value Into A BST </vt:lpstr>
      <vt:lpstr>Big Oh of BST Insertion</vt:lpstr>
      <vt:lpstr>Finding Min &amp; Max of a BST</vt:lpstr>
      <vt:lpstr>Finding Min &amp; Max of a BST</vt:lpstr>
      <vt:lpstr>Printing a BST In Alphabetical Order</vt:lpstr>
      <vt:lpstr>Freeing The Whole Tree</vt:lpstr>
      <vt:lpstr>Freeing The Whole Tree</vt:lpstr>
      <vt:lpstr>Freeing The Whole Tree</vt:lpstr>
      <vt:lpstr>Freeing The Whole Tree</vt:lpstr>
      <vt:lpstr>Freeing The Whole Tree</vt:lpstr>
      <vt:lpstr>Deleting a Node from a Binary Search Tree</vt:lpstr>
      <vt:lpstr>Deleting a Node from a Binary Search Tree</vt:lpstr>
      <vt:lpstr>BST Deletion: Step #1 </vt:lpstr>
      <vt:lpstr>BST Deletion: Step #2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Deletion Exercise</vt:lpstr>
      <vt:lpstr>Where are Binary Search Trees Used?</vt:lpstr>
      <vt:lpstr>Where are Binary Search Trees Used?</vt:lpstr>
      <vt:lpstr>Binary Tree Review</vt:lpstr>
      <vt:lpstr>Binary Search Tree Insertion Review</vt:lpstr>
      <vt:lpstr>Balanced Search Trees</vt:lpstr>
      <vt:lpstr>Balanced Search Trees</vt:lpstr>
      <vt:lpstr>PowerPoint Presentation</vt:lpstr>
      <vt:lpstr>Balancing a Tree On Insertion</vt:lpstr>
      <vt:lpstr>Balancing a Tree On Insertion</vt:lpstr>
      <vt:lpstr>Balancing a Tree On Insertion</vt:lpstr>
      <vt:lpstr>PowerPoint Presentation</vt:lpstr>
      <vt:lpstr>Appendix Slides</vt:lpstr>
      <vt:lpstr>Huffman Encoding: Applying Trees to Real-World Problems</vt:lpstr>
      <vt:lpstr>Background</vt:lpstr>
      <vt:lpstr>ASCII</vt:lpstr>
      <vt:lpstr>PowerPoint Presentation</vt:lpstr>
      <vt:lpstr>Computer Memory and Files</vt:lpstr>
      <vt:lpstr>Bytes and Bits</vt:lpstr>
      <vt:lpstr>Binary and Decimal</vt:lpstr>
      <vt:lpstr>Consider a Data File</vt:lpstr>
      <vt:lpstr>Data Compresion</vt:lpstr>
      <vt:lpstr>Huffman Encoding</vt:lpstr>
      <vt:lpstr>Huffman Encoding: Step #1</vt:lpstr>
      <vt:lpstr>Huffman Encoding: Step #2</vt:lpstr>
      <vt:lpstr>Huffman Encoding: Step #2</vt:lpstr>
      <vt:lpstr>Huffman Encoding: Step #2</vt:lpstr>
      <vt:lpstr>Huffman Encoding: Step #2</vt:lpstr>
      <vt:lpstr>Huffman Encoding: Step #2</vt:lpstr>
      <vt:lpstr>Huffman Encoding: Step #2</vt:lpstr>
      <vt:lpstr>Huffman Encoding: Step #3</vt:lpstr>
      <vt:lpstr>Huffman Encoding: Step #4</vt:lpstr>
      <vt:lpstr>Ok… So I cheated a bit…</vt:lpstr>
      <vt:lpstr>Decoding…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Long</cp:lastModifiedBy>
  <cp:revision>4290</cp:revision>
  <dcterms:created xsi:type="dcterms:W3CDTF">2002-10-09T05:27:34Z</dcterms:created>
  <dcterms:modified xsi:type="dcterms:W3CDTF">2018-11-16T00:59:52Z</dcterms:modified>
</cp:coreProperties>
</file>