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9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B6D6A-712A-E449-904C-7DCF2363C26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68E18-959E-4549-B574-71C216A9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94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201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78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06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583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18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80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92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92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37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63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78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77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90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12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84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0A4-38D4-A54D-A884-7A1658B61667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ACCE-1B96-DC41-8172-DB3CF7A9F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0A4-38D4-A54D-A884-7A1658B61667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ACCE-1B96-DC41-8172-DB3CF7A9F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0A4-38D4-A54D-A884-7A1658B61667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ACCE-1B96-DC41-8172-DB3CF7A9F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4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17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0A4-38D4-A54D-A884-7A1658B61667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ACCE-1B96-DC41-8172-DB3CF7A9F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0A4-38D4-A54D-A884-7A1658B61667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ACCE-1B96-DC41-8172-DB3CF7A9F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0A4-38D4-A54D-A884-7A1658B61667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ACCE-1B96-DC41-8172-DB3CF7A9F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7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0A4-38D4-A54D-A884-7A1658B61667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ACCE-1B96-DC41-8172-DB3CF7A9F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0A4-38D4-A54D-A884-7A1658B61667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ACCE-1B96-DC41-8172-DB3CF7A9F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0A4-38D4-A54D-A884-7A1658B61667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ACCE-1B96-DC41-8172-DB3CF7A9F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0A4-38D4-A54D-A884-7A1658B61667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ACCE-1B96-DC41-8172-DB3CF7A9F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0A4-38D4-A54D-A884-7A1658B61667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ACCE-1B96-DC41-8172-DB3CF7A9F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10A4-38D4-A54D-A884-7A1658B61667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ACCE-1B96-DC41-8172-DB3CF7A9F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Accessing Databases </a:t>
            </a:r>
            <a:br>
              <a:rPr lang="en-US" dirty="0" smtClean="0"/>
            </a:br>
            <a:r>
              <a:rPr lang="en-US" dirty="0" smtClean="0"/>
              <a:t>with JDBC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3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SQL Keyword Reference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133" y="1356967"/>
            <a:ext cx="8307736" cy="5211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987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SELECT Statement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</a:t>
            </a:r>
            <a:r>
              <a:rPr lang="en" b="1"/>
              <a:t>SELECT</a:t>
            </a:r>
            <a:r>
              <a:rPr lang="en"/>
              <a:t> statement retrieves data from a database</a:t>
            </a:r>
            <a:endParaRPr/>
          </a:p>
          <a:p>
            <a:r>
              <a:rPr lang="en"/>
              <a:t>Syntax: </a:t>
            </a:r>
            <a:r>
              <a:rPr lang="en" sz="1867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column1, column2, ... </a:t>
            </a:r>
            <a:r>
              <a:rPr lang="en" sz="1867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tableName</a:t>
            </a:r>
            <a:endParaRPr sz="18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spcBef>
                <a:spcPts val="0"/>
              </a:spcBef>
            </a:pPr>
            <a:r>
              <a:rPr lang="en"/>
              <a:t>column</a:t>
            </a:r>
            <a:r>
              <a:rPr lang="en" b="1" i="1"/>
              <a:t>n</a:t>
            </a:r>
            <a:r>
              <a:rPr lang="en"/>
              <a:t>: a comma separated list of column names to retrieve</a:t>
            </a:r>
            <a:endParaRPr/>
          </a:p>
          <a:p>
            <a:pPr lvl="2">
              <a:spcBef>
                <a:spcPts val="0"/>
              </a:spcBef>
            </a:pPr>
            <a:r>
              <a:rPr lang="en"/>
              <a:t>* means all columns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tableName: the name of the table to query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736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WHERE Clause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</a:t>
            </a:r>
            <a:r>
              <a:rPr lang="en" b="1"/>
              <a:t>WHERE </a:t>
            </a:r>
            <a:r>
              <a:rPr lang="en"/>
              <a:t>clause allows a SELECT query to narrow its results</a:t>
            </a:r>
            <a:endParaRPr/>
          </a:p>
          <a:p>
            <a:r>
              <a:rPr lang="en"/>
              <a:t>Syntax: </a:t>
            </a:r>
            <a:r>
              <a:rPr lang="en" sz="1867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columnName1, columnName2, ...  </a:t>
            </a:r>
            <a:r>
              <a:rPr lang="en" sz="1867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tableName </a:t>
            </a:r>
            <a:r>
              <a:rPr lang="en" sz="1867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18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criteria</a:t>
            </a:r>
            <a:endParaRPr sz="18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/>
              <a:t>Valid operators in </a:t>
            </a:r>
            <a:r>
              <a:rPr lang="en" b="1"/>
              <a:t>criteria predicate</a:t>
            </a:r>
            <a:r>
              <a:rPr lang="en"/>
              <a:t>: &lt;, &gt;, &lt;=, &gt;=, =, &lt;&gt;(not equal), and LIKE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LIKE is used for </a:t>
            </a:r>
            <a:r>
              <a:rPr lang="en" i="1"/>
              <a:t>pattern matching</a:t>
            </a:r>
            <a:endParaRPr i="1"/>
          </a:p>
          <a:p>
            <a:pPr lvl="1">
              <a:spcBef>
                <a:spcPts val="0"/>
              </a:spcBef>
            </a:pPr>
            <a:r>
              <a:rPr lang="en"/>
              <a:t>OR/AND can be used to build complex predicates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110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ORDER BY Clause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ORDER BY clause allows a SELECT query to order its results</a:t>
            </a:r>
            <a:endParaRPr/>
          </a:p>
          <a:p>
            <a:r>
              <a:rPr lang="en"/>
              <a:t>Syntax:</a:t>
            </a:r>
            <a:endParaRPr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columnName1, columnName2, ... 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tableName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columnNameA, columnNameB, ...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endParaRPr b="1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Clr>
                <a:srgbClr val="008800"/>
              </a:buClr>
            </a:pP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columnName1, columnName2, ... 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tableName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columnNameA, columnNameB, ...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endParaRPr b="1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856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INNER JOIN clause</a:t>
            </a: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 </a:t>
            </a:r>
            <a:r>
              <a:rPr lang="en" b="1"/>
              <a:t>INNER JOIN </a:t>
            </a:r>
            <a:r>
              <a:rPr lang="en"/>
              <a:t>allows data from multiple tables to be combined</a:t>
            </a:r>
            <a:endParaRPr/>
          </a:p>
          <a:p>
            <a:r>
              <a:rPr lang="en"/>
              <a:t>Syntax:</a:t>
            </a:r>
            <a:endParaRPr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columnName1, columnName2, ... 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table1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table2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table1.columnNameA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table2.columnNameB</a:t>
            </a:r>
            <a:endParaRPr/>
          </a:p>
          <a:p>
            <a:r>
              <a:rPr lang="en"/>
              <a:t>The </a:t>
            </a:r>
            <a:r>
              <a:rPr lang="en" b="1"/>
              <a:t>qualified name</a:t>
            </a:r>
            <a:r>
              <a:rPr lang="en"/>
              <a:t> syntax(</a:t>
            </a:r>
            <a:r>
              <a:rPr lang="en" i="1"/>
              <a:t>table.column</a:t>
            </a:r>
            <a:r>
              <a:rPr lang="en"/>
              <a:t>) is needed when both tables have the same column name; otherwise it is optional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494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INSERT Statement</a:t>
            </a: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INSERT </a:t>
            </a:r>
            <a:r>
              <a:rPr lang="en"/>
              <a:t>inserts a new row into a table</a:t>
            </a:r>
            <a:endParaRPr/>
          </a:p>
          <a:p>
            <a:r>
              <a:rPr lang="en"/>
              <a:t>Syntax:</a:t>
            </a:r>
            <a:endParaRPr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tableName (col1, col2, ..., colN)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(val1, val2, ..., val3)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30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UPDATE Statement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 UPDATE modifies data in the table</a:t>
            </a:r>
            <a:endParaRPr/>
          </a:p>
          <a:p>
            <a:r>
              <a:rPr lang="en"/>
              <a:t>Syntax:</a:t>
            </a:r>
            <a:endParaRPr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tableName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val1, col2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val2, ..., coln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valn </a:t>
            </a:r>
            <a:r>
              <a:rPr lang="en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criteria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39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DELETE Statement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DELETE removes rows from a table</a:t>
            </a:r>
            <a:endParaRPr/>
          </a:p>
          <a:p>
            <a:r>
              <a:rPr lang="en"/>
              <a:t>Syntax: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DELETE FROM tableName WHERE criteria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6434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References</a:t>
            </a: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Deitel, Paul J., Deitel &amp; Associates, Inc., and Harvey Deitel. </a:t>
            </a:r>
            <a:r>
              <a:rPr lang="en" i="1"/>
              <a:t>Java How to Program, Early Objects</a:t>
            </a:r>
            <a:r>
              <a:rPr lang="en"/>
              <a:t>. 11th ed. Pearson, 2018.</a:t>
            </a:r>
            <a:endParaRPr/>
          </a:p>
          <a:p>
            <a:r>
              <a:rPr lang="en"/>
              <a:t>"Java Documentation." Oracle Java Help Center. Accessed July 06, 2017. https://docs.oracle.com/en/java/. 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98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Introduction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</a:t>
            </a:r>
            <a:r>
              <a:rPr lang="en" b="1"/>
              <a:t>database</a:t>
            </a:r>
            <a:r>
              <a:rPr lang="en"/>
              <a:t> is an organized collection of data</a:t>
            </a:r>
            <a:endParaRPr/>
          </a:p>
          <a:p>
            <a:r>
              <a:rPr lang="en"/>
              <a:t>A </a:t>
            </a:r>
            <a:r>
              <a:rPr lang="en" b="1"/>
              <a:t>DataBase Management System (DBMS)</a:t>
            </a:r>
            <a:r>
              <a:rPr lang="en"/>
              <a:t> allows many users to simultaneously: </a:t>
            </a:r>
            <a:r>
              <a:rPr lang="en" i="1"/>
              <a:t>store, organize, retrieve, modify</a:t>
            </a:r>
            <a:r>
              <a:rPr lang="en"/>
              <a:t> data</a:t>
            </a:r>
            <a:endParaRPr/>
          </a:p>
          <a:p>
            <a:r>
              <a:rPr lang="en"/>
              <a:t>Many types of databases exist: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Navigational</a:t>
            </a:r>
            <a:endParaRPr/>
          </a:p>
          <a:p>
            <a:pPr lvl="1">
              <a:spcBef>
                <a:spcPts val="0"/>
              </a:spcBef>
            </a:pPr>
            <a:r>
              <a:rPr lang="en" b="1"/>
              <a:t>Relational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Object -oriented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NoSQL</a:t>
            </a:r>
            <a:endParaRPr/>
          </a:p>
          <a:p>
            <a:pPr lvl="2">
              <a:spcBef>
                <a:spcPts val="0"/>
              </a:spcBef>
            </a:pPr>
            <a:r>
              <a:rPr lang="en"/>
              <a:t>Document Oriented</a:t>
            </a:r>
            <a:endParaRPr/>
          </a:p>
          <a:p>
            <a:pPr lvl="2">
              <a:spcBef>
                <a:spcPts val="0"/>
              </a:spcBef>
            </a:pPr>
            <a:r>
              <a:rPr lang="en"/>
              <a:t>Schemaless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500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Relational Databases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</a:t>
            </a:r>
            <a:r>
              <a:rPr lang="en" b="1"/>
              <a:t>Relational </a:t>
            </a:r>
            <a:r>
              <a:rPr lang="en"/>
              <a:t>Database Management System(</a:t>
            </a:r>
            <a:r>
              <a:rPr lang="en" b="1"/>
              <a:t>RDBMS</a:t>
            </a:r>
            <a:r>
              <a:rPr lang="en"/>
              <a:t>) stores data in </a:t>
            </a:r>
            <a:r>
              <a:rPr lang="en" b="1"/>
              <a:t>tables</a:t>
            </a:r>
            <a:endParaRPr b="1"/>
          </a:p>
          <a:p>
            <a:r>
              <a:rPr lang="en"/>
              <a:t>Each </a:t>
            </a:r>
            <a:r>
              <a:rPr lang="en" b="1"/>
              <a:t>row</a:t>
            </a:r>
            <a:r>
              <a:rPr lang="en"/>
              <a:t> in a table describes one entity, or piece of data</a:t>
            </a:r>
            <a:endParaRPr/>
          </a:p>
          <a:p>
            <a:r>
              <a:rPr lang="en"/>
              <a:t>A row is made up of </a:t>
            </a:r>
            <a:r>
              <a:rPr lang="en" b="1"/>
              <a:t>columns </a:t>
            </a:r>
            <a:r>
              <a:rPr lang="en"/>
              <a:t>that store the values</a:t>
            </a:r>
            <a:endParaRPr/>
          </a:p>
          <a:p>
            <a:r>
              <a:rPr lang="en"/>
              <a:t>Each row has a subset of columns that compose a </a:t>
            </a:r>
            <a:r>
              <a:rPr lang="en" b="1"/>
              <a:t>primary key</a:t>
            </a:r>
            <a:endParaRPr b="1"/>
          </a:p>
          <a:p>
            <a:pPr lvl="1">
              <a:spcBef>
                <a:spcPts val="0"/>
              </a:spcBef>
            </a:pPr>
            <a:r>
              <a:rPr lang="en"/>
              <a:t>The primary key uniquely identifies a row, so it must be unique</a:t>
            </a:r>
            <a:endParaRPr/>
          </a:p>
          <a:p>
            <a:r>
              <a:rPr lang="en"/>
              <a:t>A </a:t>
            </a:r>
            <a:r>
              <a:rPr lang="en" b="1"/>
              <a:t>schema </a:t>
            </a:r>
            <a:r>
              <a:rPr lang="en"/>
              <a:t>describes the column types that make up each row</a:t>
            </a:r>
            <a:endParaRPr/>
          </a:p>
          <a:p>
            <a:r>
              <a:rPr lang="en"/>
              <a:t>Common Relational Databases: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Proprietary: Microsoft SQL Server, Oracle, Sybase, IBM DB2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Open Source: PostgreSQL, MariaDB, MySQL, </a:t>
            </a:r>
            <a:r>
              <a:rPr lang="en" b="1"/>
              <a:t>Derby(JavaDB)</a:t>
            </a:r>
            <a:endParaRPr b="1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08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Sample Relational Database Table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85" y="1356967"/>
            <a:ext cx="10519033" cy="5094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49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Sample Relational Database Table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560168"/>
            <a:ext cx="11785599" cy="3903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75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Case Study: A Books Database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1356968"/>
            <a:ext cx="11203921" cy="5094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94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Derby/JavaDB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Apache </a:t>
            </a:r>
            <a:r>
              <a:rPr lang="en" b="1"/>
              <a:t>Derby </a:t>
            </a:r>
            <a:r>
              <a:rPr lang="en"/>
              <a:t>is an open source database written in Java</a:t>
            </a:r>
            <a:endParaRPr/>
          </a:p>
          <a:p>
            <a:r>
              <a:rPr lang="en"/>
              <a:t>Can be embedded in a Java application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Useful for testing so that a full database is not required</a:t>
            </a:r>
            <a:endParaRPr/>
          </a:p>
          <a:p>
            <a:r>
              <a:rPr lang="en"/>
              <a:t>Packaged as JavaDB and bundled with the JDK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No longer packaged with JDK in Java 9+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05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database and 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SQL - Structured Query Language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Structured Query Language - used to insert or retrieve data from a database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SQL typically pronounced “sequel”</a:t>
            </a:r>
            <a:endParaRPr/>
          </a:p>
          <a:p>
            <a:r>
              <a:rPr lang="en"/>
              <a:t>SQL is</a:t>
            </a:r>
            <a:r>
              <a:rPr lang="en" b="1"/>
              <a:t> case insensitive</a:t>
            </a:r>
            <a:r>
              <a:rPr lang="en"/>
              <a:t>, but it is common to use </a:t>
            </a:r>
            <a:r>
              <a:rPr lang="en" b="1"/>
              <a:t>ALL CAPS </a:t>
            </a:r>
            <a:r>
              <a:rPr lang="en"/>
              <a:t>for keywords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967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586</Words>
  <Application>Microsoft Macintosh PowerPoint</Application>
  <PresentationFormat>Widescreen</PresentationFormat>
  <Paragraphs>75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Consolas</vt:lpstr>
      <vt:lpstr>Arial</vt:lpstr>
      <vt:lpstr>Office Theme</vt:lpstr>
      <vt:lpstr>Accessing Databases  with JDBC</vt:lpstr>
      <vt:lpstr>Introduction</vt:lpstr>
      <vt:lpstr>Relational Databases</vt:lpstr>
      <vt:lpstr>Sample Relational Database Table</vt:lpstr>
      <vt:lpstr>Sample Relational Database Table</vt:lpstr>
      <vt:lpstr>Case Study: A Books Database</vt:lpstr>
      <vt:lpstr>Derby/JavaDB</vt:lpstr>
      <vt:lpstr>Code Review</vt:lpstr>
      <vt:lpstr>SQL - Structured Query Language</vt:lpstr>
      <vt:lpstr>SQL Keyword Reference</vt:lpstr>
      <vt:lpstr>The SELECT Statement</vt:lpstr>
      <vt:lpstr>The WHERE Clause</vt:lpstr>
      <vt:lpstr>The ORDER BY Clause</vt:lpstr>
      <vt:lpstr>The INNER JOIN clause</vt:lpstr>
      <vt:lpstr>The INSERT Statement</vt:lpstr>
      <vt:lpstr>The UPDATE Statement</vt:lpstr>
      <vt:lpstr>The DELETE Statement</vt:lpstr>
      <vt:lpstr>References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Databases  with JDBC</dc:title>
  <dc:creator>Microsoft Office User</dc:creator>
  <cp:lastModifiedBy>Microsoft Office User</cp:lastModifiedBy>
  <cp:revision>3</cp:revision>
  <dcterms:created xsi:type="dcterms:W3CDTF">2018-04-30T02:02:39Z</dcterms:created>
  <dcterms:modified xsi:type="dcterms:W3CDTF">2018-04-30T02:25:04Z</dcterms:modified>
</cp:coreProperties>
</file>