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1" r:id="rId3"/>
    <p:sldId id="257" r:id="rId4"/>
    <p:sldId id="258" r:id="rId5"/>
    <p:sldId id="259" r:id="rId6"/>
    <p:sldId id="262" r:id="rId7"/>
    <p:sldId id="263" r:id="rId8"/>
    <p:sldId id="267" r:id="rId9"/>
    <p:sldId id="268" r:id="rId10"/>
    <p:sldId id="264" r:id="rId11"/>
    <p:sldId id="269" r:id="rId12"/>
    <p:sldId id="270" r:id="rId13"/>
    <p:sldId id="271" r:id="rId14"/>
    <p:sldId id="265" r:id="rId15"/>
    <p:sldId id="272" r:id="rId16"/>
    <p:sldId id="273" r:id="rId17"/>
    <p:sldId id="26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7EA"/>
    <a:srgbClr val="F7F9F0"/>
    <a:srgbClr val="F8FAF2"/>
    <a:srgbClr val="F9F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64" autoAdjust="0"/>
  </p:normalViewPr>
  <p:slideViewPr>
    <p:cSldViewPr snapToGrid="0">
      <p:cViewPr varScale="1">
        <p:scale>
          <a:sx n="40" d="100"/>
          <a:sy n="40" d="100"/>
        </p:scale>
        <p:origin x="1170" y="6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CC040-54B8-4616-9A62-842AFA5AE2D2}" type="datetimeFigureOut">
              <a:rPr lang="fr-FR" smtClean="0"/>
              <a:t>14/09/2023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4BC30-7A83-4E1E-94B1-3EC1C2B72E83}" type="slidenum">
              <a:rPr lang="fr-FR" smtClean="0"/>
              <a:t>‹N°›</a:t>
            </a:fld>
            <a:endParaRPr lang="fr-FR"/>
          </a:p>
        </p:txBody>
      </p:sp>
    </p:spTree>
    <p:extLst>
      <p:ext uri="{BB962C8B-B14F-4D97-AF65-F5344CB8AC3E}">
        <p14:creationId xmlns:p14="http://schemas.microsoft.com/office/powerpoint/2010/main" val="3776665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kern="1200" dirty="0" smtClean="0">
                <a:solidFill>
                  <a:schemeClr val="tx1"/>
                </a:solidFill>
                <a:effectLst/>
                <a:latin typeface="+mn-lt"/>
                <a:ea typeface="+mn-ea"/>
                <a:cs typeface="+mn-cs"/>
              </a:rPr>
              <a:t>Your Excellency, the president of the jury, honorable jury members, first of all, receive our words of welcome and thanks for having accepted, despite your occupations, to devote yourself to the assessment of our research work results.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With your permission, we would also like to express our sincere gratitude to all those who mobilized by making the trip to this place of knowledge to show us their support.</a:t>
            </a:r>
            <a:endParaRPr lang="fr-BF" dirty="0" smtClean="0"/>
          </a:p>
          <a:p>
            <a:endParaRPr lang="fr-FR" dirty="0"/>
          </a:p>
        </p:txBody>
      </p:sp>
      <p:sp>
        <p:nvSpPr>
          <p:cNvPr id="4" name="Espace réservé du numéro de diapositive 3"/>
          <p:cNvSpPr>
            <a:spLocks noGrp="1"/>
          </p:cNvSpPr>
          <p:nvPr>
            <p:ph type="sldNum" sz="quarter" idx="10"/>
          </p:nvPr>
        </p:nvSpPr>
        <p:spPr/>
        <p:txBody>
          <a:bodyPr/>
          <a:lstStyle/>
          <a:p>
            <a:fld id="{8624BC30-7A83-4E1E-94B1-3EC1C2B72E83}" type="slidenum">
              <a:rPr lang="fr-FR" smtClean="0"/>
              <a:t>1</a:t>
            </a:fld>
            <a:endParaRPr lang="fr-FR"/>
          </a:p>
        </p:txBody>
      </p:sp>
    </p:spTree>
    <p:extLst>
      <p:ext uri="{BB962C8B-B14F-4D97-AF65-F5344CB8AC3E}">
        <p14:creationId xmlns:p14="http://schemas.microsoft.com/office/powerpoint/2010/main" val="2354452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The agricultural sector plays a crucial role in Burkina Faso's economy, making a significant contribution to the country's GDP and creating economic opportunities for rural populations. In this context, this final-year project aims to address the visibility and market growth challenges facing agricultural products in Burkina Faso by establishing an e-commerce platform dedicated to their sale.</a:t>
            </a:r>
            <a:endParaRPr lang="fr-FR" dirty="0"/>
          </a:p>
        </p:txBody>
      </p:sp>
      <p:sp>
        <p:nvSpPr>
          <p:cNvPr id="4" name="Espace réservé du numéro de diapositive 3"/>
          <p:cNvSpPr>
            <a:spLocks noGrp="1"/>
          </p:cNvSpPr>
          <p:nvPr>
            <p:ph type="sldNum" sz="quarter" idx="10"/>
          </p:nvPr>
        </p:nvSpPr>
        <p:spPr/>
        <p:txBody>
          <a:bodyPr/>
          <a:lstStyle/>
          <a:p>
            <a:fld id="{8624BC30-7A83-4E1E-94B1-3EC1C2B72E83}" type="slidenum">
              <a:rPr lang="fr-FR" smtClean="0"/>
              <a:t>17</a:t>
            </a:fld>
            <a:endParaRPr lang="fr-FR"/>
          </a:p>
        </p:txBody>
      </p:sp>
    </p:spTree>
    <p:extLst>
      <p:ext uri="{BB962C8B-B14F-4D97-AF65-F5344CB8AC3E}">
        <p14:creationId xmlns:p14="http://schemas.microsoft.com/office/powerpoint/2010/main" val="332220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In the plan ,</a:t>
            </a:r>
            <a:r>
              <a:rPr lang="fr-FR" dirty="0" err="1" smtClean="0"/>
              <a:t>we</a:t>
            </a:r>
            <a:r>
              <a:rPr lang="fr-FR" dirty="0" smtClean="0"/>
              <a:t> have first introduction </a:t>
            </a:r>
            <a:r>
              <a:rPr lang="fr-FR" dirty="0" err="1" smtClean="0"/>
              <a:t>then</a:t>
            </a:r>
            <a:r>
              <a:rPr lang="fr-FR" dirty="0" smtClean="0"/>
              <a:t>  </a:t>
            </a:r>
            <a:r>
              <a:rPr lang="fr-FR" dirty="0" err="1" smtClean="0"/>
              <a:t>problematic</a:t>
            </a:r>
            <a:r>
              <a:rPr lang="fr-FR" dirty="0" smtClean="0"/>
              <a:t>, objectives ,</a:t>
            </a:r>
            <a:r>
              <a:rPr lang="fr-FR" dirty="0" err="1" smtClean="0"/>
              <a:t>existing</a:t>
            </a:r>
            <a:r>
              <a:rPr lang="fr-FR" baseline="0" dirty="0" smtClean="0"/>
              <a:t> system </a:t>
            </a:r>
            <a:r>
              <a:rPr lang="fr-FR" baseline="0" dirty="0" err="1" smtClean="0"/>
              <a:t>methodology</a:t>
            </a:r>
            <a:r>
              <a:rPr lang="fr-FR" baseline="0" dirty="0" smtClean="0"/>
              <a:t> </a:t>
            </a:r>
            <a:r>
              <a:rPr lang="fr-FR" baseline="0" dirty="0" err="1" smtClean="0"/>
              <a:t>modeling</a:t>
            </a:r>
            <a:r>
              <a:rPr lang="fr-FR" baseline="0" dirty="0" smtClean="0"/>
              <a:t> and design  </a:t>
            </a:r>
            <a:r>
              <a:rPr lang="fr-FR" baseline="0" dirty="0" err="1" smtClean="0"/>
              <a:t>implementation</a:t>
            </a:r>
            <a:r>
              <a:rPr lang="fr-FR" baseline="0" dirty="0" smtClean="0"/>
              <a:t> and </a:t>
            </a:r>
            <a:r>
              <a:rPr lang="fr-FR" baseline="0" dirty="0" err="1" smtClean="0"/>
              <a:t>results</a:t>
            </a:r>
            <a:r>
              <a:rPr lang="fr-FR" baseline="0" dirty="0" smtClean="0"/>
              <a:t> </a:t>
            </a:r>
            <a:r>
              <a:rPr lang="fr-FR" baseline="0" dirty="0" err="1" smtClean="0"/>
              <a:t>finally</a:t>
            </a:r>
            <a:r>
              <a:rPr lang="fr-FR" baseline="0" dirty="0" smtClean="0"/>
              <a:t> conclusion</a:t>
            </a:r>
            <a:endParaRPr lang="fr-FR" dirty="0"/>
          </a:p>
        </p:txBody>
      </p:sp>
      <p:sp>
        <p:nvSpPr>
          <p:cNvPr id="4" name="Espace réservé du numéro de diapositive 3"/>
          <p:cNvSpPr>
            <a:spLocks noGrp="1"/>
          </p:cNvSpPr>
          <p:nvPr>
            <p:ph type="sldNum" sz="quarter" idx="10"/>
          </p:nvPr>
        </p:nvSpPr>
        <p:spPr/>
        <p:txBody>
          <a:bodyPr/>
          <a:lstStyle/>
          <a:p>
            <a:fld id="{8624BC30-7A83-4E1E-94B1-3EC1C2B72E83}" type="slidenum">
              <a:rPr lang="fr-FR" smtClean="0"/>
              <a:t>2</a:t>
            </a:fld>
            <a:endParaRPr lang="fr-FR"/>
          </a:p>
        </p:txBody>
      </p:sp>
    </p:spTree>
    <p:extLst>
      <p:ext uri="{BB962C8B-B14F-4D97-AF65-F5344CB8AC3E}">
        <p14:creationId xmlns:p14="http://schemas.microsoft.com/office/powerpoint/2010/main" val="272973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To meet the functional, technical, and quality requirements of this project, we have chosen the Two Tracks Unified Process (2TUP) approach, which offers a development cycle in the shape of a Y, separating technical aspects from functional ones. It emphasizes technology and risk management</a:t>
            </a:r>
            <a:endParaRPr lang="fr-FR" dirty="0"/>
          </a:p>
        </p:txBody>
      </p:sp>
      <p:sp>
        <p:nvSpPr>
          <p:cNvPr id="4" name="Espace réservé du numéro de diapositive 3"/>
          <p:cNvSpPr>
            <a:spLocks noGrp="1"/>
          </p:cNvSpPr>
          <p:nvPr>
            <p:ph type="sldNum" sz="quarter" idx="5"/>
          </p:nvPr>
        </p:nvSpPr>
        <p:spPr/>
        <p:txBody>
          <a:bodyPr/>
          <a:lstStyle/>
          <a:p>
            <a:fld id="{8624BC30-7A83-4E1E-94B1-3EC1C2B72E83}" type="slidenum">
              <a:rPr lang="fr-FR" smtClean="0"/>
              <a:t>7</a:t>
            </a:fld>
            <a:endParaRPr lang="fr-FR"/>
          </a:p>
        </p:txBody>
      </p:sp>
    </p:spTree>
    <p:extLst>
      <p:ext uri="{BB962C8B-B14F-4D97-AF65-F5344CB8AC3E}">
        <p14:creationId xmlns:p14="http://schemas.microsoft.com/office/powerpoint/2010/main" val="177105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The system implementation phase involves merging the results of the two branches, which are:</a:t>
            </a:r>
            <a:endParaRPr lang="fr-FR" dirty="0"/>
          </a:p>
        </p:txBody>
      </p:sp>
      <p:sp>
        <p:nvSpPr>
          <p:cNvPr id="4" name="Espace réservé du numéro de diapositive 3"/>
          <p:cNvSpPr>
            <a:spLocks noGrp="1"/>
          </p:cNvSpPr>
          <p:nvPr>
            <p:ph type="sldNum" sz="quarter" idx="5"/>
          </p:nvPr>
        </p:nvSpPr>
        <p:spPr/>
        <p:txBody>
          <a:bodyPr/>
          <a:lstStyle/>
          <a:p>
            <a:fld id="{8624BC30-7A83-4E1E-94B1-3EC1C2B72E83}" type="slidenum">
              <a:rPr lang="fr-FR" smtClean="0"/>
              <a:t>8</a:t>
            </a:fld>
            <a:endParaRPr lang="fr-FR"/>
          </a:p>
        </p:txBody>
      </p:sp>
    </p:spTree>
    <p:extLst>
      <p:ext uri="{BB962C8B-B14F-4D97-AF65-F5344CB8AC3E}">
        <p14:creationId xmlns:p14="http://schemas.microsoft.com/office/powerpoint/2010/main" val="1450381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Our platform is developed in Python using the Django framework. Its purpose is to create robust and secure web applications. We also utilize Bootstrap, which employs HTML/CSS and JavaScript, to build an application that can operate on any website. We use jQuery to communicate directly with the server without refreshing.</a:t>
            </a:r>
            <a:endParaRPr lang="fr-FR" dirty="0"/>
          </a:p>
        </p:txBody>
      </p:sp>
      <p:sp>
        <p:nvSpPr>
          <p:cNvPr id="4" name="Espace réservé du numéro de diapositive 3"/>
          <p:cNvSpPr>
            <a:spLocks noGrp="1"/>
          </p:cNvSpPr>
          <p:nvPr>
            <p:ph type="sldNum" sz="quarter" idx="5"/>
          </p:nvPr>
        </p:nvSpPr>
        <p:spPr/>
        <p:txBody>
          <a:bodyPr/>
          <a:lstStyle/>
          <a:p>
            <a:fld id="{8624BC30-7A83-4E1E-94B1-3EC1C2B72E83}" type="slidenum">
              <a:rPr lang="fr-FR" smtClean="0"/>
              <a:t>9</a:t>
            </a:fld>
            <a:endParaRPr lang="fr-FR"/>
          </a:p>
        </p:txBody>
      </p:sp>
    </p:spTree>
    <p:extLst>
      <p:ext uri="{BB962C8B-B14F-4D97-AF65-F5344CB8AC3E}">
        <p14:creationId xmlns:p14="http://schemas.microsoft.com/office/powerpoint/2010/main" val="2886650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Visitors can create an account, search for a product, view details, and consults categories without being authenticated. Clients, producers, and administrators can perform additional actions after being authenticated.</a:t>
            </a:r>
            <a:endParaRPr lang="fr-FR" dirty="0"/>
          </a:p>
        </p:txBody>
      </p:sp>
      <p:sp>
        <p:nvSpPr>
          <p:cNvPr id="4" name="Espace réservé du numéro de diapositive 3"/>
          <p:cNvSpPr>
            <a:spLocks noGrp="1"/>
          </p:cNvSpPr>
          <p:nvPr>
            <p:ph type="sldNum" sz="quarter" idx="10"/>
          </p:nvPr>
        </p:nvSpPr>
        <p:spPr/>
        <p:txBody>
          <a:bodyPr/>
          <a:lstStyle/>
          <a:p>
            <a:fld id="{8624BC30-7A83-4E1E-94B1-3EC1C2B72E83}" type="slidenum">
              <a:rPr lang="fr-FR" smtClean="0"/>
              <a:t>10</a:t>
            </a:fld>
            <a:endParaRPr lang="fr-FR"/>
          </a:p>
        </p:txBody>
      </p:sp>
    </p:spTree>
    <p:extLst>
      <p:ext uri="{BB962C8B-B14F-4D97-AF65-F5344CB8AC3E}">
        <p14:creationId xmlns:p14="http://schemas.microsoft.com/office/powerpoint/2010/main" val="148590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The user requests the authentication interface, and the system sends back the authentication interface. The user enters their information and submits it. The system checks and displays an exception if the control fails. If the control is okay, it verifies the information in the database and returns the response "valid connection." Otherwise, it returns "invalid connection.</a:t>
            </a:r>
            <a:endParaRPr lang="fr-FR" dirty="0"/>
          </a:p>
        </p:txBody>
      </p:sp>
      <p:sp>
        <p:nvSpPr>
          <p:cNvPr id="4" name="Espace réservé du numéro de diapositive 3"/>
          <p:cNvSpPr>
            <a:spLocks noGrp="1"/>
          </p:cNvSpPr>
          <p:nvPr>
            <p:ph type="sldNum" sz="quarter" idx="10"/>
          </p:nvPr>
        </p:nvSpPr>
        <p:spPr/>
        <p:txBody>
          <a:bodyPr/>
          <a:lstStyle/>
          <a:p>
            <a:fld id="{8624BC30-7A83-4E1E-94B1-3EC1C2B72E83}" type="slidenum">
              <a:rPr lang="fr-FR" smtClean="0"/>
              <a:t>11</a:t>
            </a:fld>
            <a:endParaRPr lang="fr-FR"/>
          </a:p>
        </p:txBody>
      </p:sp>
    </p:spTree>
    <p:extLst>
      <p:ext uri="{BB962C8B-B14F-4D97-AF65-F5344CB8AC3E}">
        <p14:creationId xmlns:p14="http://schemas.microsoft.com/office/powerpoint/2010/main" val="77585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smtClean="0"/>
              <a:t>The User class contains various user information. A user can be a customer, an administrator, or a producer. The Producer class is linked to the Client class by zero or more clients and is linked to the Command class by zero or more orders. A order belongs to a producer. The Producer class is also linked to the Product class by zero or more products, and a product belongs to a producer. The Product class is linked to the </a:t>
            </a:r>
            <a:r>
              <a:rPr lang="en-US" dirty="0" err="1" smtClean="0"/>
              <a:t>LineItem</a:t>
            </a:r>
            <a:r>
              <a:rPr lang="en-US" dirty="0" smtClean="0"/>
              <a:t> class by multiple </a:t>
            </a:r>
            <a:r>
              <a:rPr lang="en-US" dirty="0" err="1" smtClean="0"/>
              <a:t>LineItems</a:t>
            </a:r>
            <a:r>
              <a:rPr lang="en-US" dirty="0" smtClean="0"/>
              <a:t>, and each </a:t>
            </a:r>
            <a:r>
              <a:rPr lang="en-US" dirty="0" err="1" smtClean="0"/>
              <a:t>LineItem</a:t>
            </a:r>
            <a:r>
              <a:rPr lang="en-US" dirty="0" smtClean="0"/>
              <a:t> is associated with a producer. The </a:t>
            </a:r>
            <a:r>
              <a:rPr lang="en-US" dirty="0" err="1" smtClean="0"/>
              <a:t>LineItem</a:t>
            </a:r>
            <a:r>
              <a:rPr lang="en-US" dirty="0" smtClean="0"/>
              <a:t> class is connected to an order. An order can have one or more </a:t>
            </a:r>
            <a:r>
              <a:rPr lang="en-US" dirty="0" err="1" smtClean="0"/>
              <a:t>LineItems</a:t>
            </a:r>
            <a:r>
              <a:rPr lang="en-US" dirty="0" smtClean="0"/>
              <a:t>. An order belongs to a customer, and a customer can place zero or more orders. A category belongs to a product, and a product belongs to a category. A product can have zero or more comments, and each comment belongs to a product. A cart is linked to multiple products, and a product can be associated with multiple carts</a:t>
            </a:r>
            <a:endParaRPr lang="fr-FR" dirty="0"/>
          </a:p>
        </p:txBody>
      </p:sp>
      <p:sp>
        <p:nvSpPr>
          <p:cNvPr id="4" name="Espace réservé du numéro de diapositive 3"/>
          <p:cNvSpPr>
            <a:spLocks noGrp="1"/>
          </p:cNvSpPr>
          <p:nvPr>
            <p:ph type="sldNum" sz="quarter" idx="10"/>
          </p:nvPr>
        </p:nvSpPr>
        <p:spPr/>
        <p:txBody>
          <a:bodyPr/>
          <a:lstStyle/>
          <a:p>
            <a:fld id="{8624BC30-7A83-4E1E-94B1-3EC1C2B72E83}" type="slidenum">
              <a:rPr lang="fr-FR" smtClean="0"/>
              <a:t>15</a:t>
            </a:fld>
            <a:endParaRPr lang="fr-FR"/>
          </a:p>
        </p:txBody>
      </p:sp>
    </p:spTree>
    <p:extLst>
      <p:ext uri="{BB962C8B-B14F-4D97-AF65-F5344CB8AC3E}">
        <p14:creationId xmlns:p14="http://schemas.microsoft.com/office/powerpoint/2010/main" val="4088042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624BC30-7A83-4E1E-94B1-3EC1C2B72E83}" type="slidenum">
              <a:rPr lang="fr-FR" smtClean="0"/>
              <a:t>16</a:t>
            </a:fld>
            <a:endParaRPr lang="fr-FR"/>
          </a:p>
        </p:txBody>
      </p:sp>
    </p:spTree>
    <p:extLst>
      <p:ext uri="{BB962C8B-B14F-4D97-AF65-F5344CB8AC3E}">
        <p14:creationId xmlns:p14="http://schemas.microsoft.com/office/powerpoint/2010/main" val="3638520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539B141A-DA33-4F0D-A870-A9C6918A70EC}"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289165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0AEBB82-288B-422D-B203-2249E9491FCF}"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420776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1744262-131F-4003-846C-67CBEAB5E085}"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BB8C4F-B9D0-445A-9093-B6B2816D406F}" type="slidenum">
              <a:rPr lang="en-US" smtClean="0"/>
              <a:t>‹N°›</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48116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A673B628-0A8A-46B7-965B-1BFFAF87C0B5}"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27841147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044D0E04-D667-4489-8DE7-E4DE18D5E094}"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BB8C4F-B9D0-445A-9093-B6B2816D406F}" type="slidenum">
              <a:rPr lang="en-US" smtClean="0"/>
              <a:t>‹N°›</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767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4FEE36B-7587-4E82-9676-3EF363383AF5}"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137687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FB1B467-1EA7-468B-90A4-56908D3D9E7B}"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325583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FEF04AB-D132-4996-A39C-0DB620C4305F}"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124387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621558" y="624110"/>
            <a:ext cx="9540000" cy="1280890"/>
          </a:xfrm>
        </p:spPr>
        <p:txBody>
          <a:bodyPr anchor="t"/>
          <a:lstStyle>
            <a:lvl1pPr algn="ctr">
              <a:defRPr/>
            </a:lvl1pPr>
          </a:lstStyle>
          <a:p>
            <a:r>
              <a:rPr lang="fr-FR" dirty="0"/>
              <a:t>Modifiez le style du titre</a:t>
            </a:r>
            <a:endParaRPr lang="en-US" dirty="0"/>
          </a:p>
        </p:txBody>
      </p:sp>
      <p:sp>
        <p:nvSpPr>
          <p:cNvPr id="3" name="Content Placeholder 2"/>
          <p:cNvSpPr>
            <a:spLocks noGrp="1"/>
          </p:cNvSpPr>
          <p:nvPr>
            <p:ph idx="1"/>
          </p:nvPr>
        </p:nvSpPr>
        <p:spPr>
          <a:xfrm>
            <a:off x="1621558" y="2133600"/>
            <a:ext cx="9540000" cy="3777622"/>
          </a:xfrm>
          <a:solidFill>
            <a:srgbClr val="F3F7EA"/>
          </a:solidFill>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10"/>
          </p:nvPr>
        </p:nvSpPr>
        <p:spPr/>
        <p:txBody>
          <a:bodyPr/>
          <a:lstStyle/>
          <a:p>
            <a:fld id="{1D8F683B-E16F-4404-9934-4B1EAB0EA2B3}"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2647015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0DD73AA-EE6A-4FA5-AFDA-DE3AA62B6380}" type="datetime1">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125876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126E46E-1FED-4843-91CA-DAEC67B673E8}"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21218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FDE1060-AFD2-4D3D-9525-6297DE0D0EBF}" type="datetime1">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3731733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1619999" y="624110"/>
            <a:ext cx="9540000" cy="128089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6BBAFE3-B8C6-49FF-A5C0-2BCD91B11337}" type="datetime1">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2074254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4E047-0EB8-43BD-91B2-29D7FA25248C}" type="datetime1">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780394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95CC3CD-8A21-4984-B2B5-E3A2754AA58A}"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68551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3174DC7-81C1-4457-BFC9-7F1D1CA85E07}" type="datetime1">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BB8C4F-B9D0-445A-9093-B6B2816D406F}" type="slidenum">
              <a:rPr lang="en-US" smtClean="0"/>
              <a:t>‹N°›</a:t>
            </a:fld>
            <a:endParaRPr lang="en-US"/>
          </a:p>
        </p:txBody>
      </p:sp>
    </p:spTree>
    <p:extLst>
      <p:ext uri="{BB962C8B-B14F-4D97-AF65-F5344CB8AC3E}">
        <p14:creationId xmlns:p14="http://schemas.microsoft.com/office/powerpoint/2010/main" val="4008911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5F96F20-E41C-4612-8E87-B8D76CB9FEB0}" type="datetime1">
              <a:rPr lang="en-US" smtClean="0"/>
              <a:t>9/14/2023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3BB8C4F-B9D0-445A-9093-B6B2816D406F}" type="slidenum">
              <a:rPr lang="en-US" smtClean="0"/>
              <a:t>‹N°›</a:t>
            </a:fld>
            <a:endParaRPr lang="en-US"/>
          </a:p>
        </p:txBody>
      </p:sp>
    </p:spTree>
    <p:extLst>
      <p:ext uri="{BB962C8B-B14F-4D97-AF65-F5344CB8AC3E}">
        <p14:creationId xmlns:p14="http://schemas.microsoft.com/office/powerpoint/2010/main" val="3248169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E2A9AD71-70A6-8424-5CE8-C98F706ECDE3}"/>
              </a:ext>
            </a:extLst>
          </p:cNvPr>
          <p:cNvGraphicFramePr>
            <a:graphicFrameLocks noGrp="1"/>
          </p:cNvGraphicFramePr>
          <p:nvPr>
            <p:extLst>
              <p:ext uri="{D42A27DB-BD31-4B8C-83A1-F6EECF244321}">
                <p14:modId xmlns:p14="http://schemas.microsoft.com/office/powerpoint/2010/main" val="4233020894"/>
              </p:ext>
            </p:extLst>
          </p:nvPr>
        </p:nvGraphicFramePr>
        <p:xfrm>
          <a:off x="2960688" y="2748470"/>
          <a:ext cx="7452000" cy="1336548"/>
        </p:xfrm>
        <a:graphic>
          <a:graphicData uri="http://schemas.openxmlformats.org/drawingml/2006/table">
            <a:tbl>
              <a:tblPr firstRow="1" firstCol="1" bandRow="1">
                <a:tableStyleId>{5C22544A-7EE6-4342-B048-85BDC9FD1C3A}</a:tableStyleId>
              </a:tblPr>
              <a:tblGrid>
                <a:gridCol w="7452000">
                  <a:extLst>
                    <a:ext uri="{9D8B030D-6E8A-4147-A177-3AD203B41FA5}">
                      <a16:colId xmlns:a16="http://schemas.microsoft.com/office/drawing/2014/main" val="3170090989"/>
                    </a:ext>
                  </a:extLst>
                </a:gridCol>
              </a:tblGrid>
              <a:tr h="0">
                <a:tc>
                  <a:txBody>
                    <a:bodyPr/>
                    <a:lstStyle/>
                    <a:p>
                      <a:pPr indent="450215" algn="ctr">
                        <a:lnSpc>
                          <a:spcPct val="107000"/>
                        </a:lnSpc>
                        <a:spcAft>
                          <a:spcPts val="800"/>
                        </a:spcAft>
                      </a:pPr>
                      <a:r>
                        <a:rPr lang="fr-FR" sz="2800" b="1" dirty="0">
                          <a:solidFill>
                            <a:schemeClr val="tx1"/>
                          </a:solidFill>
                          <a:effectLst/>
                          <a:latin typeface="Arial" panose="020B0604020202020204" pitchFamily="34" charset="0"/>
                          <a:cs typeface="Arial" panose="020B0604020202020204" pitchFamily="34" charset="0"/>
                        </a:rPr>
                        <a:t>TOPIC :</a:t>
                      </a:r>
                      <a:r>
                        <a:rPr lang="fr-FR" sz="2800" b="0" dirty="0">
                          <a:solidFill>
                            <a:schemeClr val="tx1"/>
                          </a:solidFill>
                          <a:effectLst/>
                          <a:latin typeface="Arial" panose="020B0604020202020204" pitchFamily="34" charset="0"/>
                          <a:cs typeface="Arial" panose="020B0604020202020204" pitchFamily="34" charset="0"/>
                        </a:rPr>
                        <a:t> development of an e-commerce platform for the sale of farm products in Burkina Faso</a:t>
                      </a:r>
                      <a:endParaRPr lang="fr-FR" sz="28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3973164"/>
                  </a:ext>
                </a:extLst>
              </a:tr>
            </a:tbl>
          </a:graphicData>
        </a:graphic>
      </p:graphicFrame>
      <p:sp>
        <p:nvSpPr>
          <p:cNvPr id="3" name="Rectangle 2">
            <a:extLst>
              <a:ext uri="{FF2B5EF4-FFF2-40B4-BE49-F238E27FC236}">
                <a16:creationId xmlns:a16="http://schemas.microsoft.com/office/drawing/2014/main" id="{C332629E-FD14-C59F-9182-5B1B33A4BBAC}"/>
              </a:ext>
            </a:extLst>
          </p:cNvPr>
          <p:cNvSpPr/>
          <p:nvPr/>
        </p:nvSpPr>
        <p:spPr>
          <a:xfrm>
            <a:off x="0" y="0"/>
            <a:ext cx="1701800" cy="6858000"/>
          </a:xfrm>
          <a:prstGeom prst="rect">
            <a:avLst/>
          </a:prstGeom>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382F37CC-7E37-2BA4-2096-75B7361C2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725" y="314325"/>
            <a:ext cx="4140000" cy="895350"/>
          </a:xfrm>
          <a:prstGeom prst="rect">
            <a:avLst/>
          </a:prstGeom>
        </p:spPr>
      </p:pic>
      <p:sp>
        <p:nvSpPr>
          <p:cNvPr id="5" name="Zone de texte 142">
            <a:extLst>
              <a:ext uri="{FF2B5EF4-FFF2-40B4-BE49-F238E27FC236}">
                <a16:creationId xmlns:a16="http://schemas.microsoft.com/office/drawing/2014/main" id="{4F2E4C89-DD93-86E5-7A3A-8276F1835425}"/>
              </a:ext>
            </a:extLst>
          </p:cNvPr>
          <p:cNvSpPr txBox="1"/>
          <p:nvPr/>
        </p:nvSpPr>
        <p:spPr>
          <a:xfrm>
            <a:off x="4755832" y="4592066"/>
            <a:ext cx="3854768" cy="133654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150000"/>
              </a:lnSpc>
              <a:spcAft>
                <a:spcPts val="400"/>
              </a:spcAft>
            </a:pPr>
            <a:r>
              <a:rPr lang="en-US" sz="2000" dirty="0">
                <a:effectLst/>
                <a:latin typeface="Arial" panose="020B0604020202020204" pitchFamily="34" charset="0"/>
                <a:ea typeface="Times New Roman" panose="02020603050405020304" pitchFamily="18" charset="0"/>
                <a:cs typeface="Arial" panose="020B0604020202020204" pitchFamily="34" charset="0"/>
              </a:rPr>
              <a:t>Presented and publicly defended:</a:t>
            </a:r>
            <a:endParaRPr lang="fr-FR" sz="2000" dirty="0">
              <a:effectLst/>
              <a:latin typeface="Arial" panose="020B0604020202020204" pitchFamily="34" charset="0"/>
              <a:ea typeface="Times New Roman" panose="02020603050405020304" pitchFamily="18" charset="0"/>
              <a:cs typeface="Arial" panose="020B0604020202020204" pitchFamily="34" charset="0"/>
            </a:endParaRPr>
          </a:p>
          <a:p>
            <a:pPr algn="ctr">
              <a:lnSpc>
                <a:spcPct val="150000"/>
              </a:lnSpc>
              <a:spcAft>
                <a:spcPts val="400"/>
              </a:spcAft>
            </a:pPr>
            <a:r>
              <a:rPr lang="en-US" sz="2000" b="1" dirty="0">
                <a:effectLst/>
                <a:latin typeface="Arial" panose="020B0604020202020204" pitchFamily="34" charset="0"/>
                <a:ea typeface="Times New Roman" panose="02020603050405020304" pitchFamily="18" charset="0"/>
                <a:cs typeface="Arial" panose="020B0604020202020204" pitchFamily="34" charset="0"/>
              </a:rPr>
              <a:t>Ebou NEBIE</a:t>
            </a:r>
            <a:endParaRPr lang="fr-FR" sz="2000" dirty="0">
              <a:effectLst/>
              <a:latin typeface="Arial" panose="020B0604020202020204" pitchFamily="34" charset="0"/>
              <a:ea typeface="Times New Roman" panose="02020603050405020304" pitchFamily="18" charset="0"/>
              <a:cs typeface="Arial" panose="020B0604020202020204" pitchFamily="34" charset="0"/>
            </a:endParaRPr>
          </a:p>
        </p:txBody>
      </p:sp>
      <p:sp>
        <p:nvSpPr>
          <p:cNvPr id="6" name="ZoneTexte 5">
            <a:extLst>
              <a:ext uri="{FF2B5EF4-FFF2-40B4-BE49-F238E27FC236}">
                <a16:creationId xmlns:a16="http://schemas.microsoft.com/office/drawing/2014/main" id="{9DC9E000-2F10-77D2-5C0A-7A50DB8920DC}"/>
              </a:ext>
            </a:extLst>
          </p:cNvPr>
          <p:cNvSpPr txBox="1"/>
          <p:nvPr/>
        </p:nvSpPr>
        <p:spPr>
          <a:xfrm>
            <a:off x="4758600" y="6031468"/>
            <a:ext cx="3852000" cy="512207"/>
          </a:xfrm>
          <a:prstGeom prst="ellipseRibbon">
            <a:avLst>
              <a:gd name="adj1" fmla="val 25000"/>
              <a:gd name="adj2" fmla="val 62091"/>
              <a:gd name="adj3" fmla="val 10021"/>
            </a:avLst>
          </a:prstGeom>
          <a:solidFill>
            <a:schemeClr val="accent6">
              <a:lumMod val="20000"/>
              <a:lumOff val="80000"/>
            </a:schemeClr>
          </a:solidFill>
          <a:ln>
            <a:solidFill>
              <a:schemeClr val="tx1"/>
            </a:solidFill>
          </a:ln>
        </p:spPr>
        <p:txBody>
          <a:bodyPr wrap="square" rtlCol="0">
            <a:spAutoFit/>
          </a:bodyPr>
          <a:lstStyle/>
          <a:p>
            <a:r>
              <a:rPr lang="fr-FR" dirty="0">
                <a:latin typeface="Arial" panose="020B0604020202020204" pitchFamily="34" charset="0"/>
                <a:cs typeface="Arial" panose="020B0604020202020204" pitchFamily="34" charset="0"/>
              </a:rPr>
              <a:t>Promotion 2020-2023</a:t>
            </a:r>
          </a:p>
        </p:txBody>
      </p:sp>
      <p:pic>
        <p:nvPicPr>
          <p:cNvPr id="7" name="Image 6">
            <a:extLst>
              <a:ext uri="{FF2B5EF4-FFF2-40B4-BE49-F238E27FC236}">
                <a16:creationId xmlns:a16="http://schemas.microsoft.com/office/drawing/2014/main" id="{02AA1D54-510B-DE70-2E4B-4C7B42D679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6561" y="314325"/>
            <a:ext cx="1228725" cy="1228725"/>
          </a:xfrm>
          <a:prstGeom prst="rect">
            <a:avLst/>
          </a:prstGeom>
        </p:spPr>
      </p:pic>
      <p:sp>
        <p:nvSpPr>
          <p:cNvPr id="9" name="ZoneTexte 8">
            <a:extLst>
              <a:ext uri="{FF2B5EF4-FFF2-40B4-BE49-F238E27FC236}">
                <a16:creationId xmlns:a16="http://schemas.microsoft.com/office/drawing/2014/main" id="{F7992437-56AB-382B-2BF6-06553A3CECE1}"/>
              </a:ext>
            </a:extLst>
          </p:cNvPr>
          <p:cNvSpPr txBox="1"/>
          <p:nvPr/>
        </p:nvSpPr>
        <p:spPr>
          <a:xfrm>
            <a:off x="8856923" y="1577765"/>
            <a:ext cx="2808000" cy="584775"/>
          </a:xfrm>
          <a:prstGeom prst="rect">
            <a:avLst/>
          </a:prstGeom>
          <a:noFill/>
        </p:spPr>
        <p:txBody>
          <a:bodyPr wrap="square" rtlCol="0">
            <a:spAutoFit/>
          </a:bodyPr>
          <a:lstStyle/>
          <a:p>
            <a:pPr algn="ctr"/>
            <a:r>
              <a:rPr lang="en-US" sz="1600" dirty="0">
                <a:solidFill>
                  <a:schemeClr val="dk1"/>
                </a:solidFill>
                <a:latin typeface="Arial" panose="020B0604020202020204" pitchFamily="34" charset="0"/>
                <a:cs typeface="Arial" panose="020B0604020202020204" pitchFamily="34" charset="0"/>
              </a:rPr>
              <a:t>Ministry of Higher Education, Research and Innovation</a:t>
            </a:r>
            <a:endParaRPr lang="fr-FR" sz="1600" dirty="0">
              <a:solidFill>
                <a:schemeClr val="dk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5862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a:xfrm>
            <a:off x="1621558" y="624110"/>
            <a:ext cx="9540000" cy="1280890"/>
          </a:xfrm>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Modeling and design 1/4</a:t>
            </a:r>
            <a:endParaRPr lang="en-US" dirty="0"/>
          </a:p>
        </p:txBody>
      </p:sp>
      <p:sp>
        <p:nvSpPr>
          <p:cNvPr id="4" name="ZoneTexte 3">
            <a:extLst>
              <a:ext uri="{FF2B5EF4-FFF2-40B4-BE49-F238E27FC236}">
                <a16:creationId xmlns:a16="http://schemas.microsoft.com/office/drawing/2014/main" id="{B72B62D8-410B-C811-0E8D-35D98F919262}"/>
              </a:ext>
            </a:extLst>
          </p:cNvPr>
          <p:cNvSpPr txBox="1"/>
          <p:nvPr/>
        </p:nvSpPr>
        <p:spPr>
          <a:xfrm>
            <a:off x="4080000" y="1335318"/>
            <a:ext cx="4032000" cy="540000"/>
          </a:xfrm>
          <a:prstGeom prst="rect">
            <a:avLst/>
          </a:prstGeom>
          <a:noFill/>
        </p:spPr>
        <p:txBody>
          <a:bodyPr wrap="square" rtlCol="0">
            <a:spAutoFit/>
          </a:bodyPr>
          <a:lstStyle/>
          <a:p>
            <a:pPr algn="ctr"/>
            <a:r>
              <a:rPr lang="en-US" sz="2800" dirty="0">
                <a:latin typeface="Arial Narrow" panose="020B0606020202030204" pitchFamily="34" charset="0"/>
                <a:ea typeface="Arial" panose="020B0604020202020204" pitchFamily="34" charset="0"/>
                <a:cs typeface="Times New Roman" panose="02020603050405020304" pitchFamily="18" charset="0"/>
              </a:rPr>
              <a:t>Global use case diagram</a:t>
            </a:r>
          </a:p>
        </p:txBody>
      </p:sp>
      <p:sp>
        <p:nvSpPr>
          <p:cNvPr id="3" name="Espace réservé du numéro de diapositive 2">
            <a:extLst>
              <a:ext uri="{FF2B5EF4-FFF2-40B4-BE49-F238E27FC236}">
                <a16:creationId xmlns:a16="http://schemas.microsoft.com/office/drawing/2014/main" id="{D43507FE-EC8C-3C3B-7B71-7F83433BA4EF}"/>
              </a:ext>
            </a:extLst>
          </p:cNvPr>
          <p:cNvSpPr>
            <a:spLocks noGrp="1"/>
          </p:cNvSpPr>
          <p:nvPr>
            <p:ph type="sldNum" sz="quarter" idx="12"/>
          </p:nvPr>
        </p:nvSpPr>
        <p:spPr/>
        <p:txBody>
          <a:bodyPr/>
          <a:lstStyle/>
          <a:p>
            <a:fld id="{83BB8C4F-B9D0-445A-9093-B6B2816D406F}" type="slidenum">
              <a:rPr lang="en-US" smtClean="0"/>
              <a:t>10</a:t>
            </a:fld>
            <a:endParaRPr lang="en-US"/>
          </a:p>
        </p:txBody>
      </p:sp>
      <p:pic>
        <p:nvPicPr>
          <p:cNvPr id="9" name="Espace réservé du contenu 8">
            <a:extLst>
              <a:ext uri="{FF2B5EF4-FFF2-40B4-BE49-F238E27FC236}">
                <a16:creationId xmlns:a16="http://schemas.microsoft.com/office/drawing/2014/main" id="{3AC0CA2E-B522-57FF-2C5C-EE44495C54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8682" y="2133600"/>
            <a:ext cx="4525186" cy="3778250"/>
          </a:xfrm>
        </p:spPr>
      </p:pic>
    </p:spTree>
    <p:extLst>
      <p:ext uri="{BB962C8B-B14F-4D97-AF65-F5344CB8AC3E}">
        <p14:creationId xmlns:p14="http://schemas.microsoft.com/office/powerpoint/2010/main" val="329005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a:xfrm>
            <a:off x="1621558" y="624110"/>
            <a:ext cx="9540000" cy="1280890"/>
          </a:xfrm>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Modeling and design 2/4</a:t>
            </a:r>
            <a:endParaRPr lang="en-US" dirty="0"/>
          </a:p>
        </p:txBody>
      </p:sp>
      <p:pic>
        <p:nvPicPr>
          <p:cNvPr id="6" name="Espace réservé du contenu 5"/>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845347" y="2133600"/>
            <a:ext cx="5092423" cy="3778250"/>
          </a:xfrm>
          <a:prstGeom prst="rect">
            <a:avLst/>
          </a:prstGeom>
        </p:spPr>
      </p:pic>
      <p:sp>
        <p:nvSpPr>
          <p:cNvPr id="4" name="ZoneTexte 3">
            <a:extLst>
              <a:ext uri="{FF2B5EF4-FFF2-40B4-BE49-F238E27FC236}">
                <a16:creationId xmlns:a16="http://schemas.microsoft.com/office/drawing/2014/main" id="{B72B62D8-410B-C811-0E8D-35D98F919262}"/>
              </a:ext>
            </a:extLst>
          </p:cNvPr>
          <p:cNvSpPr txBox="1"/>
          <p:nvPr/>
        </p:nvSpPr>
        <p:spPr>
          <a:xfrm>
            <a:off x="4015558" y="1335318"/>
            <a:ext cx="4752000" cy="540000"/>
          </a:xfrm>
          <a:prstGeom prst="rect">
            <a:avLst/>
          </a:prstGeom>
          <a:noFill/>
        </p:spPr>
        <p:txBody>
          <a:bodyPr wrap="square" rtlCol="0">
            <a:spAutoFit/>
          </a:bodyPr>
          <a:lstStyle/>
          <a:p>
            <a:pPr algn="ctr"/>
            <a:r>
              <a:rPr lang="en-US" sz="2800" dirty="0">
                <a:latin typeface="Arial Narrow" panose="020B0606020202030204" pitchFamily="34" charset="0"/>
                <a:ea typeface="Arial" panose="020B0604020202020204" pitchFamily="34" charset="0"/>
                <a:cs typeface="Times New Roman" panose="02020603050405020304" pitchFamily="18" charset="0"/>
              </a:rPr>
              <a:t>Sequence </a:t>
            </a:r>
            <a:r>
              <a:rPr lang="en-US" sz="2800" dirty="0" err="1">
                <a:latin typeface="Arial Narrow" panose="020B0606020202030204" pitchFamily="34" charset="0"/>
                <a:ea typeface="Arial" panose="020B0604020202020204" pitchFamily="34" charset="0"/>
                <a:cs typeface="Times New Roman" panose="02020603050405020304" pitchFamily="18" charset="0"/>
              </a:rPr>
              <a:t>diagram’authentification</a:t>
            </a:r>
            <a:endParaRPr lang="en-US" sz="2800" dirty="0">
              <a:latin typeface="Arial Narrow" panose="020B0606020202030204" pitchFamily="34" charset="0"/>
              <a:ea typeface="Arial" panose="020B060402020202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EDA52407-AF8F-D266-630A-6CA5F086CEA7}"/>
              </a:ext>
            </a:extLst>
          </p:cNvPr>
          <p:cNvSpPr>
            <a:spLocks noGrp="1"/>
          </p:cNvSpPr>
          <p:nvPr>
            <p:ph type="sldNum" sz="quarter" idx="12"/>
          </p:nvPr>
        </p:nvSpPr>
        <p:spPr/>
        <p:txBody>
          <a:bodyPr/>
          <a:lstStyle/>
          <a:p>
            <a:fld id="{83BB8C4F-B9D0-445A-9093-B6B2816D406F}" type="slidenum">
              <a:rPr lang="en-US" smtClean="0"/>
              <a:t>11</a:t>
            </a:fld>
            <a:endParaRPr lang="en-US"/>
          </a:p>
        </p:txBody>
      </p:sp>
    </p:spTree>
    <p:extLst>
      <p:ext uri="{BB962C8B-B14F-4D97-AF65-F5344CB8AC3E}">
        <p14:creationId xmlns:p14="http://schemas.microsoft.com/office/powerpoint/2010/main" val="4890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a:xfrm>
            <a:off x="1621558" y="624110"/>
            <a:ext cx="9540000" cy="1280890"/>
          </a:xfrm>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Modeling and design 3/4</a:t>
            </a:r>
            <a:endParaRPr lang="en-US" dirty="0"/>
          </a:p>
        </p:txBody>
      </p:sp>
      <p:pic>
        <p:nvPicPr>
          <p:cNvPr id="5" name="Espace réservé du contenu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424107" y="2169854"/>
            <a:ext cx="5934903" cy="3705742"/>
          </a:xfrm>
          <a:prstGeom prst="rect">
            <a:avLst/>
          </a:prstGeom>
        </p:spPr>
      </p:pic>
      <p:sp>
        <p:nvSpPr>
          <p:cNvPr id="4" name="ZoneTexte 3">
            <a:extLst>
              <a:ext uri="{FF2B5EF4-FFF2-40B4-BE49-F238E27FC236}">
                <a16:creationId xmlns:a16="http://schemas.microsoft.com/office/drawing/2014/main" id="{B72B62D8-410B-C811-0E8D-35D98F919262}"/>
              </a:ext>
            </a:extLst>
          </p:cNvPr>
          <p:cNvSpPr txBox="1"/>
          <p:nvPr/>
        </p:nvSpPr>
        <p:spPr>
          <a:xfrm>
            <a:off x="3601558" y="1335318"/>
            <a:ext cx="5580000" cy="540000"/>
          </a:xfrm>
          <a:prstGeom prst="rect">
            <a:avLst/>
          </a:prstGeom>
          <a:noFill/>
        </p:spPr>
        <p:txBody>
          <a:bodyPr wrap="square" rtlCol="0">
            <a:spAutoFit/>
          </a:bodyPr>
          <a:lstStyle/>
          <a:p>
            <a:r>
              <a:rPr lang="en-US" sz="2800" dirty="0">
                <a:latin typeface="Arial Narrow" panose="020B0606020202030204" pitchFamily="34" charset="0"/>
                <a:ea typeface="Arial" panose="020B0604020202020204" pitchFamily="34" charset="0"/>
                <a:cs typeface="Times New Roman" panose="02020603050405020304" pitchFamily="18" charset="0"/>
              </a:rPr>
              <a:t>Sequence diagram ’interface add product’</a:t>
            </a:r>
          </a:p>
        </p:txBody>
      </p:sp>
      <p:sp>
        <p:nvSpPr>
          <p:cNvPr id="3" name="Espace réservé du numéro de diapositive 2">
            <a:extLst>
              <a:ext uri="{FF2B5EF4-FFF2-40B4-BE49-F238E27FC236}">
                <a16:creationId xmlns:a16="http://schemas.microsoft.com/office/drawing/2014/main" id="{F12DA4C0-7D68-37AE-398E-6C6C33F0447B}"/>
              </a:ext>
            </a:extLst>
          </p:cNvPr>
          <p:cNvSpPr>
            <a:spLocks noGrp="1"/>
          </p:cNvSpPr>
          <p:nvPr>
            <p:ph type="sldNum" sz="quarter" idx="12"/>
          </p:nvPr>
        </p:nvSpPr>
        <p:spPr/>
        <p:txBody>
          <a:bodyPr/>
          <a:lstStyle/>
          <a:p>
            <a:fld id="{83BB8C4F-B9D0-445A-9093-B6B2816D406F}" type="slidenum">
              <a:rPr lang="en-US" smtClean="0"/>
              <a:t>12</a:t>
            </a:fld>
            <a:endParaRPr lang="en-US"/>
          </a:p>
        </p:txBody>
      </p:sp>
    </p:spTree>
    <p:extLst>
      <p:ext uri="{BB962C8B-B14F-4D97-AF65-F5344CB8AC3E}">
        <p14:creationId xmlns:p14="http://schemas.microsoft.com/office/powerpoint/2010/main" val="288775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a:xfrm>
            <a:off x="1621558" y="624110"/>
            <a:ext cx="9540000" cy="1280890"/>
          </a:xfrm>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Modeling and design 4/4</a:t>
            </a:r>
            <a:endParaRPr lang="en-US" dirty="0"/>
          </a:p>
        </p:txBody>
      </p:sp>
      <p:pic>
        <p:nvPicPr>
          <p:cNvPr id="5" name="Espace réservé du contenu 4"/>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71381" y="2133600"/>
            <a:ext cx="5440355" cy="3778250"/>
          </a:xfrm>
          <a:prstGeom prst="rect">
            <a:avLst/>
          </a:prstGeom>
        </p:spPr>
      </p:pic>
      <p:sp>
        <p:nvSpPr>
          <p:cNvPr id="4" name="ZoneTexte 3">
            <a:extLst>
              <a:ext uri="{FF2B5EF4-FFF2-40B4-BE49-F238E27FC236}">
                <a16:creationId xmlns:a16="http://schemas.microsoft.com/office/drawing/2014/main" id="{B72B62D8-410B-C811-0E8D-35D98F919262}"/>
              </a:ext>
            </a:extLst>
          </p:cNvPr>
          <p:cNvSpPr txBox="1"/>
          <p:nvPr/>
        </p:nvSpPr>
        <p:spPr>
          <a:xfrm>
            <a:off x="3781558" y="1335318"/>
            <a:ext cx="5220000" cy="523220"/>
          </a:xfrm>
          <a:prstGeom prst="rect">
            <a:avLst/>
          </a:prstGeom>
          <a:noFill/>
        </p:spPr>
        <p:txBody>
          <a:bodyPr wrap="square" rtlCol="0">
            <a:spAutoFit/>
          </a:bodyPr>
          <a:lstStyle/>
          <a:p>
            <a:pPr algn="ctr"/>
            <a:r>
              <a:rPr lang="en-US" sz="2800" dirty="0" err="1">
                <a:latin typeface="Arial Narrow" panose="020B0606020202030204" pitchFamily="34" charset="0"/>
                <a:ea typeface="Arial" panose="020B0604020202020204" pitchFamily="34" charset="0"/>
                <a:cs typeface="Times New Roman" panose="02020603050405020304" pitchFamily="18" charset="0"/>
              </a:rPr>
              <a:t>Séquence</a:t>
            </a:r>
            <a:r>
              <a:rPr lang="en-US" sz="2800" dirty="0">
                <a:latin typeface="Arial Narrow" panose="020B0606020202030204" pitchFamily="34" charset="0"/>
                <a:ea typeface="Arial" panose="020B0604020202020204" pitchFamily="34" charset="0"/>
                <a:cs typeface="Times New Roman" panose="02020603050405020304" pitchFamily="18" charset="0"/>
              </a:rPr>
              <a:t> </a:t>
            </a:r>
            <a:r>
              <a:rPr lang="en-US" sz="2800" dirty="0" err="1">
                <a:latin typeface="Arial Narrow" panose="020B0606020202030204" pitchFamily="34" charset="0"/>
                <a:ea typeface="Arial" panose="020B0604020202020204" pitchFamily="34" charset="0"/>
                <a:cs typeface="Times New Roman" panose="02020603050405020304" pitchFamily="18" charset="0"/>
              </a:rPr>
              <a:t>diagram’register</a:t>
            </a:r>
            <a:r>
              <a:rPr lang="en-US" sz="2800" dirty="0">
                <a:latin typeface="Arial Narrow" panose="020B0606020202030204" pitchFamily="34" charset="0"/>
                <a:ea typeface="Arial" panose="020B0604020202020204" pitchFamily="34" charset="0"/>
                <a:cs typeface="Times New Roman" panose="02020603050405020304" pitchFamily="18" charset="0"/>
              </a:rPr>
              <a:t> interface</a:t>
            </a:r>
          </a:p>
        </p:txBody>
      </p:sp>
      <p:sp>
        <p:nvSpPr>
          <p:cNvPr id="3" name="Espace réservé du numéro de diapositive 2">
            <a:extLst>
              <a:ext uri="{FF2B5EF4-FFF2-40B4-BE49-F238E27FC236}">
                <a16:creationId xmlns:a16="http://schemas.microsoft.com/office/drawing/2014/main" id="{84F635C7-4E0C-376D-CF29-FA7D08C3BFF0}"/>
              </a:ext>
            </a:extLst>
          </p:cNvPr>
          <p:cNvSpPr>
            <a:spLocks noGrp="1"/>
          </p:cNvSpPr>
          <p:nvPr>
            <p:ph type="sldNum" sz="quarter" idx="12"/>
          </p:nvPr>
        </p:nvSpPr>
        <p:spPr/>
        <p:txBody>
          <a:bodyPr/>
          <a:lstStyle/>
          <a:p>
            <a:fld id="{83BB8C4F-B9D0-445A-9093-B6B2816D406F}" type="slidenum">
              <a:rPr lang="en-US" smtClean="0"/>
              <a:t>13</a:t>
            </a:fld>
            <a:endParaRPr lang="en-US"/>
          </a:p>
        </p:txBody>
      </p:sp>
    </p:spTree>
    <p:extLst>
      <p:ext uri="{BB962C8B-B14F-4D97-AF65-F5344CB8AC3E}">
        <p14:creationId xmlns:p14="http://schemas.microsoft.com/office/powerpoint/2010/main" val="366464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a:xfrm>
            <a:off x="1621558" y="624110"/>
            <a:ext cx="9540000" cy="1280890"/>
          </a:xfrm>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Implementation and results 1/3</a:t>
            </a:r>
            <a:endParaRPr lang="en-US" dirty="0"/>
          </a:p>
        </p:txBody>
      </p:sp>
      <p:sp>
        <p:nvSpPr>
          <p:cNvPr id="3" name="Espace réservé du contenu 2">
            <a:extLst>
              <a:ext uri="{FF2B5EF4-FFF2-40B4-BE49-F238E27FC236}">
                <a16:creationId xmlns:a16="http://schemas.microsoft.com/office/drawing/2014/main" id="{699EB648-67AC-39BD-6713-7900E4E3AF26}"/>
              </a:ext>
            </a:extLst>
          </p:cNvPr>
          <p:cNvSpPr>
            <a:spLocks noGrp="1"/>
          </p:cNvSpPr>
          <p:nvPr>
            <p:ph idx="1"/>
          </p:nvPr>
        </p:nvSpPr>
        <p:spPr/>
        <p:txBody>
          <a:bodyPr>
            <a:normAutofit/>
          </a:bodyPr>
          <a:lstStyle/>
          <a:p>
            <a:pPr marL="0" indent="0">
              <a:lnSpc>
                <a:spcPct val="150000"/>
              </a:lnSpc>
              <a:spcBef>
                <a:spcPts val="0"/>
              </a:spcBef>
              <a:spcAft>
                <a:spcPts val="600"/>
              </a:spcAft>
              <a:buNone/>
            </a:pPr>
            <a:r>
              <a:rPr lang="en-US" sz="2000" dirty="0">
                <a:latin typeface="Arial" panose="020B0604020202020204" pitchFamily="34" charset="0"/>
                <a:ea typeface="Calibri" panose="020F0502020204030204" pitchFamily="34" charset="0"/>
                <a:cs typeface="Arial" panose="020B0604020202020204" pitchFamily="34" charset="0"/>
              </a:rPr>
              <a:t>Implementation in the process concerns the last branch (middle branch) of the </a:t>
            </a:r>
            <a:r>
              <a:rPr lang="en-US" sz="2000" dirty="0"/>
              <a:t>Two Tracks Unified Process </a:t>
            </a:r>
            <a:r>
              <a:rPr lang="en-US" sz="2000" dirty="0" smtClean="0">
                <a:latin typeface="Arial" panose="020B0604020202020204" pitchFamily="34" charset="0"/>
                <a:ea typeface="Calibri" panose="020F0502020204030204" pitchFamily="34" charset="0"/>
                <a:cs typeface="Arial" panose="020B0604020202020204" pitchFamily="34" charset="0"/>
              </a:rPr>
              <a:t>, </a:t>
            </a:r>
            <a:r>
              <a:rPr lang="en-US" sz="2000" dirty="0">
                <a:latin typeface="Arial" panose="020B0604020202020204" pitchFamily="34" charset="0"/>
                <a:ea typeface="Calibri" panose="020F0502020204030204" pitchFamily="34" charset="0"/>
                <a:cs typeface="Arial" panose="020B0604020202020204" pitchFamily="34" charset="0"/>
              </a:rPr>
              <a:t>whose objective is to materialize a design model in application layers and the human-machine </a:t>
            </a:r>
            <a:r>
              <a:rPr lang="en-US" sz="2000" dirty="0" smtClean="0">
                <a:latin typeface="Arial" panose="020B0604020202020204" pitchFamily="34" charset="0"/>
                <a:ea typeface="Calibri" panose="020F0502020204030204" pitchFamily="34" charset="0"/>
                <a:cs typeface="Arial" panose="020B0604020202020204" pitchFamily="34" charset="0"/>
              </a:rPr>
              <a:t> interface </a:t>
            </a:r>
            <a:r>
              <a:rPr lang="en-US" sz="2000" dirty="0">
                <a:latin typeface="Arial" panose="020B0604020202020204" pitchFamily="34" charset="0"/>
                <a:ea typeface="Calibri" panose="020F0502020204030204" pitchFamily="34" charset="0"/>
                <a:cs typeface="Arial" panose="020B0604020202020204" pitchFamily="34" charset="0"/>
              </a:rPr>
              <a:t>(HMI) and then test it.</a:t>
            </a:r>
          </a:p>
        </p:txBody>
      </p:sp>
      <p:sp>
        <p:nvSpPr>
          <p:cNvPr id="4" name="ZoneTexte 3">
            <a:extLst>
              <a:ext uri="{FF2B5EF4-FFF2-40B4-BE49-F238E27FC236}">
                <a16:creationId xmlns:a16="http://schemas.microsoft.com/office/drawing/2014/main" id="{B72B62D8-410B-C811-0E8D-35D98F919262}"/>
              </a:ext>
            </a:extLst>
          </p:cNvPr>
          <p:cNvSpPr txBox="1"/>
          <p:nvPr/>
        </p:nvSpPr>
        <p:spPr>
          <a:xfrm>
            <a:off x="5239558" y="1335318"/>
            <a:ext cx="2304000" cy="540000"/>
          </a:xfrm>
          <a:prstGeom prst="rect">
            <a:avLst/>
          </a:prstGeom>
          <a:noFill/>
        </p:spPr>
        <p:txBody>
          <a:bodyPr wrap="square" rtlCol="0">
            <a:spAutoFit/>
          </a:bodyPr>
          <a:lstStyle/>
          <a:p>
            <a:pPr algn="ctr"/>
            <a:r>
              <a:rPr lang="en-US" sz="2800" dirty="0">
                <a:latin typeface="Arial Narrow" panose="020B0606020202030204" pitchFamily="34" charset="0"/>
                <a:ea typeface="Arial" panose="020B0604020202020204" pitchFamily="34" charset="0"/>
                <a:cs typeface="Times New Roman" panose="02020603050405020304" pitchFamily="18" charset="0"/>
              </a:rPr>
              <a:t>Implementation</a:t>
            </a:r>
          </a:p>
        </p:txBody>
      </p:sp>
      <p:sp>
        <p:nvSpPr>
          <p:cNvPr id="5" name="Espace réservé du numéro de diapositive 4">
            <a:extLst>
              <a:ext uri="{FF2B5EF4-FFF2-40B4-BE49-F238E27FC236}">
                <a16:creationId xmlns:a16="http://schemas.microsoft.com/office/drawing/2014/main" id="{542541EB-14E7-C5A4-25F7-9A85B0A103D8}"/>
              </a:ext>
            </a:extLst>
          </p:cNvPr>
          <p:cNvSpPr>
            <a:spLocks noGrp="1"/>
          </p:cNvSpPr>
          <p:nvPr>
            <p:ph type="sldNum" sz="quarter" idx="12"/>
          </p:nvPr>
        </p:nvSpPr>
        <p:spPr/>
        <p:txBody>
          <a:bodyPr/>
          <a:lstStyle/>
          <a:p>
            <a:fld id="{83BB8C4F-B9D0-445A-9093-B6B2816D406F}" type="slidenum">
              <a:rPr lang="en-US" smtClean="0"/>
              <a:t>14</a:t>
            </a:fld>
            <a:endParaRPr lang="en-US"/>
          </a:p>
        </p:txBody>
      </p:sp>
    </p:spTree>
    <p:extLst>
      <p:ext uri="{BB962C8B-B14F-4D97-AF65-F5344CB8AC3E}">
        <p14:creationId xmlns:p14="http://schemas.microsoft.com/office/powerpoint/2010/main" val="199663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bg/>
                                          </p:spTgt>
                                        </p:tgtEl>
                                        <p:attrNameLst>
                                          <p:attrName>style.visibility</p:attrName>
                                        </p:attrNameLst>
                                      </p:cBhvr>
                                      <p:to>
                                        <p:strVal val="visible"/>
                                      </p:to>
                                    </p:set>
                                    <p:animEffect transition="in" filter="fade">
                                      <p:cBhvr>
                                        <p:cTn id="15" dur="500"/>
                                        <p:tgtEl>
                                          <p:spTgt spid="3">
                                            <p:bg/>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animBg="1"/>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a:xfrm>
            <a:off x="1621558" y="624110"/>
            <a:ext cx="9540000" cy="1280890"/>
          </a:xfrm>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Implementation and results 2/3</a:t>
            </a:r>
            <a:endParaRPr lang="en-US" dirty="0"/>
          </a:p>
        </p:txBody>
      </p:sp>
      <p:pic>
        <p:nvPicPr>
          <p:cNvPr id="5" name="Espace réservé du contenu 4"/>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3090920" y="2133600"/>
            <a:ext cx="6601276" cy="3778250"/>
          </a:xfrm>
          <a:prstGeom prst="rect">
            <a:avLst/>
          </a:prstGeom>
        </p:spPr>
      </p:pic>
      <p:sp>
        <p:nvSpPr>
          <p:cNvPr id="4" name="ZoneTexte 3">
            <a:extLst>
              <a:ext uri="{FF2B5EF4-FFF2-40B4-BE49-F238E27FC236}">
                <a16:creationId xmlns:a16="http://schemas.microsoft.com/office/drawing/2014/main" id="{B72B62D8-410B-C811-0E8D-35D98F919262}"/>
              </a:ext>
            </a:extLst>
          </p:cNvPr>
          <p:cNvSpPr txBox="1"/>
          <p:nvPr/>
        </p:nvSpPr>
        <p:spPr>
          <a:xfrm>
            <a:off x="4501558" y="1335318"/>
            <a:ext cx="3780000" cy="540000"/>
          </a:xfrm>
          <a:prstGeom prst="rect">
            <a:avLst/>
          </a:prstGeom>
          <a:noFill/>
        </p:spPr>
        <p:txBody>
          <a:bodyPr wrap="square" rtlCol="0">
            <a:spAutoFit/>
          </a:bodyPr>
          <a:lstStyle/>
          <a:p>
            <a:pPr algn="ctr"/>
            <a:r>
              <a:rPr lang="en-US" sz="2800" dirty="0">
                <a:latin typeface="Arial Narrow" panose="020B0606020202030204" pitchFamily="34" charset="0"/>
                <a:ea typeface="Arial" panose="020B0604020202020204" pitchFamily="34" charset="0"/>
                <a:cs typeface="Times New Roman" panose="02020603050405020304" pitchFamily="18" charset="0"/>
              </a:rPr>
              <a:t>Global class diagram</a:t>
            </a:r>
          </a:p>
        </p:txBody>
      </p:sp>
      <p:sp>
        <p:nvSpPr>
          <p:cNvPr id="3" name="Espace réservé du numéro de diapositive 2">
            <a:extLst>
              <a:ext uri="{FF2B5EF4-FFF2-40B4-BE49-F238E27FC236}">
                <a16:creationId xmlns:a16="http://schemas.microsoft.com/office/drawing/2014/main" id="{14F711E8-11D4-25C3-A416-15DDE7DED419}"/>
              </a:ext>
            </a:extLst>
          </p:cNvPr>
          <p:cNvSpPr>
            <a:spLocks noGrp="1"/>
          </p:cNvSpPr>
          <p:nvPr>
            <p:ph type="sldNum" sz="quarter" idx="12"/>
          </p:nvPr>
        </p:nvSpPr>
        <p:spPr/>
        <p:txBody>
          <a:bodyPr/>
          <a:lstStyle/>
          <a:p>
            <a:fld id="{83BB8C4F-B9D0-445A-9093-B6B2816D406F}" type="slidenum">
              <a:rPr lang="en-US" smtClean="0"/>
              <a:t>15</a:t>
            </a:fld>
            <a:endParaRPr lang="en-US"/>
          </a:p>
        </p:txBody>
      </p:sp>
    </p:spTree>
    <p:extLst>
      <p:ext uri="{BB962C8B-B14F-4D97-AF65-F5344CB8AC3E}">
        <p14:creationId xmlns:p14="http://schemas.microsoft.com/office/powerpoint/2010/main" val="2756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Implementation and results 3/3</a:t>
            </a:r>
            <a:endParaRPr lang="en-US" dirty="0"/>
          </a:p>
        </p:txBody>
      </p:sp>
      <p:sp>
        <p:nvSpPr>
          <p:cNvPr id="6" name="Espace réservé du contenu 5">
            <a:extLst>
              <a:ext uri="{FF2B5EF4-FFF2-40B4-BE49-F238E27FC236}">
                <a16:creationId xmlns:a16="http://schemas.microsoft.com/office/drawing/2014/main" id="{000188D1-707B-60B2-E674-33690AA07210}"/>
              </a:ext>
            </a:extLst>
          </p:cNvPr>
          <p:cNvSpPr>
            <a:spLocks noGrp="1"/>
          </p:cNvSpPr>
          <p:nvPr>
            <p:ph idx="1"/>
          </p:nvPr>
        </p:nvSpPr>
        <p:spPr/>
        <p:txBody>
          <a:bodyPr/>
          <a:lstStyle/>
          <a:p>
            <a:endParaRPr lang="fr-FR" dirty="0"/>
          </a:p>
        </p:txBody>
      </p:sp>
      <p:sp>
        <p:nvSpPr>
          <p:cNvPr id="4" name="ZoneTexte 3">
            <a:extLst>
              <a:ext uri="{FF2B5EF4-FFF2-40B4-BE49-F238E27FC236}">
                <a16:creationId xmlns:a16="http://schemas.microsoft.com/office/drawing/2014/main" id="{B72B62D8-410B-C811-0E8D-35D98F919262}"/>
              </a:ext>
            </a:extLst>
          </p:cNvPr>
          <p:cNvSpPr txBox="1"/>
          <p:nvPr/>
        </p:nvSpPr>
        <p:spPr>
          <a:xfrm>
            <a:off x="5394000" y="1335318"/>
            <a:ext cx="1404000" cy="540000"/>
          </a:xfrm>
          <a:prstGeom prst="rect">
            <a:avLst/>
          </a:prstGeom>
          <a:noFill/>
        </p:spPr>
        <p:txBody>
          <a:bodyPr wrap="square" rtlCol="0">
            <a:spAutoFit/>
          </a:bodyPr>
          <a:lstStyle/>
          <a:p>
            <a:pPr algn="ctr"/>
            <a:r>
              <a:rPr lang="en-US" sz="2800" dirty="0">
                <a:latin typeface="Arial Narrow" panose="020B0606020202030204" pitchFamily="34" charset="0"/>
                <a:ea typeface="Arial" panose="020B0604020202020204" pitchFamily="34" charset="0"/>
                <a:cs typeface="Times New Roman" panose="02020603050405020304" pitchFamily="18" charset="0"/>
              </a:rPr>
              <a:t>Results</a:t>
            </a:r>
          </a:p>
        </p:txBody>
      </p:sp>
      <p:sp>
        <p:nvSpPr>
          <p:cNvPr id="7" name="Espace réservé du numéro de diapositive 6">
            <a:extLst>
              <a:ext uri="{FF2B5EF4-FFF2-40B4-BE49-F238E27FC236}">
                <a16:creationId xmlns:a16="http://schemas.microsoft.com/office/drawing/2014/main" id="{129C354C-F09C-0975-452E-C19F0F64A95C}"/>
              </a:ext>
            </a:extLst>
          </p:cNvPr>
          <p:cNvSpPr>
            <a:spLocks noGrp="1"/>
          </p:cNvSpPr>
          <p:nvPr>
            <p:ph type="sldNum" sz="quarter" idx="12"/>
          </p:nvPr>
        </p:nvSpPr>
        <p:spPr/>
        <p:txBody>
          <a:bodyPr/>
          <a:lstStyle/>
          <a:p>
            <a:fld id="{83BB8C4F-B9D0-445A-9093-B6B2816D406F}" type="slidenum">
              <a:rPr lang="en-US" smtClean="0"/>
              <a:t>16</a:t>
            </a:fld>
            <a:endParaRPr lang="en-US"/>
          </a:p>
        </p:txBody>
      </p:sp>
    </p:spTree>
    <p:extLst>
      <p:ext uri="{BB962C8B-B14F-4D97-AF65-F5344CB8AC3E}">
        <p14:creationId xmlns:p14="http://schemas.microsoft.com/office/powerpoint/2010/main" val="47830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p:txBody>
          <a:bodyPr anchor="t"/>
          <a:lstStyle/>
          <a:p>
            <a:pPr>
              <a:lnSpc>
                <a:spcPct val="107000"/>
              </a:lnSpc>
              <a:spcAft>
                <a:spcPts val="800"/>
              </a:spcAft>
            </a:pPr>
            <a:r>
              <a:rPr lang="en-US" sz="4400" dirty="0">
                <a:effectLst/>
                <a:latin typeface="Calibri" panose="020F0502020204030204" pitchFamily="34" charset="0"/>
                <a:ea typeface="Calibri" panose="020F0502020204030204" pitchFamily="34" charset="0"/>
                <a:cs typeface="Times New Roman" panose="02020603050405020304" pitchFamily="18" charset="0"/>
              </a:rPr>
              <a:t>Conclusion</a:t>
            </a:r>
          </a:p>
        </p:txBody>
      </p:sp>
      <p:sp>
        <p:nvSpPr>
          <p:cNvPr id="3" name="Espace réservé du contenu 2">
            <a:extLst>
              <a:ext uri="{FF2B5EF4-FFF2-40B4-BE49-F238E27FC236}">
                <a16:creationId xmlns:a16="http://schemas.microsoft.com/office/drawing/2014/main" id="{699EB648-67AC-39BD-6713-7900E4E3AF26}"/>
              </a:ext>
            </a:extLst>
          </p:cNvPr>
          <p:cNvSpPr>
            <a:spLocks noGrp="1"/>
          </p:cNvSpPr>
          <p:nvPr>
            <p:ph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6C4360FD-78D7-9EFD-3C8F-5FA1549D702E}"/>
              </a:ext>
            </a:extLst>
          </p:cNvPr>
          <p:cNvSpPr>
            <a:spLocks noGrp="1"/>
          </p:cNvSpPr>
          <p:nvPr>
            <p:ph type="sldNum" sz="quarter" idx="12"/>
          </p:nvPr>
        </p:nvSpPr>
        <p:spPr/>
        <p:txBody>
          <a:bodyPr/>
          <a:lstStyle/>
          <a:p>
            <a:fld id="{83BB8C4F-B9D0-445A-9093-B6B2816D406F}" type="slidenum">
              <a:rPr lang="en-US" smtClean="0"/>
              <a:t>17</a:t>
            </a:fld>
            <a:endParaRPr lang="en-US"/>
          </a:p>
        </p:txBody>
      </p:sp>
    </p:spTree>
    <p:extLst>
      <p:ext uri="{BB962C8B-B14F-4D97-AF65-F5344CB8AC3E}">
        <p14:creationId xmlns:p14="http://schemas.microsoft.com/office/powerpoint/2010/main" val="135233509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99EB648-67AC-39BD-6713-7900E4E3AF26}"/>
              </a:ext>
            </a:extLst>
          </p:cNvPr>
          <p:cNvSpPr>
            <a:spLocks noGrp="1"/>
          </p:cNvSpPr>
          <p:nvPr>
            <p:ph idx="1"/>
          </p:nvPr>
        </p:nvSpPr>
        <p:spPr/>
        <p:txBody>
          <a:bodyPr>
            <a:normAutofit fontScale="92500" lnSpcReduction="20000"/>
          </a:bodyPr>
          <a:lstStyle/>
          <a:p>
            <a:pPr marL="0" indent="0" algn="ctr">
              <a:buNone/>
            </a:pPr>
            <a:r>
              <a:rPr lang="en-US" sz="15100" dirty="0">
                <a:ln w="57150">
                  <a:solidFill>
                    <a:schemeClr val="tx1"/>
                  </a:solidFill>
                </a:ln>
                <a:solidFill>
                  <a:schemeClr val="accent6">
                    <a:lumMod val="20000"/>
                    <a:lumOff val="80000"/>
                  </a:schemeClr>
                </a:solidFill>
                <a:latin typeface="Kaushan Script" panose="03060602040705080205" pitchFamily="66" charset="0"/>
              </a:rPr>
              <a:t>THANK YOU </a:t>
            </a:r>
            <a:r>
              <a:rPr lang="en-US" sz="7200" dirty="0">
                <a:solidFill>
                  <a:schemeClr val="tx1"/>
                </a:solidFill>
                <a:latin typeface="Kaushan Script" panose="03060602040705080205" pitchFamily="66" charset="0"/>
              </a:rPr>
              <a:t>for your attention.</a:t>
            </a:r>
            <a:endParaRPr lang="en-US" sz="12500" dirty="0">
              <a:solidFill>
                <a:schemeClr val="tx1"/>
              </a:solidFill>
              <a:latin typeface="Kaushan Script" panose="03060602040705080205" pitchFamily="66" charset="0"/>
            </a:endParaRPr>
          </a:p>
        </p:txBody>
      </p:sp>
      <p:sp>
        <p:nvSpPr>
          <p:cNvPr id="4" name="Espace réservé du numéro de diapositive 3">
            <a:extLst>
              <a:ext uri="{FF2B5EF4-FFF2-40B4-BE49-F238E27FC236}">
                <a16:creationId xmlns:a16="http://schemas.microsoft.com/office/drawing/2014/main" id="{6C4360FD-78D7-9EFD-3C8F-5FA1549D702E}"/>
              </a:ext>
            </a:extLst>
          </p:cNvPr>
          <p:cNvSpPr>
            <a:spLocks noGrp="1"/>
          </p:cNvSpPr>
          <p:nvPr>
            <p:ph type="sldNum" sz="quarter" idx="12"/>
          </p:nvPr>
        </p:nvSpPr>
        <p:spPr/>
        <p:txBody>
          <a:bodyPr/>
          <a:lstStyle/>
          <a:p>
            <a:fld id="{83BB8C4F-B9D0-445A-9093-B6B2816D406F}" type="slidenum">
              <a:rPr lang="en-US" smtClean="0"/>
              <a:t>18</a:t>
            </a:fld>
            <a:endParaRPr lang="en-US"/>
          </a:p>
        </p:txBody>
      </p:sp>
    </p:spTree>
    <p:extLst>
      <p:ext uri="{BB962C8B-B14F-4D97-AF65-F5344CB8AC3E}">
        <p14:creationId xmlns:p14="http://schemas.microsoft.com/office/powerpoint/2010/main" val="5653028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p:cTn id="7" dur="1000" fill="hold"/>
                                        <p:tgtEl>
                                          <p:spTgt spid="3">
                                            <p:bg/>
                                          </p:spTgt>
                                        </p:tgtEl>
                                        <p:attrNameLst>
                                          <p:attrName>ppt_w</p:attrName>
                                        </p:attrNameLst>
                                      </p:cBhvr>
                                      <p:tavLst>
                                        <p:tav tm="0">
                                          <p:val>
                                            <p:fltVal val="0"/>
                                          </p:val>
                                        </p:tav>
                                        <p:tav tm="100000">
                                          <p:val>
                                            <p:strVal val="#ppt_w"/>
                                          </p:val>
                                        </p:tav>
                                      </p:tavLst>
                                    </p:anim>
                                    <p:anim calcmode="lin" valueType="num">
                                      <p:cBhvr>
                                        <p:cTn id="8" dur="1000" fill="hold"/>
                                        <p:tgtEl>
                                          <p:spTgt spid="3">
                                            <p:bg/>
                                          </p:spTgt>
                                        </p:tgtEl>
                                        <p:attrNameLst>
                                          <p:attrName>ppt_h</p:attrName>
                                        </p:attrNameLst>
                                      </p:cBhvr>
                                      <p:tavLst>
                                        <p:tav tm="0">
                                          <p:val>
                                            <p:fltVal val="0"/>
                                          </p:val>
                                        </p:tav>
                                        <p:tav tm="100000">
                                          <p:val>
                                            <p:strVal val="#ppt_h"/>
                                          </p:val>
                                        </p:tav>
                                      </p:tavLst>
                                    </p:anim>
                                    <p:anim calcmode="lin" valueType="num">
                                      <p:cBhvr>
                                        <p:cTn id="9" dur="1000" fill="hold"/>
                                        <p:tgtEl>
                                          <p:spTgt spid="3">
                                            <p:bg/>
                                          </p:spTgt>
                                        </p:tgtEl>
                                        <p:attrNameLst>
                                          <p:attrName>style.rotation</p:attrName>
                                        </p:attrNameLst>
                                      </p:cBhvr>
                                      <p:tavLst>
                                        <p:tav tm="0">
                                          <p:val>
                                            <p:fltVal val="90"/>
                                          </p:val>
                                        </p:tav>
                                        <p:tav tm="100000">
                                          <p:val>
                                            <p:fltVal val="0"/>
                                          </p:val>
                                        </p:tav>
                                      </p:tavLst>
                                    </p:anim>
                                    <p:animEffect transition="in" filter="fade">
                                      <p:cBhvr>
                                        <p:cTn id="10" dur="1000"/>
                                        <p:tgtEl>
                                          <p:spTgt spid="3">
                                            <p:bg/>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75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p:txBody>
          <a:bodyPr anchor="t">
            <a:normAutofit/>
          </a:bodyPr>
          <a:lstStyle/>
          <a:p>
            <a:r>
              <a:rPr lang="fr-FR" sz="4400" dirty="0">
                <a:latin typeface="Calibri" panose="020F0502020204030204" pitchFamily="34" charset="0"/>
                <a:cs typeface="Calibri" panose="020F0502020204030204" pitchFamily="34" charset="0"/>
              </a:rPr>
              <a:t>Plan</a:t>
            </a:r>
            <a:endParaRPr lang="en-US" sz="4400" dirty="0">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a16="http://schemas.microsoft.com/office/drawing/2014/main" id="{699EB648-67AC-39BD-6713-7900E4E3AF26}"/>
              </a:ext>
            </a:extLst>
          </p:cNvPr>
          <p:cNvSpPr>
            <a:spLocks noGrp="1"/>
          </p:cNvSpPr>
          <p:nvPr>
            <p:ph idx="1"/>
          </p:nvPr>
        </p:nvSpPr>
        <p:spPr>
          <a:xfrm>
            <a:off x="1621558" y="1615440"/>
            <a:ext cx="9540000" cy="4295782"/>
          </a:xfrm>
        </p:spPr>
        <p:txBody>
          <a:bodyPr>
            <a:noAutofit/>
          </a:bodyPr>
          <a:lstStyle/>
          <a:p>
            <a:pPr marL="0" indent="0">
              <a:lnSpc>
                <a:spcPct val="150000"/>
              </a:lnSpc>
              <a:spcBef>
                <a:spcPts val="0"/>
              </a:spcBef>
              <a:spcAft>
                <a:spcPts val="600"/>
              </a:spcAft>
              <a:buNone/>
            </a:pPr>
            <a:endParaRPr lang="en-US" sz="2000" dirty="0">
              <a:effectLst/>
              <a:ea typeface="Calibri" panose="020F0502020204030204" pitchFamily="34" charset="0"/>
            </a:endParaRPr>
          </a:p>
          <a:p>
            <a:pPr marL="0" indent="0">
              <a:lnSpc>
                <a:spcPct val="150000"/>
              </a:lnSpc>
              <a:spcBef>
                <a:spcPts val="0"/>
              </a:spcBef>
              <a:spcAft>
                <a:spcPts val="600"/>
              </a:spcAft>
              <a:buNone/>
            </a:pPr>
            <a:endParaRPr lang="en-US" sz="2000" dirty="0">
              <a:effectLst/>
              <a:ea typeface="Calibri" panose="020F0502020204030204" pitchFamily="34" charset="0"/>
            </a:endParaRPr>
          </a:p>
          <a:p>
            <a:pPr marL="0" indent="0">
              <a:lnSpc>
                <a:spcPct val="150000"/>
              </a:lnSpc>
              <a:spcBef>
                <a:spcPts val="0"/>
              </a:spcBef>
              <a:spcAft>
                <a:spcPts val="600"/>
              </a:spcAft>
              <a:buNone/>
            </a:pPr>
            <a:endParaRPr lang="en-US" sz="2000" dirty="0">
              <a:effectLst/>
              <a:ea typeface="Calibri" panose="020F0502020204030204" pitchFamily="34" charset="0"/>
            </a:endParaRPr>
          </a:p>
          <a:p>
            <a:pPr marL="0" indent="0">
              <a:lnSpc>
                <a:spcPct val="150000"/>
              </a:lnSpc>
              <a:spcBef>
                <a:spcPts val="0"/>
              </a:spcBef>
              <a:spcAft>
                <a:spcPts val="600"/>
              </a:spcAft>
              <a:buNone/>
            </a:pPr>
            <a:endParaRPr lang="en-US" sz="2000" dirty="0">
              <a:effectLst/>
              <a:ea typeface="Calibri" panose="020F0502020204030204" pitchFamily="34" charset="0"/>
            </a:endParaRPr>
          </a:p>
          <a:p>
            <a:pPr marL="0" indent="0">
              <a:lnSpc>
                <a:spcPct val="150000"/>
              </a:lnSpc>
              <a:spcBef>
                <a:spcPts val="0"/>
              </a:spcBef>
              <a:spcAft>
                <a:spcPts val="600"/>
              </a:spcAft>
              <a:buNone/>
            </a:pPr>
            <a:endParaRPr lang="en-US" sz="2000" dirty="0">
              <a:effectLst/>
              <a:ea typeface="Calibri" panose="020F0502020204030204" pitchFamily="34" charset="0"/>
            </a:endParaRPr>
          </a:p>
          <a:p>
            <a:pPr marL="0" indent="0">
              <a:lnSpc>
                <a:spcPct val="150000"/>
              </a:lnSpc>
              <a:spcBef>
                <a:spcPts val="0"/>
              </a:spcBef>
              <a:spcAft>
                <a:spcPts val="600"/>
              </a:spcAft>
              <a:buNone/>
            </a:pPr>
            <a:endParaRPr lang="en-US" sz="2000" dirty="0">
              <a:effectLst/>
              <a:ea typeface="Calibri" panose="020F0502020204030204" pitchFamily="34" charset="0"/>
            </a:endParaRPr>
          </a:p>
          <a:p>
            <a:pPr marL="0" indent="0">
              <a:lnSpc>
                <a:spcPct val="150000"/>
              </a:lnSpc>
              <a:spcBef>
                <a:spcPts val="0"/>
              </a:spcBef>
              <a:spcAft>
                <a:spcPts val="600"/>
              </a:spcAft>
              <a:buNone/>
            </a:pPr>
            <a:endParaRPr lang="en-US" sz="2000" dirty="0"/>
          </a:p>
        </p:txBody>
      </p:sp>
      <p:grpSp>
        <p:nvGrpSpPr>
          <p:cNvPr id="41" name="Groupe 40">
            <a:extLst>
              <a:ext uri="{FF2B5EF4-FFF2-40B4-BE49-F238E27FC236}">
                <a16:creationId xmlns:a16="http://schemas.microsoft.com/office/drawing/2014/main" id="{3BB806B2-CEB7-628B-B858-B3AA44775440}"/>
              </a:ext>
            </a:extLst>
          </p:cNvPr>
          <p:cNvGrpSpPr/>
          <p:nvPr/>
        </p:nvGrpSpPr>
        <p:grpSpPr>
          <a:xfrm>
            <a:off x="5077104" y="1714862"/>
            <a:ext cx="234000" cy="270000"/>
            <a:chOff x="5112469" y="1801095"/>
            <a:chExt cx="234000" cy="270000"/>
          </a:xfrm>
        </p:grpSpPr>
        <p:sp>
          <p:nvSpPr>
            <p:cNvPr id="4" name="Ellipse 3">
              <a:extLst>
                <a:ext uri="{FF2B5EF4-FFF2-40B4-BE49-F238E27FC236}">
                  <a16:creationId xmlns:a16="http://schemas.microsoft.com/office/drawing/2014/main" id="{2C60002F-F2FB-51AA-B40B-47BA44032E2F}"/>
                </a:ext>
              </a:extLst>
            </p:cNvPr>
            <p:cNvSpPr/>
            <p:nvPr/>
          </p:nvSpPr>
          <p:spPr>
            <a:xfrm>
              <a:off x="5112469" y="1801095"/>
              <a:ext cx="234000" cy="270000"/>
            </a:xfrm>
            <a:prstGeom prst="ellipse">
              <a:avLst/>
            </a:prstGeom>
            <a:solidFill>
              <a:schemeClr val="accent4">
                <a:lumMod val="20000"/>
                <a:lumOff val="80000"/>
              </a:schemeClr>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848C46C0-6844-5F71-0740-7E52ED5B722F}"/>
                </a:ext>
              </a:extLst>
            </p:cNvPr>
            <p:cNvSpPr/>
            <p:nvPr/>
          </p:nvSpPr>
          <p:spPr>
            <a:xfrm>
              <a:off x="5148469" y="1837095"/>
              <a:ext cx="162000" cy="198000"/>
            </a:xfrm>
            <a:prstGeom prst="ellipse">
              <a:avLst/>
            </a:prstGeom>
            <a:solidFill>
              <a:srgbClr val="C00000"/>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2" name="Groupe 41">
            <a:extLst>
              <a:ext uri="{FF2B5EF4-FFF2-40B4-BE49-F238E27FC236}">
                <a16:creationId xmlns:a16="http://schemas.microsoft.com/office/drawing/2014/main" id="{CB702A56-933B-C8D7-613D-7E1DBBF9BAC1}"/>
              </a:ext>
            </a:extLst>
          </p:cNvPr>
          <p:cNvGrpSpPr/>
          <p:nvPr/>
        </p:nvGrpSpPr>
        <p:grpSpPr>
          <a:xfrm>
            <a:off x="5280304" y="2278953"/>
            <a:ext cx="234000" cy="270000"/>
            <a:chOff x="5112469" y="1801095"/>
            <a:chExt cx="234000" cy="270000"/>
          </a:xfrm>
        </p:grpSpPr>
        <p:sp>
          <p:nvSpPr>
            <p:cNvPr id="43" name="Ellipse 42">
              <a:extLst>
                <a:ext uri="{FF2B5EF4-FFF2-40B4-BE49-F238E27FC236}">
                  <a16:creationId xmlns:a16="http://schemas.microsoft.com/office/drawing/2014/main" id="{F4DB157F-ED99-2026-8CF1-FF1D6677452C}"/>
                </a:ext>
              </a:extLst>
            </p:cNvPr>
            <p:cNvSpPr/>
            <p:nvPr/>
          </p:nvSpPr>
          <p:spPr>
            <a:xfrm>
              <a:off x="5112469" y="1801095"/>
              <a:ext cx="234000" cy="270000"/>
            </a:xfrm>
            <a:prstGeom prst="ellipse">
              <a:avLst/>
            </a:prstGeom>
            <a:solidFill>
              <a:schemeClr val="accent4">
                <a:lumMod val="20000"/>
                <a:lumOff val="80000"/>
              </a:schemeClr>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a:extLst>
                <a:ext uri="{FF2B5EF4-FFF2-40B4-BE49-F238E27FC236}">
                  <a16:creationId xmlns:a16="http://schemas.microsoft.com/office/drawing/2014/main" id="{B794A09C-AC08-1037-3A1B-CC2301824DC1}"/>
                </a:ext>
              </a:extLst>
            </p:cNvPr>
            <p:cNvSpPr/>
            <p:nvPr/>
          </p:nvSpPr>
          <p:spPr>
            <a:xfrm>
              <a:off x="5148469" y="1837095"/>
              <a:ext cx="162000" cy="198000"/>
            </a:xfrm>
            <a:prstGeom prst="ellipse">
              <a:avLst/>
            </a:prstGeom>
            <a:solidFill>
              <a:srgbClr val="C00000"/>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5" name="Groupe 44">
            <a:extLst>
              <a:ext uri="{FF2B5EF4-FFF2-40B4-BE49-F238E27FC236}">
                <a16:creationId xmlns:a16="http://schemas.microsoft.com/office/drawing/2014/main" id="{0AE9BC51-3B29-07AA-831A-084D72383BA0}"/>
              </a:ext>
            </a:extLst>
          </p:cNvPr>
          <p:cNvGrpSpPr/>
          <p:nvPr/>
        </p:nvGrpSpPr>
        <p:grpSpPr>
          <a:xfrm>
            <a:off x="5280304" y="5073882"/>
            <a:ext cx="234000" cy="270000"/>
            <a:chOff x="5112469" y="1801095"/>
            <a:chExt cx="234000" cy="270000"/>
          </a:xfrm>
        </p:grpSpPr>
        <p:sp>
          <p:nvSpPr>
            <p:cNvPr id="46" name="Ellipse 45">
              <a:extLst>
                <a:ext uri="{FF2B5EF4-FFF2-40B4-BE49-F238E27FC236}">
                  <a16:creationId xmlns:a16="http://schemas.microsoft.com/office/drawing/2014/main" id="{46F7C65A-BFCA-C69A-9EAD-F0441A91A171}"/>
                </a:ext>
              </a:extLst>
            </p:cNvPr>
            <p:cNvSpPr/>
            <p:nvPr/>
          </p:nvSpPr>
          <p:spPr>
            <a:xfrm>
              <a:off x="5112469" y="1801095"/>
              <a:ext cx="234000" cy="270000"/>
            </a:xfrm>
            <a:prstGeom prst="ellipse">
              <a:avLst/>
            </a:prstGeom>
            <a:solidFill>
              <a:schemeClr val="accent4">
                <a:lumMod val="20000"/>
                <a:lumOff val="80000"/>
              </a:schemeClr>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F31155E2-FDCB-ED6D-EB5F-0C9EE83430A0}"/>
                </a:ext>
              </a:extLst>
            </p:cNvPr>
            <p:cNvSpPr/>
            <p:nvPr/>
          </p:nvSpPr>
          <p:spPr>
            <a:xfrm>
              <a:off x="5148469" y="1837095"/>
              <a:ext cx="162000" cy="198000"/>
            </a:xfrm>
            <a:prstGeom prst="ellipse">
              <a:avLst/>
            </a:prstGeom>
            <a:solidFill>
              <a:srgbClr val="C00000"/>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8" name="Groupe 47">
            <a:extLst>
              <a:ext uri="{FF2B5EF4-FFF2-40B4-BE49-F238E27FC236}">
                <a16:creationId xmlns:a16="http://schemas.microsoft.com/office/drawing/2014/main" id="{45A8433D-5862-3720-3C02-9139EE7580C6}"/>
              </a:ext>
            </a:extLst>
          </p:cNvPr>
          <p:cNvGrpSpPr/>
          <p:nvPr/>
        </p:nvGrpSpPr>
        <p:grpSpPr>
          <a:xfrm>
            <a:off x="5483504" y="2838864"/>
            <a:ext cx="234000" cy="270000"/>
            <a:chOff x="5112469" y="1801095"/>
            <a:chExt cx="234000" cy="270000"/>
          </a:xfrm>
        </p:grpSpPr>
        <p:sp>
          <p:nvSpPr>
            <p:cNvPr id="49" name="Ellipse 48">
              <a:extLst>
                <a:ext uri="{FF2B5EF4-FFF2-40B4-BE49-F238E27FC236}">
                  <a16:creationId xmlns:a16="http://schemas.microsoft.com/office/drawing/2014/main" id="{7A33542D-F78C-CA6B-4068-04D77536C504}"/>
                </a:ext>
              </a:extLst>
            </p:cNvPr>
            <p:cNvSpPr/>
            <p:nvPr/>
          </p:nvSpPr>
          <p:spPr>
            <a:xfrm>
              <a:off x="5112469" y="1801095"/>
              <a:ext cx="234000" cy="270000"/>
            </a:xfrm>
            <a:prstGeom prst="ellipse">
              <a:avLst/>
            </a:prstGeom>
            <a:solidFill>
              <a:schemeClr val="accent4">
                <a:lumMod val="20000"/>
                <a:lumOff val="80000"/>
              </a:schemeClr>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3FFC57AE-ED58-9607-6FEC-8C3C8003FFA7}"/>
                </a:ext>
              </a:extLst>
            </p:cNvPr>
            <p:cNvSpPr/>
            <p:nvPr/>
          </p:nvSpPr>
          <p:spPr>
            <a:xfrm>
              <a:off x="5148469" y="1837095"/>
              <a:ext cx="162000" cy="198000"/>
            </a:xfrm>
            <a:prstGeom prst="ellipse">
              <a:avLst/>
            </a:prstGeom>
            <a:solidFill>
              <a:srgbClr val="C00000"/>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1" name="Groupe 50">
            <a:extLst>
              <a:ext uri="{FF2B5EF4-FFF2-40B4-BE49-F238E27FC236}">
                <a16:creationId xmlns:a16="http://schemas.microsoft.com/office/drawing/2014/main" id="{1AF77919-E63E-9B6C-409E-AFAAECDA7771}"/>
              </a:ext>
            </a:extLst>
          </p:cNvPr>
          <p:cNvGrpSpPr/>
          <p:nvPr/>
        </p:nvGrpSpPr>
        <p:grpSpPr>
          <a:xfrm>
            <a:off x="5483504" y="4520318"/>
            <a:ext cx="234000" cy="270000"/>
            <a:chOff x="5112469" y="1801095"/>
            <a:chExt cx="234000" cy="270000"/>
          </a:xfrm>
        </p:grpSpPr>
        <p:sp>
          <p:nvSpPr>
            <p:cNvPr id="52" name="Ellipse 51">
              <a:extLst>
                <a:ext uri="{FF2B5EF4-FFF2-40B4-BE49-F238E27FC236}">
                  <a16:creationId xmlns:a16="http://schemas.microsoft.com/office/drawing/2014/main" id="{843BC4A3-7FC3-B5BB-7938-54ABC34BF79D}"/>
                </a:ext>
              </a:extLst>
            </p:cNvPr>
            <p:cNvSpPr/>
            <p:nvPr/>
          </p:nvSpPr>
          <p:spPr>
            <a:xfrm>
              <a:off x="5112469" y="1801095"/>
              <a:ext cx="234000" cy="270000"/>
            </a:xfrm>
            <a:prstGeom prst="ellipse">
              <a:avLst/>
            </a:prstGeom>
            <a:solidFill>
              <a:schemeClr val="accent4">
                <a:lumMod val="20000"/>
                <a:lumOff val="80000"/>
              </a:schemeClr>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49A5DA79-E527-73D6-CACA-C35D85A50231}"/>
                </a:ext>
              </a:extLst>
            </p:cNvPr>
            <p:cNvSpPr/>
            <p:nvPr/>
          </p:nvSpPr>
          <p:spPr>
            <a:xfrm>
              <a:off x="5148469" y="1837095"/>
              <a:ext cx="162000" cy="198000"/>
            </a:xfrm>
            <a:prstGeom prst="ellipse">
              <a:avLst/>
            </a:prstGeom>
            <a:solidFill>
              <a:srgbClr val="C00000"/>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4" name="Groupe 53">
            <a:extLst>
              <a:ext uri="{FF2B5EF4-FFF2-40B4-BE49-F238E27FC236}">
                <a16:creationId xmlns:a16="http://schemas.microsoft.com/office/drawing/2014/main" id="{D2C2E468-A8AB-973D-89DF-42444505C637}"/>
              </a:ext>
            </a:extLst>
          </p:cNvPr>
          <p:cNvGrpSpPr/>
          <p:nvPr/>
        </p:nvGrpSpPr>
        <p:grpSpPr>
          <a:xfrm>
            <a:off x="5686704" y="3959570"/>
            <a:ext cx="234000" cy="270000"/>
            <a:chOff x="5112469" y="1801095"/>
            <a:chExt cx="234000" cy="270000"/>
          </a:xfrm>
        </p:grpSpPr>
        <p:sp>
          <p:nvSpPr>
            <p:cNvPr id="55" name="Ellipse 54">
              <a:extLst>
                <a:ext uri="{FF2B5EF4-FFF2-40B4-BE49-F238E27FC236}">
                  <a16:creationId xmlns:a16="http://schemas.microsoft.com/office/drawing/2014/main" id="{67FE2350-843B-C307-A499-F0FB8165E50F}"/>
                </a:ext>
              </a:extLst>
            </p:cNvPr>
            <p:cNvSpPr/>
            <p:nvPr/>
          </p:nvSpPr>
          <p:spPr>
            <a:xfrm>
              <a:off x="5112469" y="1801095"/>
              <a:ext cx="234000" cy="270000"/>
            </a:xfrm>
            <a:prstGeom prst="ellipse">
              <a:avLst/>
            </a:prstGeom>
            <a:solidFill>
              <a:schemeClr val="accent4">
                <a:lumMod val="20000"/>
                <a:lumOff val="80000"/>
              </a:schemeClr>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46EA7186-D77B-9276-695C-D7CEA471503A}"/>
                </a:ext>
              </a:extLst>
            </p:cNvPr>
            <p:cNvSpPr/>
            <p:nvPr/>
          </p:nvSpPr>
          <p:spPr>
            <a:xfrm>
              <a:off x="5148469" y="1837095"/>
              <a:ext cx="162000" cy="198000"/>
            </a:xfrm>
            <a:prstGeom prst="ellipse">
              <a:avLst/>
            </a:prstGeom>
            <a:solidFill>
              <a:srgbClr val="C00000"/>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 name="Groupe 56">
            <a:extLst>
              <a:ext uri="{FF2B5EF4-FFF2-40B4-BE49-F238E27FC236}">
                <a16:creationId xmlns:a16="http://schemas.microsoft.com/office/drawing/2014/main" id="{EC0B8A68-5D16-042A-6333-6E469A305824}"/>
              </a:ext>
            </a:extLst>
          </p:cNvPr>
          <p:cNvGrpSpPr/>
          <p:nvPr/>
        </p:nvGrpSpPr>
        <p:grpSpPr>
          <a:xfrm>
            <a:off x="5686704" y="3399659"/>
            <a:ext cx="234000" cy="270000"/>
            <a:chOff x="5112469" y="1801095"/>
            <a:chExt cx="234000" cy="270000"/>
          </a:xfrm>
        </p:grpSpPr>
        <p:sp>
          <p:nvSpPr>
            <p:cNvPr id="58" name="Ellipse 57">
              <a:extLst>
                <a:ext uri="{FF2B5EF4-FFF2-40B4-BE49-F238E27FC236}">
                  <a16:creationId xmlns:a16="http://schemas.microsoft.com/office/drawing/2014/main" id="{2A8EF049-48D8-7630-D9A6-3926C171DCBA}"/>
                </a:ext>
              </a:extLst>
            </p:cNvPr>
            <p:cNvSpPr/>
            <p:nvPr/>
          </p:nvSpPr>
          <p:spPr>
            <a:xfrm>
              <a:off x="5112469" y="1801095"/>
              <a:ext cx="234000" cy="270000"/>
            </a:xfrm>
            <a:prstGeom prst="ellipse">
              <a:avLst/>
            </a:prstGeom>
            <a:solidFill>
              <a:schemeClr val="accent4">
                <a:lumMod val="20000"/>
                <a:lumOff val="80000"/>
              </a:schemeClr>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2FFF15ED-1343-4710-55A8-E1B5700BA474}"/>
                </a:ext>
              </a:extLst>
            </p:cNvPr>
            <p:cNvSpPr/>
            <p:nvPr/>
          </p:nvSpPr>
          <p:spPr>
            <a:xfrm>
              <a:off x="5148469" y="1837095"/>
              <a:ext cx="162000" cy="198000"/>
            </a:xfrm>
            <a:prstGeom prst="ellipse">
              <a:avLst/>
            </a:prstGeom>
            <a:solidFill>
              <a:srgbClr val="C00000"/>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60" name="Groupe 59">
            <a:extLst>
              <a:ext uri="{FF2B5EF4-FFF2-40B4-BE49-F238E27FC236}">
                <a16:creationId xmlns:a16="http://schemas.microsoft.com/office/drawing/2014/main" id="{5D4F4AD9-F4C4-A370-A299-54F8E1707944}"/>
              </a:ext>
            </a:extLst>
          </p:cNvPr>
          <p:cNvGrpSpPr/>
          <p:nvPr/>
        </p:nvGrpSpPr>
        <p:grpSpPr>
          <a:xfrm>
            <a:off x="5077104" y="5652665"/>
            <a:ext cx="234000" cy="270000"/>
            <a:chOff x="5112469" y="1801095"/>
            <a:chExt cx="234000" cy="270000"/>
          </a:xfrm>
        </p:grpSpPr>
        <p:sp>
          <p:nvSpPr>
            <p:cNvPr id="61" name="Ellipse 60">
              <a:extLst>
                <a:ext uri="{FF2B5EF4-FFF2-40B4-BE49-F238E27FC236}">
                  <a16:creationId xmlns:a16="http://schemas.microsoft.com/office/drawing/2014/main" id="{A2E86713-C85A-C2CE-4DF5-6E43F3DBC174}"/>
                </a:ext>
              </a:extLst>
            </p:cNvPr>
            <p:cNvSpPr/>
            <p:nvPr/>
          </p:nvSpPr>
          <p:spPr>
            <a:xfrm>
              <a:off x="5112469" y="1801095"/>
              <a:ext cx="234000" cy="270000"/>
            </a:xfrm>
            <a:prstGeom prst="ellipse">
              <a:avLst/>
            </a:prstGeom>
            <a:solidFill>
              <a:schemeClr val="accent4">
                <a:lumMod val="20000"/>
                <a:lumOff val="80000"/>
              </a:schemeClr>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153E6274-3C10-44A3-57D2-86F0DE8311BA}"/>
                </a:ext>
              </a:extLst>
            </p:cNvPr>
            <p:cNvSpPr/>
            <p:nvPr/>
          </p:nvSpPr>
          <p:spPr>
            <a:xfrm>
              <a:off x="5148469" y="1837095"/>
              <a:ext cx="162000" cy="198000"/>
            </a:xfrm>
            <a:prstGeom prst="ellipse">
              <a:avLst/>
            </a:prstGeom>
            <a:solidFill>
              <a:srgbClr val="C00000"/>
            </a:solidFill>
            <a:ln>
              <a:solidFill>
                <a:schemeClr val="accent4">
                  <a:lumMod val="20000"/>
                  <a:lumOff val="80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3" name="ZoneTexte 62">
            <a:extLst>
              <a:ext uri="{FF2B5EF4-FFF2-40B4-BE49-F238E27FC236}">
                <a16:creationId xmlns:a16="http://schemas.microsoft.com/office/drawing/2014/main" id="{F6AB598C-F929-AE42-62FE-A80E71596D44}"/>
              </a:ext>
            </a:extLst>
          </p:cNvPr>
          <p:cNvSpPr txBox="1"/>
          <p:nvPr/>
        </p:nvSpPr>
        <p:spPr>
          <a:xfrm>
            <a:off x="5561622" y="5571665"/>
            <a:ext cx="1686560" cy="432000"/>
          </a:xfrm>
          <a:prstGeom prst="roundRect">
            <a:avLst/>
          </a:prstGeom>
          <a:noFill/>
          <a:ln w="19050">
            <a:solidFill>
              <a:schemeClr val="tx1"/>
            </a:solidFill>
          </a:ln>
        </p:spPr>
        <p:txBody>
          <a:bodyPr wrap="square" rtlCol="0">
            <a:spAutoFit/>
          </a:bodyPr>
          <a:lstStyle/>
          <a:p>
            <a:r>
              <a:rPr lang="en-US" sz="1800" dirty="0">
                <a:effectLst/>
                <a:ea typeface="Calibri" panose="020F0502020204030204" pitchFamily="34" charset="0"/>
              </a:rPr>
              <a:t>Conclusion</a:t>
            </a:r>
            <a:endParaRPr lang="fr-FR" dirty="0"/>
          </a:p>
        </p:txBody>
      </p:sp>
      <p:sp>
        <p:nvSpPr>
          <p:cNvPr id="68" name="ZoneTexte 67">
            <a:extLst>
              <a:ext uri="{FF2B5EF4-FFF2-40B4-BE49-F238E27FC236}">
                <a16:creationId xmlns:a16="http://schemas.microsoft.com/office/drawing/2014/main" id="{C4192EA8-1197-28CC-9549-5EAF49F4B649}"/>
              </a:ext>
            </a:extLst>
          </p:cNvPr>
          <p:cNvSpPr txBox="1"/>
          <p:nvPr/>
        </p:nvSpPr>
        <p:spPr>
          <a:xfrm>
            <a:off x="5561622" y="1645551"/>
            <a:ext cx="1620000" cy="408623"/>
          </a:xfrm>
          <a:prstGeom prst="roundRect">
            <a:avLst/>
          </a:prstGeom>
          <a:noFill/>
          <a:ln w="19050">
            <a:solidFill>
              <a:schemeClr val="tx1"/>
            </a:solidFill>
          </a:ln>
        </p:spPr>
        <p:txBody>
          <a:bodyPr wrap="square" rtlCol="0">
            <a:spAutoFit/>
          </a:bodyPr>
          <a:lstStyle/>
          <a:p>
            <a:r>
              <a:rPr lang="en-US" sz="1800" dirty="0">
                <a:effectLst/>
                <a:ea typeface="Calibri" panose="020F0502020204030204" pitchFamily="34" charset="0"/>
              </a:rPr>
              <a:t>Introduction</a:t>
            </a:r>
            <a:endParaRPr lang="fr-FR" dirty="0"/>
          </a:p>
        </p:txBody>
      </p:sp>
      <p:sp>
        <p:nvSpPr>
          <p:cNvPr id="69" name="ZoneTexte 68">
            <a:extLst>
              <a:ext uri="{FF2B5EF4-FFF2-40B4-BE49-F238E27FC236}">
                <a16:creationId xmlns:a16="http://schemas.microsoft.com/office/drawing/2014/main" id="{63B019BF-1497-F5C1-11F5-0096D7519334}"/>
              </a:ext>
            </a:extLst>
          </p:cNvPr>
          <p:cNvSpPr txBox="1"/>
          <p:nvPr/>
        </p:nvSpPr>
        <p:spPr>
          <a:xfrm>
            <a:off x="5764822" y="5004571"/>
            <a:ext cx="3276000" cy="408623"/>
          </a:xfrm>
          <a:prstGeom prst="roundRect">
            <a:avLst/>
          </a:prstGeom>
          <a:noFill/>
          <a:ln w="19050">
            <a:solidFill>
              <a:schemeClr val="tx1"/>
            </a:solidFill>
          </a:ln>
        </p:spPr>
        <p:txBody>
          <a:bodyPr wrap="square" rtlCol="0">
            <a:spAutoFit/>
          </a:bodyPr>
          <a:lstStyle/>
          <a:p>
            <a:r>
              <a:rPr lang="en-US" sz="1800" dirty="0">
                <a:effectLst/>
                <a:ea typeface="Calibri" panose="020F0502020204030204" pitchFamily="34" charset="0"/>
              </a:rPr>
              <a:t>Implementation and results</a:t>
            </a:r>
            <a:endParaRPr lang="fr-FR" dirty="0"/>
          </a:p>
        </p:txBody>
      </p:sp>
      <p:sp>
        <p:nvSpPr>
          <p:cNvPr id="70" name="ZoneTexte 69">
            <a:extLst>
              <a:ext uri="{FF2B5EF4-FFF2-40B4-BE49-F238E27FC236}">
                <a16:creationId xmlns:a16="http://schemas.microsoft.com/office/drawing/2014/main" id="{1918001E-34DE-0BAC-0E64-C6DF611933AD}"/>
              </a:ext>
            </a:extLst>
          </p:cNvPr>
          <p:cNvSpPr txBox="1"/>
          <p:nvPr/>
        </p:nvSpPr>
        <p:spPr>
          <a:xfrm>
            <a:off x="5968022" y="2769553"/>
            <a:ext cx="1440000" cy="408623"/>
          </a:xfrm>
          <a:prstGeom prst="roundRect">
            <a:avLst/>
          </a:prstGeom>
          <a:noFill/>
          <a:ln w="19050">
            <a:solidFill>
              <a:schemeClr val="tx1"/>
            </a:solidFill>
          </a:ln>
        </p:spPr>
        <p:txBody>
          <a:bodyPr wrap="square" rtlCol="0">
            <a:spAutoFit/>
          </a:bodyPr>
          <a:lstStyle/>
          <a:p>
            <a:r>
              <a:rPr lang="en-US" sz="1800" dirty="0">
                <a:effectLst/>
                <a:ea typeface="Calibri" panose="020F0502020204030204" pitchFamily="34" charset="0"/>
              </a:rPr>
              <a:t>Objectives</a:t>
            </a:r>
            <a:endParaRPr lang="fr-FR" dirty="0"/>
          </a:p>
        </p:txBody>
      </p:sp>
      <p:sp>
        <p:nvSpPr>
          <p:cNvPr id="71" name="ZoneTexte 70">
            <a:extLst>
              <a:ext uri="{FF2B5EF4-FFF2-40B4-BE49-F238E27FC236}">
                <a16:creationId xmlns:a16="http://schemas.microsoft.com/office/drawing/2014/main" id="{2A1791D7-536A-702B-3BCF-24C908414203}"/>
              </a:ext>
            </a:extLst>
          </p:cNvPr>
          <p:cNvSpPr txBox="1"/>
          <p:nvPr/>
        </p:nvSpPr>
        <p:spPr>
          <a:xfrm>
            <a:off x="5764822" y="2209642"/>
            <a:ext cx="1620000" cy="408623"/>
          </a:xfrm>
          <a:prstGeom prst="roundRect">
            <a:avLst/>
          </a:prstGeom>
          <a:noFill/>
          <a:ln w="19050">
            <a:solidFill>
              <a:schemeClr val="tx1"/>
            </a:solidFill>
          </a:ln>
        </p:spPr>
        <p:txBody>
          <a:bodyPr wrap="square" rtlCol="0">
            <a:spAutoFit/>
          </a:bodyPr>
          <a:lstStyle/>
          <a:p>
            <a:r>
              <a:rPr lang="en-US" sz="1800" dirty="0">
                <a:effectLst/>
                <a:ea typeface="Calibri" panose="020F0502020204030204" pitchFamily="34" charset="0"/>
              </a:rPr>
              <a:t>Problematic</a:t>
            </a:r>
            <a:endParaRPr lang="fr-FR" dirty="0"/>
          </a:p>
        </p:txBody>
      </p:sp>
      <p:sp>
        <p:nvSpPr>
          <p:cNvPr id="72" name="ZoneTexte 71">
            <a:extLst>
              <a:ext uri="{FF2B5EF4-FFF2-40B4-BE49-F238E27FC236}">
                <a16:creationId xmlns:a16="http://schemas.microsoft.com/office/drawing/2014/main" id="{868A2E57-761E-FA95-1E4F-7C9E0786671B}"/>
              </a:ext>
            </a:extLst>
          </p:cNvPr>
          <p:cNvSpPr txBox="1"/>
          <p:nvPr/>
        </p:nvSpPr>
        <p:spPr>
          <a:xfrm>
            <a:off x="6171222" y="3890259"/>
            <a:ext cx="1728000" cy="408623"/>
          </a:xfrm>
          <a:prstGeom prst="roundRect">
            <a:avLst/>
          </a:prstGeom>
          <a:noFill/>
          <a:ln w="19050">
            <a:solidFill>
              <a:schemeClr val="tx1"/>
            </a:solidFill>
          </a:ln>
        </p:spPr>
        <p:txBody>
          <a:bodyPr wrap="square" rtlCol="0">
            <a:spAutoFit/>
          </a:bodyPr>
          <a:lstStyle/>
          <a:p>
            <a:r>
              <a:rPr lang="en-US" sz="1800" dirty="0">
                <a:effectLst/>
                <a:ea typeface="Calibri" panose="020F0502020204030204" pitchFamily="34" charset="0"/>
              </a:rPr>
              <a:t>Methodology</a:t>
            </a:r>
            <a:endParaRPr lang="fr-FR" dirty="0"/>
          </a:p>
        </p:txBody>
      </p:sp>
      <p:sp>
        <p:nvSpPr>
          <p:cNvPr id="74" name="ZoneTexte 73">
            <a:extLst>
              <a:ext uri="{FF2B5EF4-FFF2-40B4-BE49-F238E27FC236}">
                <a16:creationId xmlns:a16="http://schemas.microsoft.com/office/drawing/2014/main" id="{5814EE93-5CF9-BB1A-AFD6-71FE64D4DE75}"/>
              </a:ext>
            </a:extLst>
          </p:cNvPr>
          <p:cNvSpPr txBox="1"/>
          <p:nvPr/>
        </p:nvSpPr>
        <p:spPr>
          <a:xfrm>
            <a:off x="6171222" y="3330348"/>
            <a:ext cx="1836000" cy="408623"/>
          </a:xfrm>
          <a:prstGeom prst="roundRect">
            <a:avLst/>
          </a:prstGeom>
          <a:noFill/>
          <a:ln w="19050">
            <a:solidFill>
              <a:schemeClr val="tx1"/>
            </a:solidFill>
          </a:ln>
        </p:spPr>
        <p:txBody>
          <a:bodyPr wrap="square" rtlCol="0">
            <a:spAutoFit/>
          </a:bodyPr>
          <a:lstStyle/>
          <a:p>
            <a:r>
              <a:rPr lang="en-US" sz="1800" dirty="0">
                <a:effectLst/>
                <a:ea typeface="Calibri" panose="020F0502020204030204" pitchFamily="34" charset="0"/>
              </a:rPr>
              <a:t>Existing system</a:t>
            </a:r>
            <a:endParaRPr lang="fr-FR" dirty="0"/>
          </a:p>
        </p:txBody>
      </p:sp>
      <p:sp>
        <p:nvSpPr>
          <p:cNvPr id="75" name="ZoneTexte 74">
            <a:extLst>
              <a:ext uri="{FF2B5EF4-FFF2-40B4-BE49-F238E27FC236}">
                <a16:creationId xmlns:a16="http://schemas.microsoft.com/office/drawing/2014/main" id="{02276403-ADAF-B232-86A4-0121CB7B6E06}"/>
              </a:ext>
            </a:extLst>
          </p:cNvPr>
          <p:cNvSpPr txBox="1"/>
          <p:nvPr/>
        </p:nvSpPr>
        <p:spPr>
          <a:xfrm>
            <a:off x="5968022" y="4451007"/>
            <a:ext cx="2628000" cy="408623"/>
          </a:xfrm>
          <a:prstGeom prst="roundRect">
            <a:avLst/>
          </a:prstGeom>
          <a:noFill/>
          <a:ln w="19050">
            <a:solidFill>
              <a:schemeClr val="tx1"/>
            </a:solidFill>
          </a:ln>
        </p:spPr>
        <p:txBody>
          <a:bodyPr wrap="square" rtlCol="0">
            <a:spAutoFit/>
          </a:bodyPr>
          <a:lstStyle/>
          <a:p>
            <a:r>
              <a:rPr lang="en-US" sz="1800" dirty="0">
                <a:effectLst/>
                <a:ea typeface="Calibri" panose="020F0502020204030204" pitchFamily="34" charset="0"/>
              </a:rPr>
              <a:t>Modeling and design</a:t>
            </a:r>
            <a:endParaRPr lang="fr-FR" dirty="0"/>
          </a:p>
        </p:txBody>
      </p:sp>
      <p:sp>
        <p:nvSpPr>
          <p:cNvPr id="78" name="Espace réservé du numéro de diapositive 77">
            <a:extLst>
              <a:ext uri="{FF2B5EF4-FFF2-40B4-BE49-F238E27FC236}">
                <a16:creationId xmlns:a16="http://schemas.microsoft.com/office/drawing/2014/main" id="{6FDADD07-5573-0871-086A-2BF939DA7921}"/>
              </a:ext>
            </a:extLst>
          </p:cNvPr>
          <p:cNvSpPr>
            <a:spLocks noGrp="1"/>
          </p:cNvSpPr>
          <p:nvPr>
            <p:ph type="sldNum" sz="quarter" idx="12"/>
          </p:nvPr>
        </p:nvSpPr>
        <p:spPr/>
        <p:txBody>
          <a:bodyPr/>
          <a:lstStyle/>
          <a:p>
            <a:fld id="{83BB8C4F-B9D0-445A-9093-B6B2816D406F}" type="slidenum">
              <a:rPr lang="en-US" smtClean="0"/>
              <a:t>2</a:t>
            </a:fld>
            <a:endParaRPr lang="en-US" dirty="0"/>
          </a:p>
        </p:txBody>
      </p:sp>
      <p:pic>
        <p:nvPicPr>
          <p:cNvPr id="9" name="Image 8">
            <a:extLst>
              <a:ext uri="{FF2B5EF4-FFF2-40B4-BE49-F238E27FC236}">
                <a16:creationId xmlns:a16="http://schemas.microsoft.com/office/drawing/2014/main" id="{3F5DBC44-FBF9-6217-0AFE-E023D50E7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572" y="1447096"/>
            <a:ext cx="3124200" cy="4886325"/>
          </a:xfrm>
          <a:prstGeom prst="rect">
            <a:avLst/>
          </a:prstGeom>
        </p:spPr>
      </p:pic>
    </p:spTree>
    <p:extLst>
      <p:ext uri="{BB962C8B-B14F-4D97-AF65-F5344CB8AC3E}">
        <p14:creationId xmlns:p14="http://schemas.microsoft.com/office/powerpoint/2010/main" val="250653692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1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par>
                                <p:cTn id="12" presetID="22" presetClass="entr" presetSubtype="8" fill="hold" grpId="0" nodeType="with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wipe(left)">
                                      <p:cBhvr>
                                        <p:cTn id="14" dur="250"/>
                                        <p:tgtEl>
                                          <p:spTgt spid="6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22" presetClass="entr" presetSubtype="8"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wipe(left)">
                                      <p:cBhvr>
                                        <p:cTn id="21" dur="250"/>
                                        <p:tgtEl>
                                          <p:spTgt spid="7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par>
                                <p:cTn id="26" presetID="22" presetClass="entr" presetSubtype="8" fill="hold" grpId="0" nodeType="with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wipe(left)">
                                      <p:cBhvr>
                                        <p:cTn id="28" dur="25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22" presetClass="entr" presetSubtype="8"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250"/>
                                        <p:tgtEl>
                                          <p:spTgt spid="7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par>
                                <p:cTn id="40" presetID="22" presetClass="entr" presetSubtype="8" fill="hold" grpId="0" nodeType="with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wipe(left)">
                                      <p:cBhvr>
                                        <p:cTn id="42" dur="250"/>
                                        <p:tgtEl>
                                          <p:spTgt spid="7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22" presetClass="entr" presetSubtype="8"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250"/>
                                        <p:tgtEl>
                                          <p:spTgt spid="75"/>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5"/>
                                        </p:tgtEl>
                                        <p:attrNameLst>
                                          <p:attrName>style.visibility</p:attrName>
                                        </p:attrNameLst>
                                      </p:cBhvr>
                                      <p:to>
                                        <p:strVal val="visible"/>
                                      </p:to>
                                    </p:set>
                                  </p:childTnLst>
                                </p:cTn>
                              </p:par>
                              <p:par>
                                <p:cTn id="54" presetID="22" presetClass="entr" presetSubtype="8" fill="hold" grpId="0" nodeType="withEffect">
                                  <p:stCondLst>
                                    <p:cond delay="0"/>
                                  </p:stCondLst>
                                  <p:childTnLst>
                                    <p:set>
                                      <p:cBhvr>
                                        <p:cTn id="55" dur="1" fill="hold">
                                          <p:stCondLst>
                                            <p:cond delay="0"/>
                                          </p:stCondLst>
                                        </p:cTn>
                                        <p:tgtEl>
                                          <p:spTgt spid="69"/>
                                        </p:tgtEl>
                                        <p:attrNameLst>
                                          <p:attrName>style.visibility</p:attrName>
                                        </p:attrNameLst>
                                      </p:cBhvr>
                                      <p:to>
                                        <p:strVal val="visible"/>
                                      </p:to>
                                    </p:set>
                                    <p:animEffect transition="in" filter="wipe(left)">
                                      <p:cBhvr>
                                        <p:cTn id="56" dur="250"/>
                                        <p:tgtEl>
                                          <p:spTgt spid="69"/>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22" presetClass="entr" presetSubtype="8"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wipe(left)">
                                      <p:cBhvr>
                                        <p:cTn id="63"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3" grpId="0" animBg="1"/>
      <p:bldP spid="68" grpId="0" animBg="1"/>
      <p:bldP spid="69" grpId="0" animBg="1"/>
      <p:bldP spid="70" grpId="0" animBg="1"/>
      <p:bldP spid="71" grpId="0" animBg="1"/>
      <p:bldP spid="72" grpId="0" animBg="1"/>
      <p:bldP spid="74" grpId="0" animBg="1"/>
      <p:bldP spid="7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p:txBody>
          <a:bodyPr anchor="t">
            <a:normAutofit/>
          </a:bodyPr>
          <a:lstStyle/>
          <a:p>
            <a:r>
              <a:rPr lang="fr-FR" sz="4400" dirty="0">
                <a:latin typeface="Calibri" panose="020F0502020204030204" pitchFamily="34" charset="0"/>
                <a:cs typeface="Calibri" panose="020F0502020204030204" pitchFamily="34" charset="0"/>
              </a:rPr>
              <a:t>Introduction</a:t>
            </a:r>
            <a:endParaRPr lang="en-US" sz="4400" dirty="0">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a16="http://schemas.microsoft.com/office/drawing/2014/main" id="{699EB648-67AC-39BD-6713-7900E4E3AF26}"/>
              </a:ext>
            </a:extLst>
          </p:cNvPr>
          <p:cNvSpPr>
            <a:spLocks noGrp="1"/>
          </p:cNvSpPr>
          <p:nvPr>
            <p:ph idx="1"/>
          </p:nvPr>
        </p:nvSpPr>
        <p:spPr>
          <a:xfrm>
            <a:off x="1621558" y="2133600"/>
            <a:ext cx="10031726" cy="3777622"/>
          </a:xfrm>
          <a:solidFill>
            <a:srgbClr val="F8FAF2"/>
          </a:solidFill>
        </p:spPr>
        <p:txBody>
          <a:bodyPr>
            <a:noAutofit/>
          </a:bodyPr>
          <a:lstStyle/>
          <a:p>
            <a:pPr>
              <a:lnSpc>
                <a:spcPct val="15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Employs about 86% of the active population.</a:t>
            </a:r>
          </a:p>
          <a:p>
            <a:pPr>
              <a:lnSpc>
                <a:spcPct val="15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Contributing about 30% to the Gross Domestic Product(GDP)</a:t>
            </a:r>
          </a:p>
          <a:p>
            <a:pPr>
              <a:lnSpc>
                <a:spcPct val="15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It constitutes the main source of income for the majority of the population</a:t>
            </a:r>
          </a:p>
          <a:p>
            <a:pPr>
              <a:lnSpc>
                <a:spcPct val="15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The launch of the Agro-</a:t>
            </a:r>
            <a:r>
              <a:rPr lang="en-US" sz="2000" dirty="0" err="1">
                <a:effectLst/>
                <a:latin typeface="Arial" panose="020B0604020202020204" pitchFamily="34" charset="0"/>
                <a:ea typeface="Calibri" panose="020F0502020204030204" pitchFamily="34" charset="0"/>
                <a:cs typeface="Arial" panose="020B0604020202020204" pitchFamily="34" charset="0"/>
              </a:rPr>
              <a:t>Sylvo</a:t>
            </a:r>
            <a:r>
              <a:rPr lang="en-US" sz="2000" dirty="0">
                <a:effectLst/>
                <a:latin typeface="Arial" panose="020B0604020202020204" pitchFamily="34" charset="0"/>
                <a:ea typeface="Calibri" panose="020F0502020204030204" pitchFamily="34" charset="0"/>
                <a:cs typeface="Arial" panose="020B0604020202020204" pitchFamily="34" charset="0"/>
              </a:rPr>
              <a:t>-</a:t>
            </a:r>
            <a:r>
              <a:rPr lang="en-US" sz="2000" dirty="0" err="1">
                <a:effectLst/>
                <a:latin typeface="Arial" panose="020B0604020202020204" pitchFamily="34" charset="0"/>
                <a:ea typeface="Calibri" panose="020F0502020204030204" pitchFamily="34" charset="0"/>
                <a:cs typeface="Arial" panose="020B0604020202020204" pitchFamily="34" charset="0"/>
              </a:rPr>
              <a:t>Pastora</a:t>
            </a:r>
            <a:r>
              <a:rPr lang="en-US" sz="2000" dirty="0">
                <a:effectLst/>
                <a:latin typeface="Arial" panose="020B0604020202020204" pitchFamily="34" charset="0"/>
                <a:ea typeface="Calibri" panose="020F0502020204030204" pitchFamily="34" charset="0"/>
                <a:cs typeface="Arial" panose="020B0604020202020204" pitchFamily="34" charset="0"/>
              </a:rPr>
              <a:t> sector support program(PAFASP) aims to enhance the competitiveness of Agro-Pastoral products in the market</a:t>
            </a:r>
          </a:p>
          <a:p>
            <a:pPr>
              <a:lnSpc>
                <a:spcPct val="15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However market growth remains relatively low due to limited market access</a:t>
            </a:r>
          </a:p>
          <a:p>
            <a:pPr>
              <a:lnSpc>
                <a:spcPct val="150000"/>
              </a:lnSpc>
              <a:spcBef>
                <a:spcPts val="0"/>
              </a:spcBef>
              <a:spcAft>
                <a:spcPts val="600"/>
              </a:spcAft>
            </a:pPr>
            <a:r>
              <a:rPr lang="en-US" sz="2000" dirty="0">
                <a:effectLst/>
                <a:latin typeface="Arial" panose="020B0604020202020204" pitchFamily="34" charset="0"/>
                <a:ea typeface="Calibri" panose="020F0502020204030204" pitchFamily="34" charset="0"/>
                <a:cs typeface="Arial" panose="020B0604020202020204" pitchFamily="34" charset="0"/>
              </a:rPr>
              <a:t>Costly intermediaries/logistical challenges</a:t>
            </a:r>
          </a:p>
        </p:txBody>
      </p:sp>
      <p:sp>
        <p:nvSpPr>
          <p:cNvPr id="4" name="Espace réservé du numéro de diapositive 3">
            <a:extLst>
              <a:ext uri="{FF2B5EF4-FFF2-40B4-BE49-F238E27FC236}">
                <a16:creationId xmlns:a16="http://schemas.microsoft.com/office/drawing/2014/main" id="{A8BF08C8-3056-CB92-5F6E-5475330BAA56}"/>
              </a:ext>
            </a:extLst>
          </p:cNvPr>
          <p:cNvSpPr>
            <a:spLocks noGrp="1"/>
          </p:cNvSpPr>
          <p:nvPr>
            <p:ph type="sldNum" sz="quarter" idx="12"/>
          </p:nvPr>
        </p:nvSpPr>
        <p:spPr/>
        <p:txBody>
          <a:bodyPr/>
          <a:lstStyle/>
          <a:p>
            <a:fld id="{83BB8C4F-B9D0-445A-9093-B6B2816D406F}" type="slidenum">
              <a:rPr lang="en-US" smtClean="0"/>
              <a:t>3</a:t>
            </a:fld>
            <a:endParaRPr lang="en-US"/>
          </a:p>
        </p:txBody>
      </p:sp>
    </p:spTree>
    <p:extLst>
      <p:ext uri="{BB962C8B-B14F-4D97-AF65-F5344CB8AC3E}">
        <p14:creationId xmlns:p14="http://schemas.microsoft.com/office/powerpoint/2010/main" val="223051826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5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75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75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75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Problematic</a:t>
            </a:r>
            <a:endParaRPr lang="en-US" dirty="0"/>
          </a:p>
        </p:txBody>
      </p:sp>
      <p:sp>
        <p:nvSpPr>
          <p:cNvPr id="3" name="Espace réservé du contenu 2">
            <a:extLst>
              <a:ext uri="{FF2B5EF4-FFF2-40B4-BE49-F238E27FC236}">
                <a16:creationId xmlns:a16="http://schemas.microsoft.com/office/drawing/2014/main" id="{699EB648-67AC-39BD-6713-7900E4E3AF26}"/>
              </a:ext>
            </a:extLst>
          </p:cNvPr>
          <p:cNvSpPr>
            <a:spLocks noGrp="1"/>
          </p:cNvSpPr>
          <p:nvPr>
            <p:ph idx="1"/>
          </p:nvPr>
        </p:nvSpPr>
        <p:spPr>
          <a:solidFill>
            <a:srgbClr val="F7F9F0"/>
          </a:solidFill>
        </p:spPr>
        <p:txBody>
          <a:bodyPr>
            <a:normAutofit/>
          </a:bodyPr>
          <a:lstStyle/>
          <a:p>
            <a:pPr>
              <a:lnSpc>
                <a:spcPct val="150000"/>
              </a:lnSpc>
              <a:spcBef>
                <a:spcPts val="0"/>
              </a:spcBef>
              <a:spcAft>
                <a:spcPts val="600"/>
              </a:spcAft>
              <a:buFont typeface="Wingdings" panose="05000000000000000000" pitchFamily="2" charset="2"/>
              <a:buChar char="ü"/>
            </a:pPr>
            <a:r>
              <a:rPr lang="en-US" sz="2000" dirty="0">
                <a:latin typeface="Arial" panose="020B0604020202020204" pitchFamily="34" charset="0"/>
                <a:ea typeface="Calibri" panose="020F0502020204030204" pitchFamily="34" charset="0"/>
                <a:cs typeface="Arial" panose="020B0604020202020204" pitchFamily="34" charset="0"/>
              </a:rPr>
              <a:t>W</a:t>
            </a:r>
            <a:r>
              <a:rPr lang="en-US" sz="2000" dirty="0">
                <a:effectLst/>
                <a:latin typeface="Arial" panose="020B0604020202020204" pitchFamily="34" charset="0"/>
                <a:ea typeface="Calibri" panose="020F0502020204030204" pitchFamily="34" charset="0"/>
                <a:cs typeface="Arial" panose="020B0604020202020204" pitchFamily="34" charset="0"/>
              </a:rPr>
              <a:t>hat are the main obstacles to the growth of the agricultural products market?</a:t>
            </a:r>
          </a:p>
          <a:p>
            <a:pPr>
              <a:lnSpc>
                <a:spcPct val="150000"/>
              </a:lnSpc>
              <a:spcBef>
                <a:spcPts val="0"/>
              </a:spcBef>
              <a:spcAft>
                <a:spcPts val="6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How can we increase the visibility of agricultural products in the market?</a:t>
            </a:r>
          </a:p>
          <a:p>
            <a:pPr>
              <a:lnSpc>
                <a:spcPct val="150000"/>
              </a:lnSpc>
              <a:spcBef>
                <a:spcPts val="0"/>
              </a:spcBef>
              <a:spcAft>
                <a:spcPts val="600"/>
              </a:spcAft>
              <a:buFont typeface="Wingdings" panose="05000000000000000000" pitchFamily="2" charset="2"/>
              <a:buChar char="ü"/>
            </a:pPr>
            <a:r>
              <a:rPr lang="en-US" sz="2000" dirty="0">
                <a:effectLst/>
                <a:latin typeface="Arial" panose="020B0604020202020204" pitchFamily="34" charset="0"/>
                <a:ea typeface="Calibri" panose="020F0502020204030204" pitchFamily="34" charset="0"/>
                <a:cs typeface="Arial" panose="020B0604020202020204" pitchFamily="34" charset="0"/>
              </a:rPr>
              <a:t>What marketing and promotional strategies can be used to capture consumers’ attention for the products?</a:t>
            </a:r>
          </a:p>
        </p:txBody>
      </p:sp>
      <p:sp>
        <p:nvSpPr>
          <p:cNvPr id="4" name="Espace réservé du numéro de diapositive 3">
            <a:extLst>
              <a:ext uri="{FF2B5EF4-FFF2-40B4-BE49-F238E27FC236}">
                <a16:creationId xmlns:a16="http://schemas.microsoft.com/office/drawing/2014/main" id="{9DB7CA7F-FC80-C17B-39E3-35EA513BA441}"/>
              </a:ext>
            </a:extLst>
          </p:cNvPr>
          <p:cNvSpPr>
            <a:spLocks noGrp="1"/>
          </p:cNvSpPr>
          <p:nvPr>
            <p:ph type="sldNum" sz="quarter" idx="12"/>
          </p:nvPr>
        </p:nvSpPr>
        <p:spPr/>
        <p:txBody>
          <a:bodyPr/>
          <a:lstStyle/>
          <a:p>
            <a:fld id="{83BB8C4F-B9D0-445A-9093-B6B2816D406F}" type="slidenum">
              <a:rPr lang="en-US" smtClean="0"/>
              <a:t>4</a:t>
            </a:fld>
            <a:endParaRPr lang="en-US"/>
          </a:p>
        </p:txBody>
      </p:sp>
    </p:spTree>
    <p:extLst>
      <p:ext uri="{BB962C8B-B14F-4D97-AF65-F5344CB8AC3E}">
        <p14:creationId xmlns:p14="http://schemas.microsoft.com/office/powerpoint/2010/main" val="283483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Objectives</a:t>
            </a:r>
            <a:endParaRPr lang="en-US" dirty="0"/>
          </a:p>
        </p:txBody>
      </p:sp>
      <p:sp>
        <p:nvSpPr>
          <p:cNvPr id="3" name="Espace réservé du contenu 2">
            <a:extLst>
              <a:ext uri="{FF2B5EF4-FFF2-40B4-BE49-F238E27FC236}">
                <a16:creationId xmlns:a16="http://schemas.microsoft.com/office/drawing/2014/main" id="{699EB648-67AC-39BD-6713-7900E4E3AF26}"/>
              </a:ext>
            </a:extLst>
          </p:cNvPr>
          <p:cNvSpPr>
            <a:spLocks noGrp="1"/>
          </p:cNvSpPr>
          <p:nvPr>
            <p:ph idx="1"/>
          </p:nvPr>
        </p:nvSpPr>
        <p:spPr/>
        <p:txBody>
          <a:bodyPr>
            <a:normAutofit/>
          </a:bodyPr>
          <a:lstStyle/>
          <a:p>
            <a:pPr>
              <a:lnSpc>
                <a:spcPct val="150000"/>
              </a:lnSpc>
              <a:spcBef>
                <a:spcPts val="0"/>
              </a:spcBef>
              <a:spcAft>
                <a:spcPts val="600"/>
              </a:spcAf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The trageted objectives of this study are as follows </a:t>
            </a:r>
          </a:p>
          <a:p>
            <a:pPr>
              <a:lnSpc>
                <a:spcPct val="150000"/>
              </a:lnSpc>
              <a:spcBef>
                <a:spcPts val="0"/>
              </a:spcBef>
              <a:spcAft>
                <a:spcPts val="600"/>
              </a:spcAf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Promote agricultural and rural development </a:t>
            </a:r>
          </a:p>
          <a:p>
            <a:pPr>
              <a:lnSpc>
                <a:spcPct val="150000"/>
              </a:lnSpc>
              <a:spcBef>
                <a:spcPts val="0"/>
              </a:spcBef>
              <a:spcAft>
                <a:spcPts val="600"/>
              </a:spcAf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Increase the visibility and accessibility of agricultural product</a:t>
            </a:r>
          </a:p>
          <a:p>
            <a:pPr>
              <a:lnSpc>
                <a:spcPct val="150000"/>
              </a:lnSpc>
              <a:spcBef>
                <a:spcPts val="0"/>
              </a:spcBef>
              <a:spcAft>
                <a:spcPts val="600"/>
              </a:spcAf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Expand the customer base and reach new markets</a:t>
            </a:r>
          </a:p>
          <a:p>
            <a:pPr>
              <a:lnSpc>
                <a:spcPct val="150000"/>
              </a:lnSpc>
              <a:spcBef>
                <a:spcPts val="0"/>
              </a:spcBef>
              <a:spcAft>
                <a:spcPts val="600"/>
              </a:spcAft>
              <a:buFont typeface="Wingdings" panose="05000000000000000000" pitchFamily="2" charset="2"/>
              <a:buChar char="Ø"/>
            </a:pPr>
            <a:r>
              <a:rPr lang="en-US" sz="2000" dirty="0">
                <a:effectLst/>
                <a:latin typeface="Arial" panose="020B0604020202020204" pitchFamily="34" charset="0"/>
                <a:ea typeface="Calibri" panose="020F0502020204030204" pitchFamily="34" charset="0"/>
                <a:cs typeface="Arial" panose="020B0604020202020204" pitchFamily="34" charset="0"/>
              </a:rPr>
              <a:t>Enhance transparency and product traceability</a:t>
            </a:r>
          </a:p>
          <a:p>
            <a:pPr>
              <a:lnSpc>
                <a:spcPct val="150000"/>
              </a:lnSpc>
              <a:spcBef>
                <a:spcPts val="0"/>
              </a:spcBef>
              <a:spcAft>
                <a:spcPts val="600"/>
              </a:spcAft>
              <a:buFont typeface="Wingdings" panose="05000000000000000000" pitchFamily="2" charset="2"/>
              <a:buChar char="Ø"/>
            </a:pPr>
            <a:r>
              <a:rPr lang="en-US" sz="2000" dirty="0" smtClean="0">
                <a:effectLst/>
                <a:latin typeface="Arial" panose="020B0604020202020204" pitchFamily="34" charset="0"/>
                <a:ea typeface="Calibri" panose="020F0502020204030204" pitchFamily="34" charset="0"/>
                <a:cs typeface="Arial" panose="020B0604020202020204" pitchFamily="34" charset="0"/>
              </a:rPr>
              <a:t>Optimize </a:t>
            </a:r>
            <a:r>
              <a:rPr lang="en-US" sz="2000" dirty="0">
                <a:effectLst/>
                <a:latin typeface="Arial" panose="020B0604020202020204" pitchFamily="34" charset="0"/>
                <a:ea typeface="Calibri" panose="020F0502020204030204" pitchFamily="34" charset="0"/>
                <a:cs typeface="Arial" panose="020B0604020202020204" pitchFamily="34" charset="0"/>
              </a:rPr>
              <a:t>the supply chain</a:t>
            </a:r>
            <a:endParaRPr lang="en-US" sz="3200" dirty="0">
              <a:latin typeface="Arial" panose="020B0604020202020204" pitchFamily="34" charset="0"/>
              <a:cs typeface="Arial" panose="020B0604020202020204" pitchFamily="34" charset="0"/>
            </a:endParaRPr>
          </a:p>
        </p:txBody>
      </p:sp>
      <p:sp>
        <p:nvSpPr>
          <p:cNvPr id="4" name="Espace réservé du numéro de diapositive 3">
            <a:extLst>
              <a:ext uri="{FF2B5EF4-FFF2-40B4-BE49-F238E27FC236}">
                <a16:creationId xmlns:a16="http://schemas.microsoft.com/office/drawing/2014/main" id="{60ABA4D7-89B2-9591-856B-2BBF888B690B}"/>
              </a:ext>
            </a:extLst>
          </p:cNvPr>
          <p:cNvSpPr>
            <a:spLocks noGrp="1"/>
          </p:cNvSpPr>
          <p:nvPr>
            <p:ph type="sldNum" sz="quarter" idx="12"/>
          </p:nvPr>
        </p:nvSpPr>
        <p:spPr/>
        <p:txBody>
          <a:bodyPr/>
          <a:lstStyle/>
          <a:p>
            <a:fld id="{83BB8C4F-B9D0-445A-9093-B6B2816D406F}" type="slidenum">
              <a:rPr lang="en-US" smtClean="0"/>
              <a:t>5</a:t>
            </a:fld>
            <a:endParaRPr lang="en-US"/>
          </a:p>
        </p:txBody>
      </p:sp>
    </p:spTree>
    <p:extLst>
      <p:ext uri="{BB962C8B-B14F-4D97-AF65-F5344CB8AC3E}">
        <p14:creationId xmlns:p14="http://schemas.microsoft.com/office/powerpoint/2010/main" val="220480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Existing system</a:t>
            </a:r>
            <a:endParaRPr lang="en-US" dirty="0"/>
          </a:p>
        </p:txBody>
      </p:sp>
      <p:sp>
        <p:nvSpPr>
          <p:cNvPr id="3" name="Espace réservé du contenu 2">
            <a:extLst>
              <a:ext uri="{FF2B5EF4-FFF2-40B4-BE49-F238E27FC236}">
                <a16:creationId xmlns:a16="http://schemas.microsoft.com/office/drawing/2014/main" id="{699EB648-67AC-39BD-6713-7900E4E3AF26}"/>
              </a:ext>
            </a:extLst>
          </p:cNvPr>
          <p:cNvSpPr>
            <a:spLocks noGrp="1"/>
          </p:cNvSpPr>
          <p:nvPr>
            <p:ph idx="1"/>
          </p:nvPr>
        </p:nvSpPr>
        <p:spPr/>
        <p:txBody>
          <a:bodyPr>
            <a:normAutofit/>
          </a:bodyPr>
          <a:lstStyle/>
          <a:p>
            <a:pPr marL="0" indent="0">
              <a:lnSpc>
                <a:spcPct val="150000"/>
              </a:lnSpc>
              <a:spcBef>
                <a:spcPts val="0"/>
              </a:spcBef>
              <a:spcAft>
                <a:spcPts val="600"/>
              </a:spcAft>
              <a:buNone/>
            </a:pPr>
            <a:r>
              <a:rPr lang="en-US" sz="2000" dirty="0">
                <a:effectLst/>
                <a:latin typeface="Arial" panose="020B0604020202020204" pitchFamily="34" charset="0"/>
                <a:ea typeface="Calibri" panose="020F0502020204030204" pitchFamily="34" charset="0"/>
              </a:rPr>
              <a:t>Agri-</a:t>
            </a:r>
            <a:r>
              <a:rPr lang="en-US" sz="2000" dirty="0" err="1">
                <a:effectLst/>
                <a:latin typeface="Arial" panose="020B0604020202020204" pitchFamily="34" charset="0"/>
                <a:ea typeface="Calibri" panose="020F0502020204030204" pitchFamily="34" charset="0"/>
              </a:rPr>
              <a:t>yaar</a:t>
            </a:r>
            <a:r>
              <a:rPr lang="en-US" sz="2000" dirty="0">
                <a:effectLst/>
                <a:latin typeface="Arial" panose="020B0604020202020204" pitchFamily="34" charset="0"/>
                <a:ea typeface="Calibri" panose="020F0502020204030204" pitchFamily="34" charset="0"/>
              </a:rPr>
              <a:t> &lt;agricultural market&gt; is a web platform that promotes agricultural products, but not all agricultural products, only the seasonal vegetables</a:t>
            </a:r>
            <a:endParaRPr lang="en-US" sz="2000" dirty="0"/>
          </a:p>
        </p:txBody>
      </p:sp>
      <p:sp>
        <p:nvSpPr>
          <p:cNvPr id="4" name="Espace réservé du numéro de diapositive 3">
            <a:extLst>
              <a:ext uri="{FF2B5EF4-FFF2-40B4-BE49-F238E27FC236}">
                <a16:creationId xmlns:a16="http://schemas.microsoft.com/office/drawing/2014/main" id="{709B5FD2-9343-39AB-3C55-6546B1D5643B}"/>
              </a:ext>
            </a:extLst>
          </p:cNvPr>
          <p:cNvSpPr>
            <a:spLocks noGrp="1"/>
          </p:cNvSpPr>
          <p:nvPr>
            <p:ph type="sldNum" sz="quarter" idx="12"/>
          </p:nvPr>
        </p:nvSpPr>
        <p:spPr/>
        <p:txBody>
          <a:bodyPr/>
          <a:lstStyle/>
          <a:p>
            <a:fld id="{83BB8C4F-B9D0-445A-9093-B6B2816D406F}" type="slidenum">
              <a:rPr lang="en-US" smtClean="0"/>
              <a:t>6</a:t>
            </a:fld>
            <a:endParaRPr lang="en-US"/>
          </a:p>
        </p:txBody>
      </p:sp>
    </p:spTree>
    <p:extLst>
      <p:ext uri="{BB962C8B-B14F-4D97-AF65-F5344CB8AC3E}">
        <p14:creationId xmlns:p14="http://schemas.microsoft.com/office/powerpoint/2010/main" val="31792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a:xfrm>
            <a:off x="1621558" y="624110"/>
            <a:ext cx="9540000" cy="1280890"/>
          </a:xfrm>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Methodology 1/3</a:t>
            </a:r>
            <a:endParaRPr lang="en-US" dirty="0"/>
          </a:p>
        </p:txBody>
      </p:sp>
      <p:pic>
        <p:nvPicPr>
          <p:cNvPr id="4" name="Picture 14">
            <a:extLst>
              <a:ext uri="{FF2B5EF4-FFF2-40B4-BE49-F238E27FC236}">
                <a16:creationId xmlns:a16="http://schemas.microsoft.com/office/drawing/2014/main" id="{62287464-9BE3-4BA5-83DF-2EFD4EEE170A}"/>
              </a:ext>
            </a:extLst>
          </p:cNvPr>
          <p:cNvPicPr>
            <a:picLocks noGrp="1" noChangeAspect="1"/>
          </p:cNvPicPr>
          <p:nvPr>
            <p:ph idx="1"/>
          </p:nvPr>
        </p:nvPicPr>
        <p:blipFill>
          <a:blip r:embed="rId3"/>
          <a:stretch>
            <a:fillRect/>
          </a:stretch>
        </p:blipFill>
        <p:spPr>
          <a:xfrm>
            <a:off x="4231558" y="1899646"/>
            <a:ext cx="4320000" cy="4029440"/>
          </a:xfrm>
          <a:prstGeom prst="rect">
            <a:avLst/>
          </a:prstGeom>
        </p:spPr>
      </p:pic>
      <p:sp>
        <p:nvSpPr>
          <p:cNvPr id="7" name="ZoneTexte 6">
            <a:extLst>
              <a:ext uri="{FF2B5EF4-FFF2-40B4-BE49-F238E27FC236}">
                <a16:creationId xmlns:a16="http://schemas.microsoft.com/office/drawing/2014/main" id="{B72B62D8-410B-C811-0E8D-35D98F919262}"/>
              </a:ext>
            </a:extLst>
          </p:cNvPr>
          <p:cNvSpPr txBox="1"/>
          <p:nvPr/>
        </p:nvSpPr>
        <p:spPr>
          <a:xfrm>
            <a:off x="4375558" y="1335318"/>
            <a:ext cx="4032000" cy="540000"/>
          </a:xfrm>
          <a:prstGeom prst="rect">
            <a:avLst/>
          </a:prstGeom>
          <a:noFill/>
        </p:spPr>
        <p:txBody>
          <a:bodyPr wrap="square" rtlCol="0">
            <a:spAutoFit/>
          </a:bodyPr>
          <a:lstStyle/>
          <a:p>
            <a:r>
              <a:rPr lang="en-US" sz="2800" dirty="0">
                <a:effectLst/>
                <a:latin typeface="Arial Narrow" panose="020B0606020202030204" pitchFamily="34" charset="0"/>
                <a:ea typeface="Arial" panose="020B0604020202020204" pitchFamily="34" charset="0"/>
                <a:cs typeface="Times New Roman" panose="02020603050405020304" pitchFamily="18" charset="0"/>
              </a:rPr>
              <a:t>Two Track Unified Process</a:t>
            </a:r>
            <a:endParaRPr lang="en-US" sz="2800" dirty="0">
              <a:latin typeface="Arial Narrow" panose="020B0606020202030204" pitchFamily="34" charset="0"/>
            </a:endParaRPr>
          </a:p>
        </p:txBody>
      </p:sp>
      <p:sp>
        <p:nvSpPr>
          <p:cNvPr id="3" name="Espace réservé du numéro de diapositive 2">
            <a:extLst>
              <a:ext uri="{FF2B5EF4-FFF2-40B4-BE49-F238E27FC236}">
                <a16:creationId xmlns:a16="http://schemas.microsoft.com/office/drawing/2014/main" id="{9FBD2326-4F05-5902-DF39-BCC384B27107}"/>
              </a:ext>
            </a:extLst>
          </p:cNvPr>
          <p:cNvSpPr>
            <a:spLocks noGrp="1"/>
          </p:cNvSpPr>
          <p:nvPr>
            <p:ph type="sldNum" sz="quarter" idx="12"/>
          </p:nvPr>
        </p:nvSpPr>
        <p:spPr/>
        <p:txBody>
          <a:bodyPr/>
          <a:lstStyle/>
          <a:p>
            <a:fld id="{83BB8C4F-B9D0-445A-9093-B6B2816D406F}" type="slidenum">
              <a:rPr lang="en-US" smtClean="0"/>
              <a:t>7</a:t>
            </a:fld>
            <a:endParaRPr lang="en-US"/>
          </a:p>
        </p:txBody>
      </p:sp>
    </p:spTree>
    <p:extLst>
      <p:ext uri="{BB962C8B-B14F-4D97-AF65-F5344CB8AC3E}">
        <p14:creationId xmlns:p14="http://schemas.microsoft.com/office/powerpoint/2010/main" val="2597946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42"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a:xfrm>
            <a:off x="1619999" y="624110"/>
            <a:ext cx="9540000" cy="1280890"/>
          </a:xfrm>
        </p:spPr>
        <p:txBody>
          <a:bodyPr/>
          <a:lstStyle/>
          <a:p>
            <a:pPr algn="ctr"/>
            <a:r>
              <a:rPr lang="en-US" sz="4400" dirty="0">
                <a:effectLst/>
                <a:latin typeface="Calibri" panose="020F0502020204030204" pitchFamily="34" charset="0"/>
                <a:ea typeface="Calibri" panose="020F0502020204030204" pitchFamily="34" charset="0"/>
                <a:cs typeface="Times New Roman" panose="02020603050405020304" pitchFamily="18" charset="0"/>
              </a:rPr>
              <a:t>Methodology 2/3</a:t>
            </a:r>
            <a:endParaRPr lang="en-US" dirty="0"/>
          </a:p>
        </p:txBody>
      </p:sp>
      <p:sp>
        <p:nvSpPr>
          <p:cNvPr id="7" name="ZoneTexte 6">
            <a:extLst>
              <a:ext uri="{FF2B5EF4-FFF2-40B4-BE49-F238E27FC236}">
                <a16:creationId xmlns:a16="http://schemas.microsoft.com/office/drawing/2014/main" id="{B72B62D8-410B-C811-0E8D-35D98F919262}"/>
              </a:ext>
            </a:extLst>
          </p:cNvPr>
          <p:cNvSpPr txBox="1"/>
          <p:nvPr/>
        </p:nvSpPr>
        <p:spPr>
          <a:xfrm>
            <a:off x="4373999" y="1335318"/>
            <a:ext cx="4032000" cy="523220"/>
          </a:xfrm>
          <a:prstGeom prst="rect">
            <a:avLst/>
          </a:prstGeom>
          <a:noFill/>
        </p:spPr>
        <p:txBody>
          <a:bodyPr wrap="square" rtlCol="0">
            <a:spAutoFit/>
          </a:bodyPr>
          <a:lstStyle/>
          <a:p>
            <a:pPr algn="ctr"/>
            <a:r>
              <a:rPr lang="en-US" sz="2800" dirty="0">
                <a:latin typeface="Arial Narrow" panose="020B0606020202030204" pitchFamily="34" charset="0"/>
                <a:cs typeface="Times New Roman" panose="02020603050405020304" pitchFamily="18" charset="0"/>
              </a:rPr>
              <a:t>Capture of needs</a:t>
            </a:r>
          </a:p>
        </p:txBody>
      </p:sp>
      <p:grpSp>
        <p:nvGrpSpPr>
          <p:cNvPr id="3" name="Groupe 2">
            <a:extLst>
              <a:ext uri="{FF2B5EF4-FFF2-40B4-BE49-F238E27FC236}">
                <a16:creationId xmlns:a16="http://schemas.microsoft.com/office/drawing/2014/main" id="{58949EE4-F085-7F68-D4AF-AA9F950A99E1}"/>
              </a:ext>
            </a:extLst>
          </p:cNvPr>
          <p:cNvGrpSpPr/>
          <p:nvPr/>
        </p:nvGrpSpPr>
        <p:grpSpPr>
          <a:xfrm>
            <a:off x="3189599" y="3494888"/>
            <a:ext cx="6400801" cy="1966792"/>
            <a:chOff x="3189599" y="3494888"/>
            <a:chExt cx="6400801" cy="1966792"/>
          </a:xfrm>
        </p:grpSpPr>
        <p:sp>
          <p:nvSpPr>
            <p:cNvPr id="8" name="Isosceles Triangle 5">
              <a:extLst>
                <a:ext uri="{FF2B5EF4-FFF2-40B4-BE49-F238E27FC236}">
                  <a16:creationId xmlns:a16="http://schemas.microsoft.com/office/drawing/2014/main" id="{D1CE0F0D-569F-48DA-A620-7B3BB803DAD3}"/>
                </a:ext>
              </a:extLst>
            </p:cNvPr>
            <p:cNvSpPr/>
            <p:nvPr/>
          </p:nvSpPr>
          <p:spPr>
            <a:xfrm>
              <a:off x="5204401" y="3664060"/>
              <a:ext cx="2428181" cy="17976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9" name="Rectangle 8">
              <a:extLst>
                <a:ext uri="{FF2B5EF4-FFF2-40B4-BE49-F238E27FC236}">
                  <a16:creationId xmlns:a16="http://schemas.microsoft.com/office/drawing/2014/main" id="{3CF99445-129C-4FA7-A750-910EA1D5B6BC}"/>
                </a:ext>
              </a:extLst>
            </p:cNvPr>
            <p:cNvSpPr/>
            <p:nvPr/>
          </p:nvSpPr>
          <p:spPr>
            <a:xfrm>
              <a:off x="3189599" y="3494888"/>
              <a:ext cx="6400801" cy="1611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sp>
        <p:nvSpPr>
          <p:cNvPr id="10" name="Rectangle 9">
            <a:extLst>
              <a:ext uri="{FF2B5EF4-FFF2-40B4-BE49-F238E27FC236}">
                <a16:creationId xmlns:a16="http://schemas.microsoft.com/office/drawing/2014/main" id="{02094118-9D84-423B-A31B-5B20E07FB2BB}"/>
              </a:ext>
            </a:extLst>
          </p:cNvPr>
          <p:cNvSpPr/>
          <p:nvPr/>
        </p:nvSpPr>
        <p:spPr>
          <a:xfrm>
            <a:off x="3418116" y="2499405"/>
            <a:ext cx="2469727" cy="9874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0000"/>
                </a:solidFill>
                <a:effectLst/>
                <a:latin typeface="Times New Roman" panose="02020603050405020304" pitchFamily="18" charset="0"/>
                <a:ea typeface="Times New Roman" panose="02020603050405020304" pitchFamily="18" charset="0"/>
              </a:rPr>
              <a:t>Feature requirement</a:t>
            </a:r>
            <a:endParaRPr lang="en-US" sz="1200">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3C81A5B2-6800-40F7-9034-06EB5FE15897}"/>
              </a:ext>
            </a:extLst>
          </p:cNvPr>
          <p:cNvSpPr/>
          <p:nvPr/>
        </p:nvSpPr>
        <p:spPr>
          <a:xfrm>
            <a:off x="6873566" y="2499405"/>
            <a:ext cx="2588365" cy="9874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rgbClr val="000000"/>
                </a:solidFill>
                <a:effectLst/>
                <a:latin typeface="Times New Roman" panose="02020603050405020304" pitchFamily="18" charset="0"/>
                <a:ea typeface="Times New Roman" panose="02020603050405020304" pitchFamily="18" charset="0"/>
              </a:rPr>
              <a:t>Technical requirement</a:t>
            </a:r>
            <a:endParaRPr lang="en-US" sz="1200">
              <a:effectLst/>
              <a:latin typeface="Times New Roman" panose="02020603050405020304" pitchFamily="18" charset="0"/>
              <a:ea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603E5691-55FF-2FDA-20B2-8C3DD1FD9595}"/>
              </a:ext>
            </a:extLst>
          </p:cNvPr>
          <p:cNvSpPr>
            <a:spLocks noGrp="1"/>
          </p:cNvSpPr>
          <p:nvPr>
            <p:ph type="sldNum" sz="quarter" idx="12"/>
          </p:nvPr>
        </p:nvSpPr>
        <p:spPr/>
        <p:txBody>
          <a:bodyPr/>
          <a:lstStyle/>
          <a:p>
            <a:fld id="{83BB8C4F-B9D0-445A-9093-B6B2816D406F}" type="slidenum">
              <a:rPr lang="en-US" smtClean="0"/>
              <a:t>8</a:t>
            </a:fld>
            <a:endParaRPr lang="en-US"/>
          </a:p>
        </p:txBody>
      </p:sp>
    </p:spTree>
    <p:extLst>
      <p:ext uri="{BB962C8B-B14F-4D97-AF65-F5344CB8AC3E}">
        <p14:creationId xmlns:p14="http://schemas.microsoft.com/office/powerpoint/2010/main" val="24893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029EC7-3025-8E3F-3B70-627F9CD90154}"/>
              </a:ext>
            </a:extLst>
          </p:cNvPr>
          <p:cNvSpPr>
            <a:spLocks noGrp="1"/>
          </p:cNvSpPr>
          <p:nvPr>
            <p:ph type="title"/>
          </p:nvPr>
        </p:nvSpPr>
        <p:spPr>
          <a:xfrm>
            <a:off x="1621558" y="624110"/>
            <a:ext cx="9540000" cy="1280890"/>
          </a:xfrm>
        </p:spPr>
        <p:txBody>
          <a:bodyPr anchor="t"/>
          <a:lstStyle/>
          <a:p>
            <a:r>
              <a:rPr lang="en-US" sz="4400" dirty="0">
                <a:effectLst/>
                <a:latin typeface="Calibri" panose="020F0502020204030204" pitchFamily="34" charset="0"/>
                <a:ea typeface="Calibri" panose="020F0502020204030204" pitchFamily="34" charset="0"/>
                <a:cs typeface="Times New Roman" panose="02020603050405020304" pitchFamily="18" charset="0"/>
              </a:rPr>
              <a:t>Methodology 3/3</a:t>
            </a:r>
            <a:endParaRPr lang="en-US" dirty="0"/>
          </a:p>
        </p:txBody>
      </p:sp>
      <p:pic>
        <p:nvPicPr>
          <p:cNvPr id="4" name="Espace réservé du contenu 3">
            <a:extLst>
              <a:ext uri="{FF2B5EF4-FFF2-40B4-BE49-F238E27FC236}">
                <a16:creationId xmlns:a16="http://schemas.microsoft.com/office/drawing/2014/main" id="{77588C4E-E70F-ECA7-4D0F-186EDFC6AD69}"/>
              </a:ext>
            </a:extLst>
          </p:cNvPr>
          <p:cNvPicPr>
            <a:picLocks noGrp="1" noChangeAspect="1"/>
          </p:cNvPicPr>
          <p:nvPr>
            <p:ph idx="1"/>
          </p:nvPr>
        </p:nvPicPr>
        <p:blipFill>
          <a:blip r:embed="rId3"/>
          <a:stretch>
            <a:fillRect/>
          </a:stretch>
        </p:blipFill>
        <p:spPr>
          <a:xfrm>
            <a:off x="1933858" y="2985372"/>
            <a:ext cx="8915400" cy="2074705"/>
          </a:xfrm>
        </p:spPr>
      </p:pic>
      <p:sp>
        <p:nvSpPr>
          <p:cNvPr id="7" name="ZoneTexte 6">
            <a:extLst>
              <a:ext uri="{FF2B5EF4-FFF2-40B4-BE49-F238E27FC236}">
                <a16:creationId xmlns:a16="http://schemas.microsoft.com/office/drawing/2014/main" id="{B72B62D8-410B-C811-0E8D-35D98F919262}"/>
              </a:ext>
            </a:extLst>
          </p:cNvPr>
          <p:cNvSpPr txBox="1"/>
          <p:nvPr/>
        </p:nvSpPr>
        <p:spPr>
          <a:xfrm>
            <a:off x="3979558" y="1335318"/>
            <a:ext cx="4824000" cy="540000"/>
          </a:xfrm>
          <a:prstGeom prst="rect">
            <a:avLst/>
          </a:prstGeom>
          <a:noFill/>
        </p:spPr>
        <p:txBody>
          <a:bodyPr wrap="square" rtlCol="0">
            <a:spAutoFit/>
          </a:bodyPr>
          <a:lstStyle/>
          <a:p>
            <a:pPr algn="ctr"/>
            <a:r>
              <a:rPr lang="en-US" sz="2800" dirty="0">
                <a:effectLst/>
                <a:latin typeface="Arial Narrow" panose="020B0606020202030204" pitchFamily="34" charset="0"/>
                <a:ea typeface="Arial" panose="020B0604020202020204" pitchFamily="34" charset="0"/>
                <a:cs typeface="Times New Roman" panose="02020603050405020304" pitchFamily="18" charset="0"/>
              </a:rPr>
              <a:t>T</a:t>
            </a:r>
            <a:r>
              <a:rPr lang="fr-FR" sz="2800" dirty="0" err="1">
                <a:latin typeface="Arial Narrow" panose="020B0606020202030204" pitchFamily="34" charset="0"/>
                <a:cs typeface="Times New Roman" panose="02020603050405020304" pitchFamily="18" charset="0"/>
              </a:rPr>
              <a:t>he</a:t>
            </a:r>
            <a:r>
              <a:rPr lang="fr-FR" sz="2800" dirty="0">
                <a:latin typeface="Arial Narrow" panose="020B0606020202030204" pitchFamily="34" charset="0"/>
                <a:cs typeface="Times New Roman" panose="02020603050405020304" pitchFamily="18" charset="0"/>
              </a:rPr>
              <a:t> </a:t>
            </a:r>
            <a:r>
              <a:rPr lang="fr-FR" sz="2800" dirty="0" err="1">
                <a:latin typeface="Arial Narrow" panose="020B0606020202030204" pitchFamily="34" charset="0"/>
                <a:cs typeface="Times New Roman" panose="02020603050405020304" pitchFamily="18" charset="0"/>
              </a:rPr>
              <a:t>different</a:t>
            </a:r>
            <a:r>
              <a:rPr lang="fr-FR" sz="2800" dirty="0">
                <a:latin typeface="Arial Narrow" panose="020B0606020202030204" pitchFamily="34" charset="0"/>
                <a:cs typeface="Times New Roman" panose="02020603050405020304" pitchFamily="18" charset="0"/>
              </a:rPr>
              <a:t> </a:t>
            </a:r>
            <a:r>
              <a:rPr lang="fr-FR" sz="2800" dirty="0" err="1">
                <a:latin typeface="Arial Narrow" panose="020B0606020202030204" pitchFamily="34" charset="0"/>
                <a:cs typeface="Times New Roman" panose="02020603050405020304" pitchFamily="18" charset="0"/>
              </a:rPr>
              <a:t>programing</a:t>
            </a:r>
            <a:r>
              <a:rPr lang="fr-FR" sz="2800" dirty="0">
                <a:latin typeface="Arial Narrow" panose="020B0606020202030204" pitchFamily="34" charset="0"/>
                <a:cs typeface="Times New Roman" panose="02020603050405020304" pitchFamily="18" charset="0"/>
              </a:rPr>
              <a:t> </a:t>
            </a:r>
            <a:r>
              <a:rPr lang="fr-FR" sz="2800" dirty="0" err="1">
                <a:latin typeface="Arial Narrow" panose="020B0606020202030204" pitchFamily="34" charset="0"/>
                <a:cs typeface="Times New Roman" panose="02020603050405020304" pitchFamily="18" charset="0"/>
              </a:rPr>
              <a:t>languages</a:t>
            </a:r>
            <a:endParaRPr lang="en-US" sz="2800" dirty="0">
              <a:latin typeface="Arial Narrow" panose="020B0606020202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46E3075A-4A0C-6CC4-F28C-34F52988A36C}"/>
              </a:ext>
            </a:extLst>
          </p:cNvPr>
          <p:cNvSpPr>
            <a:spLocks noGrp="1"/>
          </p:cNvSpPr>
          <p:nvPr>
            <p:ph type="sldNum" sz="quarter" idx="12"/>
          </p:nvPr>
        </p:nvSpPr>
        <p:spPr/>
        <p:txBody>
          <a:bodyPr/>
          <a:lstStyle/>
          <a:p>
            <a:fld id="{83BB8C4F-B9D0-445A-9093-B6B2816D406F}" type="slidenum">
              <a:rPr lang="en-US" smtClean="0"/>
              <a:t>9</a:t>
            </a:fld>
            <a:endParaRPr lang="en-US"/>
          </a:p>
        </p:txBody>
      </p:sp>
    </p:spTree>
    <p:extLst>
      <p:ext uri="{BB962C8B-B14F-4D97-AF65-F5344CB8AC3E}">
        <p14:creationId xmlns:p14="http://schemas.microsoft.com/office/powerpoint/2010/main" val="5406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1632</TotalTime>
  <Words>928</Words>
  <Application>Microsoft Office PowerPoint</Application>
  <PresentationFormat>Grand écran</PresentationFormat>
  <Paragraphs>101</Paragraphs>
  <Slides>18</Slides>
  <Notes>10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18</vt:i4>
      </vt:variant>
    </vt:vector>
  </HeadingPairs>
  <TitlesOfParts>
    <vt:vector size="27" baseType="lpstr">
      <vt:lpstr>Arial</vt:lpstr>
      <vt:lpstr>Arial Narrow</vt:lpstr>
      <vt:lpstr>Calibri</vt:lpstr>
      <vt:lpstr>Century Gothic</vt:lpstr>
      <vt:lpstr>Kaushan Script</vt:lpstr>
      <vt:lpstr>Times New Roman</vt:lpstr>
      <vt:lpstr>Wingdings</vt:lpstr>
      <vt:lpstr>Wingdings 3</vt:lpstr>
      <vt:lpstr>Brin</vt:lpstr>
      <vt:lpstr>Présentation PowerPoint</vt:lpstr>
      <vt:lpstr>Plan</vt:lpstr>
      <vt:lpstr>Introduction</vt:lpstr>
      <vt:lpstr>Problematic</vt:lpstr>
      <vt:lpstr>Objectives</vt:lpstr>
      <vt:lpstr>Existing system</vt:lpstr>
      <vt:lpstr>Methodology 1/3</vt:lpstr>
      <vt:lpstr>Methodology 2/3</vt:lpstr>
      <vt:lpstr>Methodology 3/3</vt:lpstr>
      <vt:lpstr>Modeling and design 1/4</vt:lpstr>
      <vt:lpstr>Modeling and design 2/4</vt:lpstr>
      <vt:lpstr>Modeling and design 3/4</vt:lpstr>
      <vt:lpstr>Modeling and design 4/4</vt:lpstr>
      <vt:lpstr>Implementation and results 1/3</vt:lpstr>
      <vt:lpstr>Implementation and results 2/3</vt:lpstr>
      <vt:lpstr>Implementation and results 3/3</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IT</dc:creator>
  <cp:lastModifiedBy>ebou2023</cp:lastModifiedBy>
  <cp:revision>29</cp:revision>
  <dcterms:created xsi:type="dcterms:W3CDTF">2023-09-10T16:43:53Z</dcterms:created>
  <dcterms:modified xsi:type="dcterms:W3CDTF">2023-09-15T15:06:30Z</dcterms:modified>
</cp:coreProperties>
</file>