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Lst>
  <p:sldSz cx="18288000" cy="10287000"/>
  <p:notesSz cx="6858000" cy="9144000"/>
  <p:embeddedFontLst>
    <p:embeddedFont>
      <p:font typeface="Open Sans" charset="1" panose="020B0606030504020204"/>
      <p:regular r:id="rId10"/>
    </p:embeddedFont>
    <p:embeddedFont>
      <p:font typeface="Open Sans Bold" charset="1" panose="020B0806030504020204"/>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509759" y="808931"/>
            <a:ext cx="9314980" cy="6252680"/>
          </a:xfrm>
          <a:custGeom>
            <a:avLst/>
            <a:gdLst/>
            <a:ahLst/>
            <a:cxnLst/>
            <a:rect r="r" b="b" t="t" l="l"/>
            <a:pathLst>
              <a:path h="6252680" w="9314980">
                <a:moveTo>
                  <a:pt x="0" y="0"/>
                </a:moveTo>
                <a:lnTo>
                  <a:pt x="9314980" y="0"/>
                </a:lnTo>
                <a:lnTo>
                  <a:pt x="9314980" y="6252681"/>
                </a:lnTo>
                <a:lnTo>
                  <a:pt x="0" y="6252681"/>
                </a:lnTo>
                <a:lnTo>
                  <a:pt x="0" y="0"/>
                </a:lnTo>
                <a:close/>
              </a:path>
            </a:pathLst>
          </a:custGeom>
          <a:blipFill>
            <a:blip r:embed="rId2"/>
            <a:stretch>
              <a:fillRect l="0" t="0" r="0" b="0"/>
            </a:stretch>
          </a:blipFill>
        </p:spPr>
      </p:sp>
      <p:sp>
        <p:nvSpPr>
          <p:cNvPr name="TextBox 3" id="3"/>
          <p:cNvSpPr txBox="true"/>
          <p:nvPr/>
        </p:nvSpPr>
        <p:spPr>
          <a:xfrm rot="0">
            <a:off x="5633689" y="7872544"/>
            <a:ext cx="8691725" cy="789304"/>
          </a:xfrm>
          <a:prstGeom prst="rect">
            <a:avLst/>
          </a:prstGeom>
        </p:spPr>
        <p:txBody>
          <a:bodyPr anchor="t" rtlCol="false" tIns="0" lIns="0" bIns="0" rIns="0">
            <a:spAutoFit/>
          </a:bodyPr>
          <a:lstStyle/>
          <a:p>
            <a:pPr algn="ctr">
              <a:lnSpc>
                <a:spcPts val="3220"/>
              </a:lnSpc>
            </a:pPr>
            <a:r>
              <a:rPr lang="en-US" sz="2300">
                <a:solidFill>
                  <a:srgbClr val="000000"/>
                </a:solidFill>
                <a:latin typeface="Open Sans"/>
                <a:ea typeface="Open Sans"/>
                <a:cs typeface="Open Sans"/>
                <a:sym typeface="Open Sans"/>
              </a:rPr>
              <a:t>Plot inicial para el admin</a:t>
            </a:r>
          </a:p>
          <a:p>
            <a:pPr algn="ctr">
              <a:lnSpc>
                <a:spcPts val="3220"/>
              </a:lnSpc>
              <a:spcBef>
                <a:spcPct val="0"/>
              </a:spcBef>
            </a:pPr>
            <a:r>
              <a:rPr lang="en-US" sz="2300">
                <a:solidFill>
                  <a:srgbClr val="000000"/>
                </a:solidFill>
                <a:latin typeface="Open Sans"/>
                <a:ea typeface="Open Sans"/>
                <a:cs typeface="Open Sans"/>
                <a:sym typeface="Open Sans"/>
              </a:rPr>
              <a:t>+ Cuantos Km recorre cada usuario y el tiempo que invierten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6225" y="504443"/>
            <a:ext cx="8530172" cy="4222435"/>
          </a:xfrm>
          <a:custGeom>
            <a:avLst/>
            <a:gdLst/>
            <a:ahLst/>
            <a:cxnLst/>
            <a:rect r="r" b="b" t="t" l="l"/>
            <a:pathLst>
              <a:path h="4222435" w="8530172">
                <a:moveTo>
                  <a:pt x="0" y="0"/>
                </a:moveTo>
                <a:lnTo>
                  <a:pt x="8530172" y="0"/>
                </a:lnTo>
                <a:lnTo>
                  <a:pt x="8530172" y="4222435"/>
                </a:lnTo>
                <a:lnTo>
                  <a:pt x="0" y="4222435"/>
                </a:lnTo>
                <a:lnTo>
                  <a:pt x="0" y="0"/>
                </a:lnTo>
                <a:close/>
              </a:path>
            </a:pathLst>
          </a:custGeom>
          <a:blipFill>
            <a:blip r:embed="rId2"/>
            <a:stretch>
              <a:fillRect l="0" t="0" r="0" b="0"/>
            </a:stretch>
          </a:blipFill>
        </p:spPr>
      </p:sp>
      <p:sp>
        <p:nvSpPr>
          <p:cNvPr name="Freeform 3" id="3"/>
          <p:cNvSpPr/>
          <p:nvPr/>
        </p:nvSpPr>
        <p:spPr>
          <a:xfrm flipH="false" flipV="false" rot="0">
            <a:off x="9628152" y="786954"/>
            <a:ext cx="7388712" cy="3657412"/>
          </a:xfrm>
          <a:custGeom>
            <a:avLst/>
            <a:gdLst/>
            <a:ahLst/>
            <a:cxnLst/>
            <a:rect r="r" b="b" t="t" l="l"/>
            <a:pathLst>
              <a:path h="3657412" w="7388712">
                <a:moveTo>
                  <a:pt x="0" y="0"/>
                </a:moveTo>
                <a:lnTo>
                  <a:pt x="7388711" y="0"/>
                </a:lnTo>
                <a:lnTo>
                  <a:pt x="7388711" y="3657413"/>
                </a:lnTo>
                <a:lnTo>
                  <a:pt x="0" y="3657413"/>
                </a:lnTo>
                <a:lnTo>
                  <a:pt x="0" y="0"/>
                </a:lnTo>
                <a:close/>
              </a:path>
            </a:pathLst>
          </a:custGeom>
          <a:blipFill>
            <a:blip r:embed="rId3"/>
            <a:stretch>
              <a:fillRect l="0" t="0" r="0" b="0"/>
            </a:stretch>
          </a:blipFill>
        </p:spPr>
      </p:sp>
      <p:sp>
        <p:nvSpPr>
          <p:cNvPr name="Freeform 4" id="4"/>
          <p:cNvSpPr/>
          <p:nvPr/>
        </p:nvSpPr>
        <p:spPr>
          <a:xfrm flipH="false" flipV="false" rot="0">
            <a:off x="496225" y="5143500"/>
            <a:ext cx="8007399" cy="3963663"/>
          </a:xfrm>
          <a:custGeom>
            <a:avLst/>
            <a:gdLst/>
            <a:ahLst/>
            <a:cxnLst/>
            <a:rect r="r" b="b" t="t" l="l"/>
            <a:pathLst>
              <a:path h="3963663" w="8007399">
                <a:moveTo>
                  <a:pt x="0" y="0"/>
                </a:moveTo>
                <a:lnTo>
                  <a:pt x="8007400" y="0"/>
                </a:lnTo>
                <a:lnTo>
                  <a:pt x="8007400" y="3963663"/>
                </a:lnTo>
                <a:lnTo>
                  <a:pt x="0" y="3963663"/>
                </a:lnTo>
                <a:lnTo>
                  <a:pt x="0" y="0"/>
                </a:lnTo>
                <a:close/>
              </a:path>
            </a:pathLst>
          </a:custGeom>
          <a:blipFill>
            <a:blip r:embed="rId4"/>
            <a:stretch>
              <a:fillRect l="0" t="0" r="0" b="0"/>
            </a:stretch>
          </a:blipFill>
        </p:spPr>
      </p:sp>
      <p:sp>
        <p:nvSpPr>
          <p:cNvPr name="TextBox 5" id="5"/>
          <p:cNvSpPr txBox="true"/>
          <p:nvPr/>
        </p:nvSpPr>
        <p:spPr>
          <a:xfrm rot="0">
            <a:off x="9284208" y="5375847"/>
            <a:ext cx="8332556" cy="2184399"/>
          </a:xfrm>
          <a:prstGeom prst="rect">
            <a:avLst/>
          </a:prstGeom>
        </p:spPr>
        <p:txBody>
          <a:bodyPr anchor="t" rtlCol="false" tIns="0" lIns="0" bIns="0" rIns="0">
            <a:spAutoFit/>
          </a:bodyPr>
          <a:lstStyle/>
          <a:p>
            <a:pPr algn="l">
              <a:lnSpc>
                <a:spcPts val="3500"/>
              </a:lnSpc>
            </a:pPr>
            <a:r>
              <a:rPr lang="en-US" sz="2500">
                <a:solidFill>
                  <a:srgbClr val="000000"/>
                </a:solidFill>
                <a:latin typeface="Open Sans"/>
                <a:ea typeface="Open Sans"/>
                <a:cs typeface="Open Sans"/>
                <a:sym typeface="Open Sans"/>
              </a:rPr>
              <a:t>+ Muestra el tipo de carburante usado por Km (barra azul) y el importe que le ha costado (lÍnea roja)</a:t>
            </a:r>
          </a:p>
          <a:p>
            <a:pPr algn="l">
              <a:lnSpc>
                <a:spcPts val="3500"/>
              </a:lnSpc>
              <a:spcBef>
                <a:spcPct val="0"/>
              </a:spcBef>
            </a:pPr>
            <a:r>
              <a:rPr lang="en-US" sz="2500">
                <a:solidFill>
                  <a:srgbClr val="000000"/>
                </a:solidFill>
                <a:latin typeface="Open Sans"/>
                <a:ea typeface="Open Sans"/>
                <a:cs typeface="Open Sans"/>
                <a:sym typeface="Open Sans"/>
              </a:rPr>
              <a:t>+ Se aprecia como disminuye el coste del uso de carburantes menos contaminantes como Biodiesel o Bioetanol en los años 2023 y 2024</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16746" y="646015"/>
            <a:ext cx="9135620" cy="3985414"/>
          </a:xfrm>
          <a:custGeom>
            <a:avLst/>
            <a:gdLst/>
            <a:ahLst/>
            <a:cxnLst/>
            <a:rect r="r" b="b" t="t" l="l"/>
            <a:pathLst>
              <a:path h="3985414" w="9135620">
                <a:moveTo>
                  <a:pt x="0" y="0"/>
                </a:moveTo>
                <a:lnTo>
                  <a:pt x="9135620" y="0"/>
                </a:lnTo>
                <a:lnTo>
                  <a:pt x="9135620" y="3985414"/>
                </a:lnTo>
                <a:lnTo>
                  <a:pt x="0" y="3985414"/>
                </a:lnTo>
                <a:lnTo>
                  <a:pt x="0" y="0"/>
                </a:lnTo>
                <a:close/>
              </a:path>
            </a:pathLst>
          </a:custGeom>
          <a:blipFill>
            <a:blip r:embed="rId2"/>
            <a:stretch>
              <a:fillRect l="0" t="0" r="0" b="0"/>
            </a:stretch>
          </a:blipFill>
        </p:spPr>
      </p:sp>
      <p:sp>
        <p:nvSpPr>
          <p:cNvPr name="Freeform 3" id="3"/>
          <p:cNvSpPr/>
          <p:nvPr/>
        </p:nvSpPr>
        <p:spPr>
          <a:xfrm flipH="false" flipV="false" rot="0">
            <a:off x="616746" y="5498092"/>
            <a:ext cx="9135620" cy="3871219"/>
          </a:xfrm>
          <a:custGeom>
            <a:avLst/>
            <a:gdLst/>
            <a:ahLst/>
            <a:cxnLst/>
            <a:rect r="r" b="b" t="t" l="l"/>
            <a:pathLst>
              <a:path h="3871219" w="9135620">
                <a:moveTo>
                  <a:pt x="0" y="0"/>
                </a:moveTo>
                <a:lnTo>
                  <a:pt x="9135620" y="0"/>
                </a:lnTo>
                <a:lnTo>
                  <a:pt x="9135620" y="3871219"/>
                </a:lnTo>
                <a:lnTo>
                  <a:pt x="0" y="3871219"/>
                </a:lnTo>
                <a:lnTo>
                  <a:pt x="0" y="0"/>
                </a:lnTo>
                <a:close/>
              </a:path>
            </a:pathLst>
          </a:custGeom>
          <a:blipFill>
            <a:blip r:embed="rId3"/>
            <a:stretch>
              <a:fillRect l="0" t="0" r="0" b="0"/>
            </a:stretch>
          </a:blipFill>
        </p:spPr>
      </p:sp>
      <p:sp>
        <p:nvSpPr>
          <p:cNvPr name="TextBox 4" id="4"/>
          <p:cNvSpPr txBox="true"/>
          <p:nvPr/>
        </p:nvSpPr>
        <p:spPr>
          <a:xfrm rot="0">
            <a:off x="9939972" y="2243167"/>
            <a:ext cx="7990848" cy="6990631"/>
          </a:xfrm>
          <a:prstGeom prst="rect">
            <a:avLst/>
          </a:prstGeom>
        </p:spPr>
        <p:txBody>
          <a:bodyPr anchor="t" rtlCol="false" tIns="0" lIns="0" bIns="0" rIns="0">
            <a:spAutoFit/>
          </a:bodyPr>
          <a:lstStyle/>
          <a:p>
            <a:pPr algn="l">
              <a:lnSpc>
                <a:spcPts val="3714"/>
              </a:lnSpc>
            </a:pPr>
            <a:r>
              <a:rPr lang="en-US" sz="2653" b="true">
                <a:solidFill>
                  <a:srgbClr val="000000"/>
                </a:solidFill>
                <a:latin typeface="Open Sans Bold"/>
                <a:ea typeface="Open Sans Bold"/>
                <a:cs typeface="Open Sans Bold"/>
                <a:sym typeface="Open Sans Bold"/>
              </a:rPr>
              <a:t>Relación entre el coste energético y las emisiones de CO2. </a:t>
            </a:r>
          </a:p>
          <a:p>
            <a:pPr algn="l">
              <a:lnSpc>
                <a:spcPts val="3714"/>
              </a:lnSpc>
            </a:pPr>
            <a:r>
              <a:rPr lang="en-US" sz="2653">
                <a:solidFill>
                  <a:srgbClr val="000000"/>
                </a:solidFill>
                <a:latin typeface="Open Sans"/>
                <a:ea typeface="Open Sans"/>
                <a:cs typeface="Open Sans"/>
                <a:sym typeface="Open Sans"/>
              </a:rPr>
              <a:t>El carburante con menor coste energético en cada año es el Bioetanol. También el que produce menos C02. La certificación por CAE indica que tras llevar a cabo una actuación de eficiencia energética, se ha conseguido un nuevo ahorro de energía final.</a:t>
            </a:r>
          </a:p>
          <a:p>
            <a:pPr algn="l">
              <a:lnSpc>
                <a:spcPts val="3714"/>
              </a:lnSpc>
            </a:pPr>
          </a:p>
          <a:p>
            <a:pPr algn="l">
              <a:lnSpc>
                <a:spcPts val="3714"/>
              </a:lnSpc>
              <a:spcBef>
                <a:spcPct val="0"/>
              </a:spcBef>
            </a:pPr>
            <a:r>
              <a:rPr lang="en-US" sz="2653">
                <a:solidFill>
                  <a:srgbClr val="000000"/>
                </a:solidFill>
                <a:latin typeface="Open Sans"/>
                <a:ea typeface="Open Sans"/>
                <a:cs typeface="Open Sans"/>
                <a:sym typeface="Open Sans"/>
              </a:rPr>
              <a:t>Creo que el objetivo era conseguir certificados CAE para monetizarlos. Se puede plantear el cambio de los vehículos de la flota para que su carburante sea el Bioetanol. Habrá un coste por cambio del tipo de vehículo pero eso repercutirá en ahorro energético y en la obtención del certificado CAE.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11836" y="149861"/>
            <a:ext cx="8019907" cy="4030003"/>
          </a:xfrm>
          <a:custGeom>
            <a:avLst/>
            <a:gdLst/>
            <a:ahLst/>
            <a:cxnLst/>
            <a:rect r="r" b="b" t="t" l="l"/>
            <a:pathLst>
              <a:path h="4030003" w="8019907">
                <a:moveTo>
                  <a:pt x="0" y="0"/>
                </a:moveTo>
                <a:lnTo>
                  <a:pt x="8019907" y="0"/>
                </a:lnTo>
                <a:lnTo>
                  <a:pt x="8019907" y="4030003"/>
                </a:lnTo>
                <a:lnTo>
                  <a:pt x="0" y="4030003"/>
                </a:lnTo>
                <a:lnTo>
                  <a:pt x="0" y="0"/>
                </a:lnTo>
                <a:close/>
              </a:path>
            </a:pathLst>
          </a:custGeom>
          <a:blipFill>
            <a:blip r:embed="rId2"/>
            <a:stretch>
              <a:fillRect l="0" t="0" r="0" b="0"/>
            </a:stretch>
          </a:blipFill>
        </p:spPr>
      </p:sp>
      <p:sp>
        <p:nvSpPr>
          <p:cNvPr name="Freeform 3" id="3"/>
          <p:cNvSpPr/>
          <p:nvPr/>
        </p:nvSpPr>
        <p:spPr>
          <a:xfrm flipH="false" flipV="false" rot="0">
            <a:off x="9828902" y="235049"/>
            <a:ext cx="7850378" cy="3944815"/>
          </a:xfrm>
          <a:custGeom>
            <a:avLst/>
            <a:gdLst/>
            <a:ahLst/>
            <a:cxnLst/>
            <a:rect r="r" b="b" t="t" l="l"/>
            <a:pathLst>
              <a:path h="3944815" w="7850378">
                <a:moveTo>
                  <a:pt x="0" y="0"/>
                </a:moveTo>
                <a:lnTo>
                  <a:pt x="7850378" y="0"/>
                </a:lnTo>
                <a:lnTo>
                  <a:pt x="7850378" y="3944815"/>
                </a:lnTo>
                <a:lnTo>
                  <a:pt x="0" y="3944815"/>
                </a:lnTo>
                <a:lnTo>
                  <a:pt x="0" y="0"/>
                </a:lnTo>
                <a:close/>
              </a:path>
            </a:pathLst>
          </a:custGeom>
          <a:blipFill>
            <a:blip r:embed="rId3"/>
            <a:stretch>
              <a:fillRect l="0" t="0" r="0" b="0"/>
            </a:stretch>
          </a:blipFill>
        </p:spPr>
      </p:sp>
      <p:sp>
        <p:nvSpPr>
          <p:cNvPr name="Freeform 4" id="4"/>
          <p:cNvSpPr/>
          <p:nvPr/>
        </p:nvSpPr>
        <p:spPr>
          <a:xfrm flipH="false" flipV="false" rot="0">
            <a:off x="511836" y="5143500"/>
            <a:ext cx="8522894" cy="4218832"/>
          </a:xfrm>
          <a:custGeom>
            <a:avLst/>
            <a:gdLst/>
            <a:ahLst/>
            <a:cxnLst/>
            <a:rect r="r" b="b" t="t" l="l"/>
            <a:pathLst>
              <a:path h="4218832" w="8522894">
                <a:moveTo>
                  <a:pt x="0" y="0"/>
                </a:moveTo>
                <a:lnTo>
                  <a:pt x="8522893" y="0"/>
                </a:lnTo>
                <a:lnTo>
                  <a:pt x="8522893" y="4218832"/>
                </a:lnTo>
                <a:lnTo>
                  <a:pt x="0" y="4218832"/>
                </a:lnTo>
                <a:lnTo>
                  <a:pt x="0" y="0"/>
                </a:lnTo>
                <a:close/>
              </a:path>
            </a:pathLst>
          </a:custGeom>
          <a:blipFill>
            <a:blip r:embed="rId4"/>
            <a:stretch>
              <a:fillRect l="0" t="0" r="0" b="0"/>
            </a:stretch>
          </a:blipFill>
        </p:spPr>
      </p:sp>
      <p:sp>
        <p:nvSpPr>
          <p:cNvPr name="TextBox 5" id="5"/>
          <p:cNvSpPr txBox="true"/>
          <p:nvPr/>
        </p:nvSpPr>
        <p:spPr>
          <a:xfrm rot="0">
            <a:off x="9489050" y="5721177"/>
            <a:ext cx="8190230" cy="1189354"/>
          </a:xfrm>
          <a:prstGeom prst="rect">
            <a:avLst/>
          </a:prstGeom>
        </p:spPr>
        <p:txBody>
          <a:bodyPr anchor="t" rtlCol="false" tIns="0" lIns="0" bIns="0" rIns="0">
            <a:spAutoFit/>
          </a:bodyPr>
          <a:lstStyle/>
          <a:p>
            <a:pPr algn="l">
              <a:lnSpc>
                <a:spcPts val="3220"/>
              </a:lnSpc>
            </a:pPr>
            <a:r>
              <a:rPr lang="en-US" sz="2300">
                <a:solidFill>
                  <a:srgbClr val="000000"/>
                </a:solidFill>
                <a:latin typeface="Open Sans"/>
                <a:ea typeface="Open Sans"/>
                <a:cs typeface="Open Sans"/>
                <a:sym typeface="Open Sans"/>
              </a:rPr>
              <a:t>Ahorro energético que se hubiera conseguido.</a:t>
            </a:r>
          </a:p>
          <a:p>
            <a:pPr algn="just">
              <a:lnSpc>
                <a:spcPts val="3220"/>
              </a:lnSpc>
              <a:spcBef>
                <a:spcPct val="0"/>
              </a:spcBef>
            </a:pPr>
            <a:r>
              <a:rPr lang="en-US" sz="2300">
                <a:solidFill>
                  <a:srgbClr val="000000"/>
                </a:solidFill>
                <a:latin typeface="Open Sans"/>
                <a:ea typeface="Open Sans"/>
                <a:cs typeface="Open Sans"/>
                <a:sym typeface="Open Sans"/>
              </a:rPr>
              <a:t>Ahorro = Diferencia entre el coste energético de un carburante - el coste energético por consumo de Bioetanol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DAG0Bf6vCMY</dc:identifier>
  <dcterms:modified xsi:type="dcterms:W3CDTF">2011-08-01T06:04:30Z</dcterms:modified>
  <cp:revision>1</cp:revision>
  <dc:title>Texto</dc:title>
</cp:coreProperties>
</file>