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12192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Work Sans"/>
      <p:regular r:id="rId37"/>
      <p:bold r:id="rId38"/>
      <p:italic r:id="rId39"/>
      <p:boldItalic r:id="rId40"/>
    </p:embeddedFont>
    <p:embeddedFont>
      <p:font typeface="Poppins ExtraBold"/>
      <p:bold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Italic.fntdata"/><Relationship Id="rId20" Type="http://schemas.openxmlformats.org/officeDocument/2006/relationships/slide" Target="slides/slide15.xml"/><Relationship Id="rId42" Type="http://schemas.openxmlformats.org/officeDocument/2006/relationships/font" Target="fonts/PoppinsExtraBold-boldItalic.fntdata"/><Relationship Id="rId41" Type="http://schemas.openxmlformats.org/officeDocument/2006/relationships/font" Target="fonts/PoppinsExtraBold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oppin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Poppins-italic.fntdata"/><Relationship Id="rId12" Type="http://schemas.openxmlformats.org/officeDocument/2006/relationships/slide" Target="slides/slide7.xml"/><Relationship Id="rId34" Type="http://schemas.openxmlformats.org/officeDocument/2006/relationships/font" Target="fonts/Poppins-bold.fntdata"/><Relationship Id="rId15" Type="http://schemas.openxmlformats.org/officeDocument/2006/relationships/slide" Target="slides/slide10.xml"/><Relationship Id="rId37" Type="http://schemas.openxmlformats.org/officeDocument/2006/relationships/font" Target="fonts/WorkSans-regular.fntdata"/><Relationship Id="rId14" Type="http://schemas.openxmlformats.org/officeDocument/2006/relationships/slide" Target="slides/slide9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2.xml"/><Relationship Id="rId39" Type="http://schemas.openxmlformats.org/officeDocument/2006/relationships/font" Target="fonts/WorkSans-italic.fntdata"/><Relationship Id="rId16" Type="http://schemas.openxmlformats.org/officeDocument/2006/relationships/slide" Target="slides/slide11.xml"/><Relationship Id="rId38" Type="http://schemas.openxmlformats.org/officeDocument/2006/relationships/font" Target="fonts/Work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d2da8e057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37d2da8e057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d2da8e057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7d2da8e057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8633c7d5f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2a8633c7d5f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8633c7d5f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a8633c7d5f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8633c7d5f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a8633c7d5f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a8633c7d5f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8633c7d5f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2a8633c7d5f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a8633c7d5f_0_10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8633c7d5f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a8633c7d5f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g2a8633c7d5f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8633c7d5f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a8633c7d5f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2a8633c7d5f_0_1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5d92b7c44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5d92b7c44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g35d92b7c443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8633c7d5f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2a8633c7d5f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8633c7d5f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2a8633c7d5f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a87da2378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2a87da2378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87da2378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a87da2378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a8633c7d5f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g2a8633c7d5f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8633c7d5f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g2a8633c7d5f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8633c7d5f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a8633c7d5f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8633c7d5f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2a8633c7d5f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showMasterSp="0">
  <p:cSld name="Portada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>
            <p:ph idx="2" type="pic"/>
          </p:nvPr>
        </p:nvSpPr>
        <p:spPr>
          <a:xfrm>
            <a:off x="4531360" y="863080"/>
            <a:ext cx="3129280" cy="5131840"/>
          </a:xfrm>
          <a:prstGeom prst="rect">
            <a:avLst/>
          </a:prstGeom>
          <a:noFill/>
          <a:ln cap="flat" cmpd="sng" w="9525">
            <a:solidFill>
              <a:srgbClr val="FF5C33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">
  <p:cSld name="3_Title and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>
            <p:ph idx="2" type="pic"/>
          </p:nvPr>
        </p:nvSpPr>
        <p:spPr>
          <a:xfrm>
            <a:off x="4531360" y="863080"/>
            <a:ext cx="7038598" cy="5131840"/>
          </a:xfrm>
          <a:prstGeom prst="rect">
            <a:avLst/>
          </a:prstGeom>
          <a:noFill/>
          <a:ln cap="flat" cmpd="sng" w="9525">
            <a:solidFill>
              <a:srgbClr val="FF5C33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">
  <p:cSld name="4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>
            <p:ph idx="2" type="pic"/>
          </p:nvPr>
        </p:nvSpPr>
        <p:spPr>
          <a:xfrm>
            <a:off x="8440676" y="863081"/>
            <a:ext cx="3129280" cy="2029409"/>
          </a:xfrm>
          <a:prstGeom prst="rect">
            <a:avLst/>
          </a:prstGeom>
          <a:noFill/>
          <a:ln cap="flat" cmpd="sng" w="9525">
            <a:solidFill>
              <a:srgbClr val="FF5C33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5"/>
          <p:cNvSpPr/>
          <p:nvPr>
            <p:ph idx="3" type="pic"/>
          </p:nvPr>
        </p:nvSpPr>
        <p:spPr>
          <a:xfrm>
            <a:off x="622042" y="3965512"/>
            <a:ext cx="7038598" cy="2029409"/>
          </a:xfrm>
          <a:prstGeom prst="rect">
            <a:avLst/>
          </a:prstGeom>
          <a:noFill/>
          <a:ln cap="flat" cmpd="sng" w="9525">
            <a:solidFill>
              <a:srgbClr val="FF5C33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" showMasterSp="0">
  <p:cSld name="5_Title and Conten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>
            <p:ph idx="2" type="pic"/>
          </p:nvPr>
        </p:nvSpPr>
        <p:spPr>
          <a:xfrm>
            <a:off x="0" y="0"/>
            <a:ext cx="12192000" cy="37555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itle and Content">
  <p:cSld name="6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itle and Content">
  <p:cSld name="10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>
            <p:ph idx="2" type="pic"/>
          </p:nvPr>
        </p:nvSpPr>
        <p:spPr>
          <a:xfrm>
            <a:off x="0" y="863080"/>
            <a:ext cx="11569958" cy="5131840"/>
          </a:xfrm>
          <a:prstGeom prst="rect">
            <a:avLst/>
          </a:prstGeom>
          <a:noFill/>
          <a:ln cap="flat" cmpd="sng" w="9525">
            <a:solidFill>
              <a:srgbClr val="FF5C33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itle and Content" showMasterSp="0">
  <p:cSld name="11_Title and Cont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>
            <p:ph idx="2" type="pic"/>
          </p:nvPr>
        </p:nvSpPr>
        <p:spPr>
          <a:xfrm>
            <a:off x="622042" y="0"/>
            <a:ext cx="10947916" cy="3429000"/>
          </a:xfrm>
          <a:prstGeom prst="rect">
            <a:avLst/>
          </a:prstGeom>
          <a:noFill/>
          <a:ln cap="flat" cmpd="sng" w="9525">
            <a:solidFill>
              <a:srgbClr val="FF5C33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62753" y="-126607"/>
            <a:ext cx="1999129" cy="94456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/>
          <p:nvPr/>
        </p:nvSpPr>
        <p:spPr>
          <a:xfrm>
            <a:off x="11319723" y="345675"/>
            <a:ext cx="68131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56592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1.png"/><Relationship Id="rId5" Type="http://schemas.openxmlformats.org/officeDocument/2006/relationships/image" Target="../media/image34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3.jpg"/><Relationship Id="rId5" Type="http://schemas.openxmlformats.org/officeDocument/2006/relationships/hyperlink" Target="http://www.lanbide.euskadi.eus" TargetMode="External"/><Relationship Id="rId6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hyperlink" Target="http://www.lanbide.euskadi.eus" TargetMode="External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hyperlink" Target="http://www.lanbide.euskadi.eus" TargetMode="External"/><Relationship Id="rId5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Relationship Id="rId4" Type="http://schemas.openxmlformats.org/officeDocument/2006/relationships/image" Target="../media/image20.jpg"/><Relationship Id="rId5" Type="http://schemas.openxmlformats.org/officeDocument/2006/relationships/image" Target="../media/image13.jpg"/><Relationship Id="rId6" Type="http://schemas.openxmlformats.org/officeDocument/2006/relationships/hyperlink" Target="http://www.lanbide.euskadi.eus" TargetMode="External"/><Relationship Id="rId7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hyperlink" Target="http://www.lanbide.euskadi.eus" TargetMode="External"/><Relationship Id="rId5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hyperlink" Target="http://www.lanbide.euskadi.eus" TargetMode="External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Relationship Id="rId4" Type="http://schemas.openxmlformats.org/officeDocument/2006/relationships/hyperlink" Target="http://www.lanbide.euskadi.eus" TargetMode="External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Relationship Id="rId4" Type="http://schemas.openxmlformats.org/officeDocument/2006/relationships/hyperlink" Target="http://www.lanbide.euskadi.eus" TargetMode="External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jp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hyperlink" Target="http://www.lanbide.euskadi.eus" TargetMode="External"/><Relationship Id="rId5" Type="http://schemas.openxmlformats.org/officeDocument/2006/relationships/image" Target="../media/image12.png"/><Relationship Id="rId6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31.png"/><Relationship Id="rId10" Type="http://schemas.openxmlformats.org/officeDocument/2006/relationships/hyperlink" Target="https://www.facebook.com/thebridgedigitaltalentaccelerator" TargetMode="External"/><Relationship Id="rId13" Type="http://schemas.openxmlformats.org/officeDocument/2006/relationships/image" Target="../media/image27.png"/><Relationship Id="rId12" Type="http://schemas.openxmlformats.org/officeDocument/2006/relationships/hyperlink" Target="https://twitter.com/thebridge_tech?s=21&amp;t=Zjh8pb9n2eHLs3zdfEUMiQ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image" Target="../media/image29.jpg"/><Relationship Id="rId9" Type="http://schemas.openxmlformats.org/officeDocument/2006/relationships/image" Target="../media/image26.png"/><Relationship Id="rId15" Type="http://schemas.openxmlformats.org/officeDocument/2006/relationships/image" Target="../media/image34.png"/><Relationship Id="rId14" Type="http://schemas.openxmlformats.org/officeDocument/2006/relationships/image" Target="../media/image1.png"/><Relationship Id="rId5" Type="http://schemas.openxmlformats.org/officeDocument/2006/relationships/image" Target="../media/image3.jpg"/><Relationship Id="rId6" Type="http://schemas.openxmlformats.org/officeDocument/2006/relationships/hyperlink" Target="https://www.linkedin.com/school/the-bridge-digital-talent-accelerator/" TargetMode="External"/><Relationship Id="rId7" Type="http://schemas.openxmlformats.org/officeDocument/2006/relationships/image" Target="../media/image23.png"/><Relationship Id="rId8" Type="http://schemas.openxmlformats.org/officeDocument/2006/relationships/hyperlink" Target="https://www.instagram.com/thebridge_tech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13.jpg"/><Relationship Id="rId5" Type="http://schemas.openxmlformats.org/officeDocument/2006/relationships/hyperlink" Target="http://www.lanbide.euskadi.eus" TargetMode="External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3775" y="0"/>
            <a:ext cx="12291676" cy="6914076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0"/>
          <p:cNvSpPr txBox="1"/>
          <p:nvPr/>
        </p:nvSpPr>
        <p:spPr>
          <a:xfrm>
            <a:off x="5872324" y="3934950"/>
            <a:ext cx="4411200" cy="2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lang="en-US" sz="38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Desafío de Tripulaciones</a:t>
            </a:r>
            <a:br>
              <a:rPr b="1" i="0" lang="en-US" sz="3200" u="none" cap="none" strike="noStrike">
                <a:solidFill>
                  <a:srgbClr val="EFEFE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</a:br>
            <a:r>
              <a:rPr lang="en-US" sz="32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Part Time</a:t>
            </a:r>
            <a:endParaRPr sz="3200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lang="en-US" sz="32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2025</a:t>
            </a:r>
            <a:endParaRPr sz="3200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" name="Google Shape;36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975" y="94900"/>
            <a:ext cx="4978749" cy="119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525" y="0"/>
            <a:ext cx="2404352" cy="140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1913" y="2013788"/>
            <a:ext cx="1933575" cy="149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>
            <a:off x="4497804" y="4980215"/>
            <a:ext cx="141300" cy="14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19"/>
          <p:cNvCxnSpPr/>
          <p:nvPr/>
        </p:nvCxnSpPr>
        <p:spPr>
          <a:xfrm rot="10800000">
            <a:off x="4568405" y="1125515"/>
            <a:ext cx="0" cy="38547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6" name="Google Shape;126;p19"/>
          <p:cNvCxnSpPr/>
          <p:nvPr/>
        </p:nvCxnSpPr>
        <p:spPr>
          <a:xfrm rot="10800000">
            <a:off x="4568405" y="5121275"/>
            <a:ext cx="0" cy="681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" name="Google Shape;127;p19"/>
          <p:cNvSpPr txBox="1"/>
          <p:nvPr/>
        </p:nvSpPr>
        <p:spPr>
          <a:xfrm>
            <a:off x="5237277" y="848541"/>
            <a:ext cx="63810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Diseñar y prototipar una App multiplataforma que permita a los usuarios:</a:t>
            </a:r>
            <a:endParaRPr sz="1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5237275" y="1506387"/>
            <a:ext cx="6629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1. Escanear tickets de combustible o carga eléctrica</a:t>
            </a: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b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OCR + validación sencilla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2. Registrar consumo y coste por viaje </a:t>
            </a: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eolocalización y datos básicos de trayecto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3. Ofrecer sugerencias iniciales de ahorro </a:t>
            </a: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</a:t>
            </a: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untos de repostaje más económicos, rutas más eficientes, hábitos de conducción simples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4. Visualizar métricas básicas</a:t>
            </a:r>
            <a:b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Gasto mensual, ahorro estimado, CO2 evitado.</a:t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188400" y="5944225"/>
            <a:ext cx="3872400" cy="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Nota: </a:t>
            </a:r>
            <a:r>
              <a:rPr i="1" lang="en-US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 se espera un producto completo, sino un prototipo funcional que demuestre la lógica y viabilidad.</a:t>
            </a:r>
            <a:endParaRPr i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4531360" y="6606283"/>
            <a:ext cx="5835300" cy="261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10366624" y="6606283"/>
            <a:ext cx="1835700" cy="26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568411" y="138700"/>
            <a:ext cx="6970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Desafío de tripulaciones - Deiviator</a:t>
            </a:r>
            <a:endParaRPr b="1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Close-up of fueling up car at modern gas station with diesel or petrol, capturing the essence of everyday travel and convenience (proporcionado por Getty Images)" id="133" name="Google Shape;133;p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3070" r="23076" t="0"/>
          <a:stretch/>
        </p:blipFill>
        <p:spPr>
          <a:xfrm>
            <a:off x="281307" y="1125425"/>
            <a:ext cx="3779615" cy="467775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538849" cy="6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12311" l="0" r="0" t="4728"/>
          <a:stretch/>
        </p:blipFill>
        <p:spPr>
          <a:xfrm>
            <a:off x="2598445" y="45040"/>
            <a:ext cx="1168920" cy="51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/>
          <p:nvPr/>
        </p:nvSpPr>
        <p:spPr>
          <a:xfrm>
            <a:off x="310775" y="863075"/>
            <a:ext cx="3442800" cy="5771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5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0"/>
          <p:cNvSpPr txBox="1"/>
          <p:nvPr/>
        </p:nvSpPr>
        <p:spPr>
          <a:xfrm>
            <a:off x="444425" y="2215919"/>
            <a:ext cx="3175500" cy="40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300"/>
              <a:buFont typeface="Poppins"/>
              <a:buChar char="●"/>
            </a:pPr>
            <a:r>
              <a:rPr b="1"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Desarrollo: </a:t>
            </a:r>
            <a:r>
              <a:rPr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Módulo de login y perfil de usuario; escaneo de tickets con OCR básico.</a:t>
            </a:r>
            <a:endParaRPr sz="13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300"/>
              <a:buFont typeface="Poppins"/>
              <a:buChar char="●"/>
            </a:pPr>
            <a:r>
              <a:rPr b="1"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Ciberseguridad:</a:t>
            </a:r>
            <a:r>
              <a:rPr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 Validación antifraude sencilla (evitar duplicados).</a:t>
            </a:r>
            <a:endParaRPr sz="13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300"/>
              <a:buFont typeface="Poppins"/>
              <a:buChar char="●"/>
            </a:pPr>
            <a:r>
              <a:rPr b="1"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Data: </a:t>
            </a:r>
            <a:r>
              <a:rPr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Almacenamiento y clasificación inicial de tickets; estadísticas simples (gasto medio por viaje).</a:t>
            </a:r>
            <a:endParaRPr sz="13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300"/>
              <a:buFont typeface="Poppins"/>
              <a:buChar char="●"/>
            </a:pPr>
            <a:r>
              <a:rPr b="1"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Marketing Digital: </a:t>
            </a:r>
            <a:r>
              <a:rPr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Diseño de propuesta de valor clara y campaña de lanzamiento para usuarios individuales.</a:t>
            </a:r>
            <a:endParaRPr sz="13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675898" y="1166870"/>
            <a:ext cx="283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Reto 1 </a:t>
            </a:r>
            <a:endParaRPr b="1" sz="28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Core App &amp;</a:t>
            </a:r>
            <a:br>
              <a:rPr b="1"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 Escaneo</a:t>
            </a:r>
            <a:r>
              <a:rPr b="1"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3" name="Google Shape;143;p20"/>
          <p:cNvCxnSpPr/>
          <p:nvPr/>
        </p:nvCxnSpPr>
        <p:spPr>
          <a:xfrm rot="10800000">
            <a:off x="4054234" y="1166411"/>
            <a:ext cx="0" cy="2232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20"/>
          <p:cNvCxnSpPr/>
          <p:nvPr/>
        </p:nvCxnSpPr>
        <p:spPr>
          <a:xfrm rot="10800000">
            <a:off x="4054234" y="3540388"/>
            <a:ext cx="0" cy="23037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20"/>
          <p:cNvSpPr/>
          <p:nvPr/>
        </p:nvSpPr>
        <p:spPr>
          <a:xfrm>
            <a:off x="3983633" y="3399312"/>
            <a:ext cx="141300" cy="14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659786" y="220919"/>
            <a:ext cx="6970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Desafío de Tripulaciones </a:t>
            </a:r>
            <a:r>
              <a:rPr b="1"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Deiviator</a:t>
            </a:r>
            <a:endParaRPr b="1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7" name="Google Shape;14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38849" cy="6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0"/>
          <p:cNvSpPr/>
          <p:nvPr/>
        </p:nvSpPr>
        <p:spPr>
          <a:xfrm>
            <a:off x="4354975" y="863075"/>
            <a:ext cx="3589200" cy="5771100"/>
          </a:xfrm>
          <a:prstGeom prst="rect">
            <a:avLst/>
          </a:prstGeom>
          <a:noFill/>
          <a:ln cap="flat" cmpd="sng" w="9525">
            <a:solidFill>
              <a:srgbClr val="FF5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357938" y="2226685"/>
            <a:ext cx="3442800" cy="33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</a:pPr>
            <a:r>
              <a:rPr b="1" lang="en-US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Desarrollo: </a:t>
            </a:r>
            <a:r>
              <a:rPr lang="en-US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Tracking básico de trayectos con GPS vinculado a tickets registrados.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</a:pPr>
            <a:r>
              <a:rPr b="1" lang="en-US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Ciberseguridad: </a:t>
            </a:r>
            <a:r>
              <a:rPr lang="en-US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Gestión responsable de permisos de ubicación y datos cumpliendo GDPR.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</a:pPr>
            <a:r>
              <a:rPr b="1" lang="en-US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Big Data: </a:t>
            </a:r>
            <a:r>
              <a:rPr lang="en-US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Modelos básicos de consumo y predicción simple de gasto mensual.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Poppins"/>
              <a:buChar char="●"/>
            </a:pPr>
            <a:r>
              <a:rPr b="1" lang="en-US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Marketing Digital: </a:t>
            </a:r>
            <a:r>
              <a:rPr lang="en-US" sz="13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Creación de un dashboard visual sencillo para mostrar ahorro a distintos perfiles.</a:t>
            </a:r>
            <a:endParaRPr sz="13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4418950" y="1200005"/>
            <a:ext cx="33582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Reto 2 </a:t>
            </a:r>
            <a:endParaRPr b="1" sz="2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Seguimiento de </a:t>
            </a:r>
            <a:br>
              <a:rPr b="1"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Consumo &amp; Métricas</a:t>
            </a:r>
            <a:br>
              <a:rPr b="1"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8400950" y="863075"/>
            <a:ext cx="3442800" cy="5771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5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8442350" y="2215918"/>
            <a:ext cx="3358200" cy="37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300"/>
              <a:buFont typeface="Poppins"/>
              <a:buChar char="●"/>
            </a:pPr>
            <a:r>
              <a:rPr b="1"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Desarrollo:</a:t>
            </a:r>
            <a:r>
              <a:rPr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 Integración inicial con APIs externas (gasolineras y puntos de carga).</a:t>
            </a:r>
            <a:endParaRPr sz="13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300"/>
              <a:buFont typeface="Poppins"/>
              <a:buChar char="●"/>
            </a:pPr>
            <a:r>
              <a:rPr b="1"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Ciberseguridad:</a:t>
            </a:r>
            <a:r>
              <a:rPr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 Protección básica de integraciones externas y cifrado de datos sensibles.</a:t>
            </a:r>
            <a:endParaRPr sz="13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300"/>
              <a:buFont typeface="Poppins"/>
              <a:buChar char="●"/>
            </a:pPr>
            <a:r>
              <a:rPr b="1"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Data:</a:t>
            </a:r>
            <a:r>
              <a:rPr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 Algoritmos simples de sugerencias (ranking de repostaje, hábitos eficientes).</a:t>
            </a:r>
            <a:endParaRPr sz="13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300"/>
              <a:buFont typeface="Poppins"/>
              <a:buChar char="●"/>
            </a:pPr>
            <a:r>
              <a:rPr b="1"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Marketing Digital: </a:t>
            </a:r>
            <a:r>
              <a:rPr lang="en-US" sz="13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Storytelling de impacto: cómo la app aporta sostenibilidad y ahorro; campaña orientada a empresas.</a:t>
            </a:r>
            <a:endParaRPr sz="13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20"/>
          <p:cNvSpPr txBox="1"/>
          <p:nvPr/>
        </p:nvSpPr>
        <p:spPr>
          <a:xfrm>
            <a:off x="8630400" y="1124643"/>
            <a:ext cx="2894700" cy="4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Reto 3</a:t>
            </a:r>
            <a:br>
              <a:rPr b="1" lang="en-US" sz="28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Recomendaciones de </a:t>
            </a:r>
            <a:br>
              <a:rPr b="1"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Ahorro &amp; Escalabilidad</a:t>
            </a:r>
            <a:endParaRPr b="1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2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54" name="Google Shape;154;p20"/>
          <p:cNvCxnSpPr/>
          <p:nvPr/>
        </p:nvCxnSpPr>
        <p:spPr>
          <a:xfrm rot="10800000">
            <a:off x="8175041" y="1125499"/>
            <a:ext cx="0" cy="2232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5" name="Google Shape;155;p20"/>
          <p:cNvCxnSpPr/>
          <p:nvPr/>
        </p:nvCxnSpPr>
        <p:spPr>
          <a:xfrm rot="10800000">
            <a:off x="8175041" y="3499475"/>
            <a:ext cx="0" cy="23037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6" name="Google Shape;156;p20"/>
          <p:cNvSpPr/>
          <p:nvPr/>
        </p:nvSpPr>
        <p:spPr>
          <a:xfrm>
            <a:off x="8104440" y="3358399"/>
            <a:ext cx="141300" cy="1413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2311" l="0" r="0" t="4728"/>
          <a:stretch/>
        </p:blipFill>
        <p:spPr>
          <a:xfrm>
            <a:off x="2598445" y="55806"/>
            <a:ext cx="1168920" cy="51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1"/>
          <p:cNvSpPr/>
          <p:nvPr/>
        </p:nvSpPr>
        <p:spPr>
          <a:xfrm>
            <a:off x="544801" y="863080"/>
            <a:ext cx="4737600" cy="5167800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017412" y="1380979"/>
            <a:ext cx="42651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Equipos</a:t>
            </a:r>
            <a:endParaRPr b="1" i="0" sz="4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745456" y="1178092"/>
            <a:ext cx="2164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4659786" y="220919"/>
            <a:ext cx="6970563" cy="51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Desafío de Tripulaciones</a:t>
            </a:r>
            <a:endParaRPr b="1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38849" cy="6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2311" l="0" r="0" t="4728"/>
          <a:stretch/>
        </p:blipFill>
        <p:spPr>
          <a:xfrm>
            <a:off x="2598445" y="45040"/>
            <a:ext cx="1168920" cy="51984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/>
          <p:nvPr/>
        </p:nvSpPr>
        <p:spPr>
          <a:xfrm>
            <a:off x="3972000" y="863075"/>
            <a:ext cx="3709500" cy="5494800"/>
          </a:xfrm>
          <a:prstGeom prst="rect">
            <a:avLst/>
          </a:prstGeom>
          <a:solidFill>
            <a:srgbClr val="EF3340"/>
          </a:solidFill>
          <a:ln cap="flat" cmpd="sng" w="9525">
            <a:solidFill>
              <a:srgbClr val="FF5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2"/>
          <p:cNvSpPr txBox="1"/>
          <p:nvPr/>
        </p:nvSpPr>
        <p:spPr>
          <a:xfrm>
            <a:off x="4420450" y="1727975"/>
            <a:ext cx="3220800" cy="4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(DS) Esther Begoña </a:t>
            </a: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Rodriguez </a:t>
            </a:r>
            <a:r>
              <a:rPr b="1"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*</a:t>
            </a:r>
            <a:endParaRPr b="1"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(DS) Maria Isabel Escribano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(DS) Omar Mourabit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(DS) Jaime Relea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(DS) Jhon Anthony Quiliche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oppins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(CIB) Juan Uceta</a:t>
            </a:r>
            <a:r>
              <a:rPr b="1"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*</a:t>
            </a:r>
            <a:endParaRPr b="1"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(CIB) Jessica Padilla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(CIB) </a:t>
            </a: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Hatim El Kouch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(CIB) </a:t>
            </a: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Iñigo Martínez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(MKT) Laura Santos </a:t>
            </a:r>
            <a:r>
              <a:rPr b="1"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*</a:t>
            </a:r>
            <a:endParaRPr b="1"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(MKT) Noemi Bellota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(MKT) Unax Esnal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(FS) Paula Martinez </a:t>
            </a:r>
            <a:r>
              <a:rPr b="1"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*</a:t>
            </a:r>
            <a:endParaRPr b="1"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(FS) Iker Prieto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(FS) Josune Rodríguez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Char char="•"/>
            </a:pPr>
            <a:r>
              <a:rPr lang="en-US" sz="1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(FS) Guillermo Gutiérrez</a:t>
            </a:r>
            <a:endParaRPr sz="12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" name="Google Shape;175;p22"/>
          <p:cNvSpPr txBox="1"/>
          <p:nvPr/>
        </p:nvSpPr>
        <p:spPr>
          <a:xfrm>
            <a:off x="3974550" y="960300"/>
            <a:ext cx="370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1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Equipo 2 - Cristina</a:t>
            </a:r>
            <a:endParaRPr b="1" sz="21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15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Gunea 1 (Sasoiko)</a:t>
            </a:r>
            <a:br>
              <a:rPr b="1" lang="en-US" sz="21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 sz="21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2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76" name="Google Shape;176;p22"/>
          <p:cNvCxnSpPr/>
          <p:nvPr/>
        </p:nvCxnSpPr>
        <p:spPr>
          <a:xfrm rot="10800000">
            <a:off x="3760341" y="1125499"/>
            <a:ext cx="0" cy="2232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22"/>
          <p:cNvCxnSpPr/>
          <p:nvPr/>
        </p:nvCxnSpPr>
        <p:spPr>
          <a:xfrm rot="10800000">
            <a:off x="7898259" y="1125499"/>
            <a:ext cx="0" cy="22329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8" name="Google Shape;178;p22"/>
          <p:cNvCxnSpPr/>
          <p:nvPr/>
        </p:nvCxnSpPr>
        <p:spPr>
          <a:xfrm rot="10800000">
            <a:off x="3760341" y="3499475"/>
            <a:ext cx="0" cy="23037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7898259" y="3499475"/>
            <a:ext cx="0" cy="230370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22"/>
          <p:cNvSpPr/>
          <p:nvPr/>
        </p:nvSpPr>
        <p:spPr>
          <a:xfrm>
            <a:off x="3689740" y="3358399"/>
            <a:ext cx="141300" cy="141300"/>
          </a:xfrm>
          <a:prstGeom prst="ellipse">
            <a:avLst/>
          </a:prstGeom>
          <a:solidFill>
            <a:srgbClr val="EF3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7827658" y="3358399"/>
            <a:ext cx="141300" cy="141300"/>
          </a:xfrm>
          <a:prstGeom prst="ellipse">
            <a:avLst/>
          </a:prstGeom>
          <a:solidFill>
            <a:srgbClr val="EF3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8182925" y="863075"/>
            <a:ext cx="3437700" cy="5494800"/>
          </a:xfrm>
          <a:prstGeom prst="rect">
            <a:avLst/>
          </a:prstGeom>
          <a:noFill/>
          <a:ln cap="flat" cmpd="sng" w="9525">
            <a:solidFill>
              <a:srgbClr val="FF5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8487750" y="1675086"/>
            <a:ext cx="30831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(DS) Abelardo Monsalve </a:t>
            </a:r>
            <a:r>
              <a:rPr b="1"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*</a:t>
            </a:r>
            <a:endParaRPr b="1"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(DS) Roberto Arruti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(DS)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 Rafael Gomez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(DS) Flavio C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ésar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(DS) Ibon Etxebarria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(CIB) Kimetz Loroño </a:t>
            </a:r>
            <a:r>
              <a:rPr b="1" lang="en-US" sz="1200">
                <a:latin typeface="Poppins"/>
                <a:ea typeface="Poppins"/>
                <a:cs typeface="Poppins"/>
                <a:sym typeface="Poppins"/>
              </a:rPr>
              <a:t>*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(CIB) Roberto Mora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(CIB) 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 Aritz Rodríguez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(CIB) 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 Erik Martínez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(MKT) Clara Guerrero </a:t>
            </a:r>
            <a:r>
              <a:rPr b="1" lang="en-US" sz="1200">
                <a:latin typeface="Poppins"/>
                <a:ea typeface="Poppins"/>
                <a:cs typeface="Poppins"/>
                <a:sym typeface="Poppins"/>
              </a:rPr>
              <a:t>*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(MKT) Luis Angel Delgado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(MKT) Lide Madariaga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(FS) Carlos Moya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(FS) David Arrebola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(FS) Santiago Orozco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(FS) Cecilia Terrones </a:t>
            </a:r>
            <a:r>
              <a:rPr b="1" lang="en-US" sz="1200">
                <a:latin typeface="Poppins"/>
                <a:ea typeface="Poppins"/>
                <a:cs typeface="Poppins"/>
                <a:sym typeface="Poppins"/>
              </a:rPr>
              <a:t>*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(FS) Iñaki Minguez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" name="Google Shape;184;p22"/>
          <p:cNvSpPr txBox="1"/>
          <p:nvPr/>
        </p:nvSpPr>
        <p:spPr>
          <a:xfrm>
            <a:off x="8235125" y="997800"/>
            <a:ext cx="333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Equipo 3 - José Luis</a:t>
            </a:r>
            <a:endParaRPr b="1" sz="21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1500">
                <a:latin typeface="Poppins"/>
                <a:ea typeface="Poppins"/>
                <a:cs typeface="Poppins"/>
                <a:sym typeface="Poppins"/>
              </a:rPr>
              <a:t>Ribera (Kuna)</a:t>
            </a:r>
            <a:endParaRPr b="1" i="0" sz="2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328000" y="917525"/>
            <a:ext cx="3220800" cy="5440500"/>
          </a:xfrm>
          <a:prstGeom prst="rect">
            <a:avLst/>
          </a:prstGeom>
          <a:noFill/>
          <a:ln cap="flat" cmpd="sng" w="9525">
            <a:solidFill>
              <a:srgbClr val="FF5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582175" y="1861073"/>
            <a:ext cx="2888400" cy="43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(DS)</a:t>
            </a: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Fernando Moro</a:t>
            </a:r>
            <a:r>
              <a:rPr b="1" lang="en-US" sz="1200">
                <a:latin typeface="Poppins"/>
                <a:ea typeface="Poppins"/>
                <a:cs typeface="Poppins"/>
                <a:sym typeface="Poppins"/>
              </a:rPr>
              <a:t> *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(DS) Unai Famoso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(DS) Jon Olalde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(DS) 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Zaven Velázquez</a:t>
            </a:r>
            <a:endParaRPr sz="12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(DS) </a:t>
            </a: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Silvia Mencia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(CIB) Álvaro Diez </a:t>
            </a:r>
            <a:r>
              <a:rPr b="1" lang="en-US" sz="1200">
                <a:latin typeface="Poppins"/>
                <a:ea typeface="Poppins"/>
                <a:cs typeface="Poppins"/>
                <a:sym typeface="Poppins"/>
              </a:rPr>
              <a:t>*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(CIB) José David Altamirano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(CIB) Javier Álvarez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(MKT) Olaia Guaresti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(MKT) Mavi Guzmán</a:t>
            </a:r>
            <a:r>
              <a:rPr b="1" lang="en-US" sz="1200">
                <a:latin typeface="Poppins"/>
                <a:ea typeface="Poppins"/>
                <a:cs typeface="Poppins"/>
                <a:sym typeface="Poppins"/>
              </a:rPr>
              <a:t> *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(MKT) Paula Álvarez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(FS) Egoitz Aulestia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(FS) Ametz Lopez</a:t>
            </a:r>
            <a:r>
              <a:rPr b="1" lang="en-US" sz="1200">
                <a:latin typeface="Poppins"/>
                <a:ea typeface="Poppins"/>
                <a:cs typeface="Poppins"/>
                <a:sym typeface="Poppins"/>
              </a:rPr>
              <a:t> *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(FS) Eduardo Loaiza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2667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600"/>
              <a:buChar char="•"/>
            </a:pPr>
            <a:r>
              <a:rPr lang="en-US" sz="1200">
                <a:latin typeface="Poppins"/>
                <a:ea typeface="Poppins"/>
                <a:cs typeface="Poppins"/>
                <a:sym typeface="Poppins"/>
              </a:rPr>
              <a:t>(FS) Elida Rodriguez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•"/>
            </a:pPr>
            <a:r>
              <a:rPr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(FS) Nahia Otegui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327900" y="960300"/>
            <a:ext cx="322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Equipo 1 - Marjorie</a:t>
            </a:r>
            <a:br>
              <a:rPr b="1" lang="en-US" sz="2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b="1"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Urazurruitia (Kuna</a:t>
            </a:r>
            <a:r>
              <a:rPr b="1" lang="en-US" sz="1500">
                <a:latin typeface="Poppins"/>
                <a:ea typeface="Poppins"/>
                <a:cs typeface="Poppins"/>
                <a:sym typeface="Poppins"/>
              </a:rPr>
              <a:t>)</a:t>
            </a:r>
            <a:r>
              <a:rPr b="1" lang="en-US" sz="15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-US" sz="2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i="0" sz="2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689750" y="6429050"/>
            <a:ext cx="1129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* Indica el líder de vertical de cada grupo. Se debe elegir un representante por grupo para la comunicación con la empresa.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/>
          <p:nvPr/>
        </p:nvSpPr>
        <p:spPr>
          <a:xfrm>
            <a:off x="544801" y="863080"/>
            <a:ext cx="4737600" cy="5167800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1017412" y="1380979"/>
            <a:ext cx="42651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Tecnología</a:t>
            </a:r>
            <a:endParaRPr b="1" i="0" sz="4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" name="Google Shape;196;p23"/>
          <p:cNvSpPr txBox="1"/>
          <p:nvPr/>
        </p:nvSpPr>
        <p:spPr>
          <a:xfrm>
            <a:off x="2745456" y="1178092"/>
            <a:ext cx="2164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/>
        </p:nvSpPr>
        <p:spPr>
          <a:xfrm>
            <a:off x="622041" y="1185368"/>
            <a:ext cx="45807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Resultado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p24"/>
          <p:cNvSpPr txBox="1"/>
          <p:nvPr/>
        </p:nvSpPr>
        <p:spPr>
          <a:xfrm>
            <a:off x="622050" y="2417150"/>
            <a:ext cx="6584100" cy="11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Una aplicación con un login enfocada en el usuario y que use algún modelo predictivo para mostrar resultados. Puede ser una red social o una visión de consulta o una de mapa, etc... es algo muy abierto.</a:t>
            </a:r>
            <a:r>
              <a:rPr b="0" i="0" lang="en-US" sz="20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4" name="Google Shape;204;p24"/>
          <p:cNvPicPr preferRelativeResize="0"/>
          <p:nvPr/>
        </p:nvPicPr>
        <p:blipFill rotWithShape="1">
          <a:blip r:embed="rId3">
            <a:alphaModFix/>
          </a:blip>
          <a:srcRect b="8667" l="13508" r="16098" t="0"/>
          <a:stretch/>
        </p:blipFill>
        <p:spPr>
          <a:xfrm>
            <a:off x="6944713" y="-199610"/>
            <a:ext cx="5247286" cy="6808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24"/>
          <p:cNvGrpSpPr/>
          <p:nvPr/>
        </p:nvGrpSpPr>
        <p:grpSpPr>
          <a:xfrm>
            <a:off x="8467399" y="6423097"/>
            <a:ext cx="2386552" cy="185894"/>
            <a:chOff x="7921120" y="3358399"/>
            <a:chExt cx="1814041" cy="141300"/>
          </a:xfrm>
        </p:grpSpPr>
        <p:sp>
          <p:nvSpPr>
            <p:cNvPr id="206" name="Google Shape;206;p24"/>
            <p:cNvSpPr/>
            <p:nvPr/>
          </p:nvSpPr>
          <p:spPr>
            <a:xfrm>
              <a:off x="8757559" y="3358399"/>
              <a:ext cx="141300" cy="14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7" name="Google Shape;207;p24"/>
            <p:cNvCxnSpPr/>
            <p:nvPr/>
          </p:nvCxnSpPr>
          <p:spPr>
            <a:xfrm>
              <a:off x="8898761" y="3429000"/>
              <a:ext cx="8364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24"/>
            <p:cNvCxnSpPr/>
            <p:nvPr/>
          </p:nvCxnSpPr>
          <p:spPr>
            <a:xfrm>
              <a:off x="7921120" y="3429000"/>
              <a:ext cx="836400" cy="0"/>
            </a:xfrm>
            <a:prstGeom prst="straightConnector1">
              <a:avLst/>
            </a:prstGeom>
            <a:noFill/>
            <a:ln cap="flat" cmpd="sng" w="9525">
              <a:solidFill>
                <a:srgbClr val="7F7F7F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pic>
        <p:nvPicPr>
          <p:cNvPr descr="Interfaz de usuario gráfica&#10;&#10;Descripción generada automáticamente con confianza media" id="209" name="Google Shape;209;p24"/>
          <p:cNvPicPr preferRelativeResize="0"/>
          <p:nvPr/>
        </p:nvPicPr>
        <p:blipFill rotWithShape="1">
          <a:blip r:embed="rId4">
            <a:alphaModFix/>
          </a:blip>
          <a:srcRect b="22391" l="2315" r="3539" t="1214"/>
          <a:stretch/>
        </p:blipFill>
        <p:spPr>
          <a:xfrm>
            <a:off x="8433693" y="812825"/>
            <a:ext cx="2445971" cy="5191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2538849" cy="6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12311" l="0" r="0" t="4728"/>
          <a:stretch/>
        </p:blipFill>
        <p:spPr>
          <a:xfrm>
            <a:off x="2598445" y="45040"/>
            <a:ext cx="1168920" cy="51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/>
        </p:nvSpPr>
        <p:spPr>
          <a:xfrm>
            <a:off x="622041" y="863080"/>
            <a:ext cx="3287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Ciberseguridad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25"/>
          <p:cNvSpPr txBox="1"/>
          <p:nvPr/>
        </p:nvSpPr>
        <p:spPr>
          <a:xfrm>
            <a:off x="374400" y="1366400"/>
            <a:ext cx="116133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Entender el contexto global de la aplicación desde el punto de vista funcional y determinar cuáles son las características que pueden ser más delicadas o sensibles de ser atacadas.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Realizar el hardening de los sistemas operativos y de los aplicativos necesarios para la realización del proyecto.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Proponer la infraestructura necesaria para un futuro despliegue del proyecto y que sea jerarquizable, modular y ampliable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Estudiar e implementar un sistema de backup, estrategia llevada a cabo, cálculos de costes , periodos de conservación. Analizar la sensibilidad de los datos almacenados.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Utilizar la metodología descrita en el OWASP Top 10 y definir cuestiones tan importantes como: - En subequipos responsables de cada OWASP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Agentes maliciosos. Posibles vectores de ataque.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Análisis de los controles de seguridad que se han planteado en la etapa de diseño (si los hay).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Definición del impacto técnico y de negocio. Determinar si el diseño del proyecto sigue las buenas prácticas definidas en el SSDLC.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Ejecutar, durante el proceso de desarrollo y construcción, pruebas con herramientas de código estático para detectar malas prácticas/vulnerabilidades en cada entrega parcial o sobre las ramas que en un momento determinado se consideran “estables”. Posteriormente, aportar posibles contramedidas o soluciones a los problemas detectados.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Realizar una pequeña auditoría con herramientas de pentesting al finalizar el desarrollo. Algo rápido y sin entrar en el nivel de detalle que requiere una auditoría en condiciones pero que servirá para encontrar los problemas más evidentes.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25"/>
          <p:cNvSpPr txBox="1"/>
          <p:nvPr/>
        </p:nvSpPr>
        <p:spPr>
          <a:xfrm>
            <a:off x="4659786" y="220919"/>
            <a:ext cx="6970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Desafío de Tripulaciones</a:t>
            </a:r>
            <a:endParaRPr b="1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38849" cy="6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2311" l="0" r="0" t="4728"/>
          <a:stretch/>
        </p:blipFill>
        <p:spPr>
          <a:xfrm>
            <a:off x="2598445" y="45040"/>
            <a:ext cx="1168920" cy="51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6"/>
          <p:cNvSpPr txBox="1"/>
          <p:nvPr/>
        </p:nvSpPr>
        <p:spPr>
          <a:xfrm>
            <a:off x="622041" y="863080"/>
            <a:ext cx="3287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Science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374400" y="1671200"/>
            <a:ext cx="116133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Generar los diagramas necesarios para definir el alcance del proyecto en lo que a la parte de Datos se refiere (qué funcionalidad, qué interfaz de entrega, etc). [P]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Elegir el flujo de trabajo utilizando Git como herramienta para la gestión de versiones.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Realizar un research que identifique los principales portales de donde obtener los datos necesarios anotando qué tipo de datos están disponibles.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Extracción de datos (APIs, webscraping,...) y almacenamiento en una base de Datos SQL y/o No-SQL y/o fichero plano siempre que se justifique esta última elección.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Determinar y explicar qué características son las más relevantes.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Evaluar los diferentes escenarios para modelos de machine learning como problema supervisado, no supervisado, etc. [P]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Desarrollar o plantear el desarrollo de un modelo que realice algún tipo de procesamiento de ML con los datos que se vayan a emplear. [P]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Fijar un criterio para la futura monitorización de los datos y el rendimiento de los modelos (si hay) y las métricas asociadas, así como los datos que entregaría el sistema para poder hacer el seguimiento. [P]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Crear una API (o el código que deba ejecutar una API proporcionada por Cloud) para gestionar la base de datos o modelo, y otra para monitorizar el uso de datos y/o modelo. [P]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4659786" y="220919"/>
            <a:ext cx="6970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Desafío de Tripulaciones</a:t>
            </a:r>
            <a:endParaRPr b="1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0" name="Google Shape;2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38849" cy="6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2311" l="0" r="0" t="4728"/>
          <a:stretch/>
        </p:blipFill>
        <p:spPr>
          <a:xfrm>
            <a:off x="2598445" y="45040"/>
            <a:ext cx="1168920" cy="51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"/>
          <p:cNvSpPr txBox="1"/>
          <p:nvPr/>
        </p:nvSpPr>
        <p:spPr>
          <a:xfrm>
            <a:off x="622056" y="863075"/>
            <a:ext cx="5612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Desarrollo Web Full Stack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374400" y="1442600"/>
            <a:ext cx="116133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Crear la arquitectura de la solución, y encargarse de la implementación de la misma.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Decidir las tecnologías a usar con sentido y trabajando de la mano con Ciberseguridad para llegar a un consenso de nivel de seguridad.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Trabajar en un front y back que permita visualizar los datos de la app y permita la interacción del usuario de la mano de los compañeros de UX.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Desarrollar el front de la app con React y backend con node + express.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La aplicación debe ser mobile-first y SPA (single page application), de manera que no haya en ningún momento recarga de página, y solo se carguen y rendericen aquellos contenidos mínimos necesarios con cada cambio de endpoint.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 valorará la proactividad, originalidad y búsqueda de soluciones a todos los niveles.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Elegir la bbdd (SQL o NoSQL) adecuada para cada app en función del modelo de datos necesitado compatible con el resultado del trabajo de Data.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 permite (y recomienda, si con ello se minimiza el tiempo de desarrollo y se acelera así el de entrega) el uso de cualquier recurso de terceros (librerías, paquetes npm, etc.) además del código propio.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Gestionar el control de versiones con GitHub desde el principio del proyecto.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Gestionar la documentación y pruebas del proyecto hasta el punto que el tiempo lo permita y de la mejor manera posible.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Trabajar con los compañeros en la presentación, para exponer el trabajo de desarrollo.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Documentación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4659786" y="220919"/>
            <a:ext cx="6970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Desafío de Tripulaciones</a:t>
            </a:r>
            <a:endParaRPr b="1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0" name="Google Shape;2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38849" cy="6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7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2311" l="0" r="0" t="4728"/>
          <a:stretch/>
        </p:blipFill>
        <p:spPr>
          <a:xfrm>
            <a:off x="2598445" y="45040"/>
            <a:ext cx="1168920" cy="51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 txBox="1"/>
          <p:nvPr/>
        </p:nvSpPr>
        <p:spPr>
          <a:xfrm>
            <a:off x="622052" y="863075"/>
            <a:ext cx="4163400" cy="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Marketing Digital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374400" y="1595000"/>
            <a:ext cx="65841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Realizar un análisis previo que ayude a descubrir la situación actual del sector/mercado  e investigar a posibles competidores y/o soluciones sustitutivas para detectar oportunidades que nos permitan diseñar  nuestro producto/servicio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Definir los buyer/user persona, customer journey map, intereses y comportamiento online y cualquier aspecto adicional que me ayude a construir una solución adecuada para mi cliente objetivo y orientar futuras campañas online.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Construir la propuesta de valor y mensajes del producto/servicio para mostrar a nuestro potencial cliente el poder transformacional de nuestro producto/servicio y cómo lo llevaríamos del Antes al Después.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Definir junto al resto de miembros del equipo, en base a los puntos anteriores,  el modelo de negocio más apropiado para desarrollar el proyecto y monetizar la solución al desafío planteado.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4659786" y="220919"/>
            <a:ext cx="69705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Desafío de Tripulaciones</a:t>
            </a:r>
            <a:endParaRPr b="1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0" name="Google Shape;2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538849" cy="6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8"/>
          <p:cNvSpPr txBox="1"/>
          <p:nvPr/>
        </p:nvSpPr>
        <p:spPr>
          <a:xfrm>
            <a:off x="6958500" y="1371925"/>
            <a:ext cx="51243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Definir el naming y branding (Personalidad de Marca, Territorios, tono de comunicación, pilares de contenido y plan de contenidos para el proyecto.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Integrar la propuesta de valor a través de copies orientados (gain creators / pain relievers)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Identificar los datos y eventos a trackear en la aplicación (plan de tracking mínimo).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Crear la estrategia de captación de nuevos usuarios/clientes indicando aquellos canales y tácticas que se van a llevar a cabo y documentándolo  en un plan de medios.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Documentar un plan de contacto (buyer persona, contexto y necesidad, canal, frecuencia y workflow de ejemplo para gestionar el CRM.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Sugerir posibles pruebas de testing para mejorar CRO en las principales landing de conversión.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2" name="Google Shape;252;p28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2311" l="0" r="0" t="4728"/>
          <a:stretch/>
        </p:blipFill>
        <p:spPr>
          <a:xfrm>
            <a:off x="2598445" y="45040"/>
            <a:ext cx="1168920" cy="51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/>
          <p:nvPr/>
        </p:nvSpPr>
        <p:spPr>
          <a:xfrm>
            <a:off x="544801" y="863080"/>
            <a:ext cx="4737643" cy="5167850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1"/>
          <p:cNvSpPr txBox="1"/>
          <p:nvPr/>
        </p:nvSpPr>
        <p:spPr>
          <a:xfrm>
            <a:off x="1017412" y="1380979"/>
            <a:ext cx="4265032" cy="407388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¿Qué es el desafío de tripulaciones?</a:t>
            </a:r>
            <a:endParaRPr b="1" i="0" sz="4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" name="Google Shape;46;p11"/>
          <p:cNvSpPr txBox="1"/>
          <p:nvPr/>
        </p:nvSpPr>
        <p:spPr>
          <a:xfrm>
            <a:off x="2745456" y="1178092"/>
            <a:ext cx="216408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2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9"/>
          <p:cNvSpPr/>
          <p:nvPr/>
        </p:nvSpPr>
        <p:spPr>
          <a:xfrm>
            <a:off x="544801" y="863080"/>
            <a:ext cx="4737600" cy="5167800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1017412" y="1380979"/>
            <a:ext cx="42651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Calendario</a:t>
            </a:r>
            <a:endParaRPr b="1" i="0" sz="4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2745456" y="1178092"/>
            <a:ext cx="2164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"/>
          <p:cNvSpPr/>
          <p:nvPr/>
        </p:nvSpPr>
        <p:spPr>
          <a:xfrm>
            <a:off x="6405850" y="677075"/>
            <a:ext cx="5786100" cy="4140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0"/>
          <p:cNvSpPr/>
          <p:nvPr/>
        </p:nvSpPr>
        <p:spPr>
          <a:xfrm>
            <a:off x="0" y="677150"/>
            <a:ext cx="6191100" cy="414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6463150" y="765475"/>
            <a:ext cx="5916600" cy="3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ENTREGABLE OBLIGATORIO (01/10) 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LOGO, TITULO, PRESENTADORES para Jorge (Campus)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DOCUMENTACIÓN</a:t>
            </a: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TÉCNICA</a:t>
            </a: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backup de código (LIs)</a:t>
            </a:r>
            <a:b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ENSAYO - (01/10 - 18:00-20:00 - Ganbara 3ª planta Kuna):</a:t>
            </a: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Ensayo con LIs/Mentores/Campus</a:t>
            </a:r>
            <a:b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 sz="7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DIA DE LA PRESENTACIÓN - DIA 3 de Octubre(18:00-21:00):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Presentaciones de 15 minutos / 15 minutos respuesta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 enseña presentación + prototipo funcional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Todas las áreas presentan (1 o 2 representantes por área)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Los profesores son jurado, preguntan por especialidad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 cliente es jurado y preguntan por el proyecto y tech.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214750" y="848600"/>
            <a:ext cx="5976300" cy="3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Día de Presentación ENUNCIADO DESAFÍO con el cliente</a:t>
            </a:r>
            <a:endParaRPr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y presentación de equipos 17/10 a las 18:00:</a:t>
            </a:r>
            <a:endParaRPr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PLAN DE TRABAJO (22/09 a 29/09)</a:t>
            </a:r>
            <a:endParaRPr b="1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Días</a:t>
            </a:r>
            <a:r>
              <a:rPr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 de trabajo con DAILYS obligatorias con mentores: </a:t>
            </a:r>
            <a:endParaRPr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BFBFB"/>
              </a:buClr>
              <a:buSzPts val="1400"/>
              <a:buFont typeface="Poppins"/>
              <a:buChar char="●"/>
            </a:pPr>
            <a:r>
              <a:rPr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DAILY A las 18.00h.</a:t>
            </a:r>
            <a:endParaRPr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REUNIONES CON CLIENTE (a lo largo del desafío): 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Día 17/10: lanzamiento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</a:pPr>
            <a:r>
              <a:rPr lang="en-U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Resto de días: Los líderes de grupo pueden pedir </a:t>
            </a:r>
            <a:br>
              <a:rPr lang="en-U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-U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meets, llamadas o enviar correos con dudas.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Día 03/10: Día PRESENTACIÓN como jurado.</a:t>
            </a:r>
            <a:r>
              <a:rPr lang="en-U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29/09 17:00 VOLUNTARIO: Ponencia Elevator Pitch </a:t>
            </a:r>
            <a:r>
              <a:rPr lang="en-US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(Ribera)</a:t>
            </a:r>
            <a:endParaRPr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BFBF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4971807" y="66725"/>
            <a:ext cx="4482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Plan de trabajo</a:t>
            </a:r>
            <a:endParaRPr b="1" i="0" sz="2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8144400" y="5151058"/>
            <a:ext cx="2868600" cy="8004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7F9F8"/>
                </a:solidFill>
                <a:latin typeface="Poppins"/>
                <a:ea typeface="Poppins"/>
                <a:cs typeface="Poppins"/>
                <a:sym typeface="Poppins"/>
              </a:rPr>
              <a:t>Presentación DESAFÍO</a:t>
            </a:r>
            <a:endParaRPr/>
          </a:p>
        </p:txBody>
      </p:sp>
      <p:pic>
        <p:nvPicPr>
          <p:cNvPr id="271" name="Google Shape;2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7475" y="5088875"/>
            <a:ext cx="4086395" cy="1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/>
          <p:nvPr/>
        </p:nvSpPr>
        <p:spPr>
          <a:xfrm rot="10800000">
            <a:off x="7087200" y="5386400"/>
            <a:ext cx="1057200" cy="323100"/>
          </a:xfrm>
          <a:prstGeom prst="rightArrow">
            <a:avLst>
              <a:gd fmla="val 50000" name="adj1"/>
              <a:gd fmla="val 247679" name="adj2"/>
            </a:avLst>
          </a:prstGeom>
          <a:solidFill>
            <a:srgbClr val="FFFFFF"/>
          </a:solidFill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3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1"/>
          <p:cNvSpPr/>
          <p:nvPr/>
        </p:nvSpPr>
        <p:spPr>
          <a:xfrm>
            <a:off x="544801" y="863080"/>
            <a:ext cx="4737600" cy="5167800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1017412" y="1380979"/>
            <a:ext cx="42651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Contacto</a:t>
            </a:r>
            <a:endParaRPr b="1" i="0" sz="4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0" name="Google Shape;280;p31"/>
          <p:cNvSpPr txBox="1"/>
          <p:nvPr/>
        </p:nvSpPr>
        <p:spPr>
          <a:xfrm>
            <a:off x="2745456" y="1178092"/>
            <a:ext cx="2164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/>
          <p:nvPr/>
        </p:nvSpPr>
        <p:spPr>
          <a:xfrm>
            <a:off x="3873039" y="4976600"/>
            <a:ext cx="4770900" cy="1687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2"/>
          <p:cNvSpPr txBox="1"/>
          <p:nvPr/>
        </p:nvSpPr>
        <p:spPr>
          <a:xfrm>
            <a:off x="3556600" y="5108600"/>
            <a:ext cx="53268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David Barahona</a:t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&lt;david@deiviator.com&gt;</a:t>
            </a:r>
            <a:endParaRPr b="1" i="0" sz="2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7" name="Google Shape;287;p32"/>
          <p:cNvSpPr txBox="1"/>
          <p:nvPr/>
        </p:nvSpPr>
        <p:spPr>
          <a:xfrm>
            <a:off x="4659786" y="220919"/>
            <a:ext cx="6970563" cy="51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Contacto Cliente</a:t>
            </a:r>
            <a:endParaRPr/>
          </a:p>
        </p:txBody>
      </p:sp>
      <p:sp>
        <p:nvSpPr>
          <p:cNvPr id="288" name="Google Shape;288;p32"/>
          <p:cNvSpPr txBox="1"/>
          <p:nvPr/>
        </p:nvSpPr>
        <p:spPr>
          <a:xfrm>
            <a:off x="335825" y="914400"/>
            <a:ext cx="11245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700">
                <a:latin typeface="Poppins"/>
                <a:ea typeface="Poppins"/>
                <a:cs typeface="Poppins"/>
                <a:sym typeface="Poppins"/>
              </a:rPr>
              <a:t>Podéis contactar, de manera puntual, para resolver dudas (a través del líder de equipo)</a:t>
            </a:r>
            <a:endParaRPr sz="1700"/>
          </a:p>
        </p:txBody>
      </p:sp>
      <p:sp>
        <p:nvSpPr>
          <p:cNvPr id="289" name="Google Shape;289;p32"/>
          <p:cNvSpPr/>
          <p:nvPr/>
        </p:nvSpPr>
        <p:spPr>
          <a:xfrm>
            <a:off x="0" y="0"/>
            <a:ext cx="2459421" cy="57806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rma&#10;&#10;Descripción generada automáticamente con confianza media" id="290" name="Google Shape;290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35" y="-49279"/>
            <a:ext cx="3245069" cy="7791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2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12311" l="0" r="0" t="4728"/>
          <a:stretch/>
        </p:blipFill>
        <p:spPr>
          <a:xfrm>
            <a:off x="3164120" y="29115"/>
            <a:ext cx="1168920" cy="519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7600" y="1957400"/>
            <a:ext cx="2641800" cy="2641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3"/>
          <p:cNvSpPr/>
          <p:nvPr/>
        </p:nvSpPr>
        <p:spPr>
          <a:xfrm>
            <a:off x="544801" y="863080"/>
            <a:ext cx="4737600" cy="5167800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3"/>
          <p:cNvSpPr txBox="1"/>
          <p:nvPr/>
        </p:nvSpPr>
        <p:spPr>
          <a:xfrm>
            <a:off x="1017412" y="1380979"/>
            <a:ext cx="42651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Consejos finales</a:t>
            </a:r>
            <a:endParaRPr b="1" i="0" sz="4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0" name="Google Shape;300;p33"/>
          <p:cNvSpPr txBox="1"/>
          <p:nvPr/>
        </p:nvSpPr>
        <p:spPr>
          <a:xfrm>
            <a:off x="2745456" y="1178092"/>
            <a:ext cx="2164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0449"/>
            <a:ext cx="12192000" cy="3769394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4"/>
          <p:cNvSpPr/>
          <p:nvPr/>
        </p:nvSpPr>
        <p:spPr>
          <a:xfrm>
            <a:off x="4271350" y="3748951"/>
            <a:ext cx="3649200" cy="2860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34"/>
          <p:cNvSpPr/>
          <p:nvPr/>
        </p:nvSpPr>
        <p:spPr>
          <a:xfrm>
            <a:off x="622042" y="863080"/>
            <a:ext cx="10947916" cy="202940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4"/>
          <p:cNvSpPr/>
          <p:nvPr/>
        </p:nvSpPr>
        <p:spPr>
          <a:xfrm>
            <a:off x="4271347" y="863080"/>
            <a:ext cx="7298611" cy="20294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4"/>
          <p:cNvSpPr/>
          <p:nvPr/>
        </p:nvSpPr>
        <p:spPr>
          <a:xfrm>
            <a:off x="7920652" y="863080"/>
            <a:ext cx="3649306" cy="20294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4"/>
          <p:cNvSpPr txBox="1"/>
          <p:nvPr/>
        </p:nvSpPr>
        <p:spPr>
          <a:xfrm>
            <a:off x="8039885" y="1414735"/>
            <a:ext cx="3373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Usad el principio KISS (Keep It Simple, Stupid!)​ Menos es más, intenta primero que funcione, y luego ya lo harás más complejo.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1" name="Google Shape;311;p34"/>
          <p:cNvSpPr txBox="1"/>
          <p:nvPr/>
        </p:nvSpPr>
        <p:spPr>
          <a:xfrm>
            <a:off x="8644756" y="939547"/>
            <a:ext cx="21642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KISS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2" name="Google Shape;312;p34"/>
          <p:cNvSpPr txBox="1"/>
          <p:nvPr/>
        </p:nvSpPr>
        <p:spPr>
          <a:xfrm>
            <a:off x="4414346" y="1414735"/>
            <a:ext cx="3373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Debéis coordinaros muy bien, porque un retraso en una entrega afecta a los demás, y por tanto al proyecto entero.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3" name="Google Shape;313;p34"/>
          <p:cNvSpPr txBox="1"/>
          <p:nvPr/>
        </p:nvSpPr>
        <p:spPr>
          <a:xfrm>
            <a:off x="4414399" y="939550"/>
            <a:ext cx="3373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DEPENDENCIAS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4" name="Google Shape;314;p34"/>
          <p:cNvSpPr txBox="1"/>
          <p:nvPr/>
        </p:nvSpPr>
        <p:spPr>
          <a:xfrm>
            <a:off x="4414346" y="4821966"/>
            <a:ext cx="3373821" cy="655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Cuanto más estés presencialmente (en cuerpo y alma), las cosas suelen ir mejor. Acude puntual a la cita con tus mentores. Recuerda que tienes un cliente real. 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5" name="Google Shape;315;p34"/>
          <p:cNvSpPr txBox="1"/>
          <p:nvPr/>
        </p:nvSpPr>
        <p:spPr>
          <a:xfrm>
            <a:off x="4306850" y="4285225"/>
            <a:ext cx="353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PROFESIONALIDAD</a:t>
            </a:r>
            <a:endParaRPr b="1" i="0" sz="2800" u="none" cap="none" strike="noStrike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8039885" y="4821966"/>
            <a:ext cx="3373821" cy="6550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 buen trabajo en el desafío será parte de tu portfolio para demostrar a las empresas tu capacidad de desempeño. Esta es la antesala a tu trabajo.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7" name="Google Shape;317;p34"/>
          <p:cNvSpPr txBox="1"/>
          <p:nvPr/>
        </p:nvSpPr>
        <p:spPr>
          <a:xfrm>
            <a:off x="8644756" y="4285223"/>
            <a:ext cx="21640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PORTFOLIO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8" name="Google Shape;318;p34"/>
          <p:cNvSpPr txBox="1"/>
          <p:nvPr/>
        </p:nvSpPr>
        <p:spPr>
          <a:xfrm>
            <a:off x="755283" y="1414735"/>
            <a:ext cx="3373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Ahora sois un equipo, tenéis que dejar de pensar “Mi claaase, mi verticaal”. Evitar el individualismo como forma de trabajo.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9" name="Google Shape;319;p34"/>
          <p:cNvSpPr txBox="1"/>
          <p:nvPr/>
        </p:nvSpPr>
        <p:spPr>
          <a:xfrm>
            <a:off x="1360154" y="939547"/>
            <a:ext cx="21642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EQUIPO</a:t>
            </a:r>
            <a:endParaRPr b="1" i="0" sz="28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0" name="Google Shape;320;p34"/>
          <p:cNvSpPr txBox="1"/>
          <p:nvPr/>
        </p:nvSpPr>
        <p:spPr>
          <a:xfrm>
            <a:off x="526683" y="4821966"/>
            <a:ext cx="3373800" cy="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Tan importante es que el trabajo sea bueno técnicamente, como hacer una buena presentación. Recordad que ese día pueden venir empresas. Hay que hacer un poco hype ;)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1" name="Google Shape;321;p34"/>
          <p:cNvSpPr txBox="1"/>
          <p:nvPr/>
        </p:nvSpPr>
        <p:spPr>
          <a:xfrm>
            <a:off x="1131554" y="4285223"/>
            <a:ext cx="2164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HYPE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35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5"/>
          <p:cNvSpPr/>
          <p:nvPr/>
        </p:nvSpPr>
        <p:spPr>
          <a:xfrm>
            <a:off x="544801" y="863080"/>
            <a:ext cx="4737600" cy="5167800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5"/>
          <p:cNvSpPr txBox="1"/>
          <p:nvPr/>
        </p:nvSpPr>
        <p:spPr>
          <a:xfrm>
            <a:off x="1017412" y="1380979"/>
            <a:ext cx="42651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Preguntas</a:t>
            </a:r>
            <a:endParaRPr b="1" i="0" sz="4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9" name="Google Shape;329;p35"/>
          <p:cNvSpPr txBox="1"/>
          <p:nvPr/>
        </p:nvSpPr>
        <p:spPr>
          <a:xfrm>
            <a:off x="2745456" y="1178092"/>
            <a:ext cx="2164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335" name="Google Shape;335;p36"/>
          <p:cNvSpPr/>
          <p:nvPr/>
        </p:nvSpPr>
        <p:spPr>
          <a:xfrm>
            <a:off x="622037" y="0"/>
            <a:ext cx="10947919" cy="5994920"/>
          </a:xfrm>
          <a:prstGeom prst="rect">
            <a:avLst/>
          </a:prstGeom>
          <a:solidFill>
            <a:schemeClr val="dk2">
              <a:alpha val="8941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3086966" y="3654489"/>
            <a:ext cx="60180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por ello! </a:t>
            </a:r>
            <a:endParaRPr b="0" i="0" sz="14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4153932" y="3313676"/>
            <a:ext cx="3884133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Egurre!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descr="Texto&#10;&#10;Descripción generada automáticamente" id="338" name="Google Shape;338;p36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4975" y="5256534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" id="339" name="Google Shape;339;p36">
            <a:hlinkClick r:id="rId8"/>
          </p:cNvPr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673796" y="5256534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Descripción generada automáticamente con confianza media" id="340" name="Google Shape;340;p36">
            <a:hlinkClick r:id="rId10"/>
          </p:cNvPr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162614" y="5256534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bujo en blanco y negro&#10;&#10;Descripción generada automáticamente con confianza media" id="341" name="Google Shape;341;p36">
            <a:hlinkClick r:id="rId12"/>
          </p:cNvPr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651432" y="5265827"/>
            <a:ext cx="3556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747850" y="1601778"/>
            <a:ext cx="6596250" cy="1584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893825" y="463975"/>
            <a:ext cx="2404352" cy="140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87900" y="-838200"/>
            <a:ext cx="12567800" cy="77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622038" y="0"/>
            <a:ext cx="10947919" cy="6253474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5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086966" y="1945410"/>
            <a:ext cx="601806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Desafío</a:t>
            </a:r>
            <a:r>
              <a:rPr b="1" i="0" lang="en-US" sz="32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 </a:t>
            </a:r>
            <a:r>
              <a:rPr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 Tripulaciones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967350" y="3043500"/>
            <a:ext cx="76581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1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Es la práctica integrada en la que trabaja el alumnado de todas las disciplinas a través de un </a:t>
            </a:r>
            <a:r>
              <a:rPr b="1" lang="en-US" sz="21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proyecto real</a:t>
            </a:r>
            <a:r>
              <a:rPr lang="en-US" sz="21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-US" sz="21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diseñado conjuntamente con un partner </a:t>
            </a:r>
            <a:r>
              <a:rPr lang="en-US" sz="21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y desarrollado por los estudiantes durante las últimas semanas de formación en el Bootcamp.</a:t>
            </a:r>
            <a:endParaRPr b="0" i="0" sz="2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622037" y="1236639"/>
            <a:ext cx="843689" cy="824484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62108" y="234327"/>
            <a:ext cx="1611229" cy="120399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/>
          <p:nvPr/>
        </p:nvSpPr>
        <p:spPr>
          <a:xfrm>
            <a:off x="1043880" y="412154"/>
            <a:ext cx="843689" cy="824484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0734737" y="5428990"/>
            <a:ext cx="843689" cy="824484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8100" y="5003800"/>
            <a:ext cx="1261901" cy="127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/>
          <p:nvPr/>
        </p:nvSpPr>
        <p:spPr>
          <a:xfrm>
            <a:off x="622038" y="0"/>
            <a:ext cx="10947900" cy="625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5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3086966" y="1945410"/>
            <a:ext cx="6018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¿</a:t>
            </a:r>
            <a:r>
              <a:rPr b="1"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Para qué?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967350" y="3043500"/>
            <a:ext cx="76581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Con esta práctica el alumnado se enfrenta al </a:t>
            </a:r>
            <a:r>
              <a:rPr b="1" lang="en-US" sz="21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día a día de su futuro profesional</a:t>
            </a:r>
            <a:r>
              <a:rPr lang="en-US" sz="2100">
                <a:solidFill>
                  <a:srgbClr val="EFEFEF"/>
                </a:solidFill>
                <a:latin typeface="Poppins"/>
                <a:ea typeface="Poppins"/>
                <a:cs typeface="Poppins"/>
                <a:sym typeface="Poppins"/>
              </a:rPr>
              <a:t> trabajando de principio a fin en un proyecto en el que se involucran como miembros del departamento de una empresa o simulando el emprendimiento de un proyecto propio.</a:t>
            </a:r>
            <a:endParaRPr sz="2100">
              <a:solidFill>
                <a:srgbClr val="EFEFE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622037" y="1236639"/>
            <a:ext cx="843600" cy="824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62107" y="234327"/>
            <a:ext cx="1611230" cy="120399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1043880" y="412154"/>
            <a:ext cx="843600" cy="824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10734737" y="5428990"/>
            <a:ext cx="843600" cy="824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8100" y="5003800"/>
            <a:ext cx="1261901" cy="127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BFBFB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/>
          <p:nvPr/>
        </p:nvSpPr>
        <p:spPr>
          <a:xfrm>
            <a:off x="622038" y="0"/>
            <a:ext cx="10947900" cy="625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5C3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458641" y="543985"/>
            <a:ext cx="60180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¿Qué conseguimos?</a:t>
            </a:r>
            <a:endParaRPr b="0" i="0" sz="14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22037" y="1236639"/>
            <a:ext cx="843600" cy="824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1262107" y="234327"/>
            <a:ext cx="1611230" cy="120399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1043880" y="412154"/>
            <a:ext cx="843600" cy="824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0734737" y="5428990"/>
            <a:ext cx="843600" cy="824400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28100" y="5003800"/>
            <a:ext cx="1261901" cy="127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 rotWithShape="1">
          <a:blip r:embed="rId5">
            <a:alphaModFix/>
          </a:blip>
          <a:srcRect b="0" l="0" r="41752" t="0"/>
          <a:stretch/>
        </p:blipFill>
        <p:spPr>
          <a:xfrm>
            <a:off x="1943975" y="1236650"/>
            <a:ext cx="8932243" cy="2207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 rotWithShape="1">
          <a:blip r:embed="rId5">
            <a:alphaModFix/>
          </a:blip>
          <a:srcRect b="0" l="62359" r="0" t="0"/>
          <a:stretch/>
        </p:blipFill>
        <p:spPr>
          <a:xfrm>
            <a:off x="3037240" y="3797039"/>
            <a:ext cx="5907317" cy="22591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4531360" y="6606283"/>
            <a:ext cx="5835266" cy="2619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10366624" y="6606283"/>
            <a:ext cx="1835649" cy="26199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4659786" y="220919"/>
            <a:ext cx="6970563" cy="51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Desafío de Tripulaciones</a:t>
            </a:r>
            <a:endParaRPr b="1" i="0" sz="20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423" y="863075"/>
            <a:ext cx="3111153" cy="513179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4531360" y="4980215"/>
            <a:ext cx="3129280" cy="101470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4141339" y="4558531"/>
            <a:ext cx="843689" cy="824484"/>
          </a:xfrm>
          <a:prstGeom prst="corner">
            <a:avLst>
              <a:gd fmla="val 50000" name="adj1"/>
              <a:gd fmla="val 5000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622041" y="1134163"/>
            <a:ext cx="3287277" cy="96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Habilidades</a:t>
            </a:r>
            <a:endParaRPr b="1" i="0" sz="28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622040" y="1854526"/>
            <a:ext cx="3287277" cy="3148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3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Abordarás problemas más complejos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que en los proyectos individuales o de un solo vertical.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Entrenarás en una situación de trabajo realista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con equipos multidisciplinares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3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just">
              <a:lnSpc>
                <a:spcPct val="13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3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8264400" y="1854525"/>
            <a:ext cx="3287400" cy="3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Trabajarás de forma ágil,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desarrollando los alumnos ese tipo de capacidades y aprendiendo las metodologías.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3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Desarrollarás un proyecto bajo la presión</a:t>
            </a:r>
            <a:r>
              <a:rPr lang="en-US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 los deadlines y la presentación del proyecto ante un jurado.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just">
              <a:lnSpc>
                <a:spcPct val="13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538849" cy="6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12311" l="0" r="0" t="4728"/>
          <a:stretch/>
        </p:blipFill>
        <p:spPr>
          <a:xfrm>
            <a:off x="2598445" y="45040"/>
            <a:ext cx="1168920" cy="51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7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/>
          <p:nvPr/>
        </p:nvSpPr>
        <p:spPr>
          <a:xfrm>
            <a:off x="544801" y="863080"/>
            <a:ext cx="4737600" cy="5167800"/>
          </a:xfrm>
          <a:prstGeom prst="rect">
            <a:avLst/>
          </a:prstGeom>
          <a:solidFill>
            <a:srgbClr val="EF334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1017412" y="1380979"/>
            <a:ext cx="4265100" cy="407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El desafío</a:t>
            </a:r>
            <a:endParaRPr b="1" i="0" sz="4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745456" y="1178092"/>
            <a:ext cx="21642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>
                <a:solidFill>
                  <a:srgbClr val="FBFBFB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/>
          <p:nvPr/>
        </p:nvSpPr>
        <p:spPr>
          <a:xfrm>
            <a:off x="6832315" y="863080"/>
            <a:ext cx="4737600" cy="516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6966675" y="1101054"/>
            <a:ext cx="4543200" cy="18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App de seguimiento de repostajes</a:t>
            </a:r>
            <a:r>
              <a:rPr b="1"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Que permita escanear tickets y mostrar recomendaciones sencillas de ahorro en viajes, tanto en vehículos de gasolina como eléctricos</a:t>
            </a:r>
            <a:endParaRPr b="1"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754625" y="572850"/>
            <a:ext cx="2939100" cy="2142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 title="Box-deviator-icon-3lin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82091" y="761664"/>
            <a:ext cx="252412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Personalizados 15">
      <a:dk1>
        <a:srgbClr val="000000"/>
      </a:dk1>
      <a:lt1>
        <a:srgbClr val="FFFFFF"/>
      </a:lt1>
      <a:dk2>
        <a:srgbClr val="EF3340"/>
      </a:dk2>
      <a:lt2>
        <a:srgbClr val="E7E6E6"/>
      </a:lt2>
      <a:accent1>
        <a:srgbClr val="E8959C"/>
      </a:accent1>
      <a:accent2>
        <a:srgbClr val="641C22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