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8"/>
  </p:notesMasterIdLst>
  <p:handoutMasterIdLst>
    <p:handoutMasterId r:id="rId49"/>
  </p:handoutMasterIdLst>
  <p:sldIdLst>
    <p:sldId id="256" r:id="rId3"/>
    <p:sldId id="289" r:id="rId4"/>
    <p:sldId id="276" r:id="rId5"/>
    <p:sldId id="308" r:id="rId6"/>
    <p:sldId id="277" r:id="rId7"/>
    <p:sldId id="294" r:id="rId8"/>
    <p:sldId id="288" r:id="rId9"/>
    <p:sldId id="293" r:id="rId10"/>
    <p:sldId id="329" r:id="rId11"/>
    <p:sldId id="330" r:id="rId12"/>
    <p:sldId id="331" r:id="rId13"/>
    <p:sldId id="328" r:id="rId14"/>
    <p:sldId id="310" r:id="rId15"/>
    <p:sldId id="332" r:id="rId16"/>
    <p:sldId id="302" r:id="rId17"/>
    <p:sldId id="334" r:id="rId18"/>
    <p:sldId id="335" r:id="rId19"/>
    <p:sldId id="336" r:id="rId20"/>
    <p:sldId id="337" r:id="rId21"/>
    <p:sldId id="338" r:id="rId22"/>
    <p:sldId id="318" r:id="rId23"/>
    <p:sldId id="339" r:id="rId24"/>
    <p:sldId id="325" r:id="rId25"/>
    <p:sldId id="340" r:id="rId26"/>
    <p:sldId id="319" r:id="rId27"/>
    <p:sldId id="315" r:id="rId28"/>
    <p:sldId id="322" r:id="rId29"/>
    <p:sldId id="326" r:id="rId30"/>
    <p:sldId id="327" r:id="rId31"/>
    <p:sldId id="341" r:id="rId32"/>
    <p:sldId id="323" r:id="rId33"/>
    <p:sldId id="313" r:id="rId34"/>
    <p:sldId id="280" r:id="rId35"/>
    <p:sldId id="317" r:id="rId36"/>
    <p:sldId id="342" r:id="rId37"/>
    <p:sldId id="343" r:id="rId38"/>
    <p:sldId id="303" r:id="rId39"/>
    <p:sldId id="291" r:id="rId40"/>
    <p:sldId id="279" r:id="rId41"/>
    <p:sldId id="316" r:id="rId42"/>
    <p:sldId id="344" r:id="rId43"/>
    <p:sldId id="345" r:id="rId44"/>
    <p:sldId id="346" r:id="rId45"/>
    <p:sldId id="347" r:id="rId46"/>
    <p:sldId id="349" r:id="rId4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763"/>
    <a:srgbClr val="F59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4434" autoAdjust="0"/>
  </p:normalViewPr>
  <p:slideViewPr>
    <p:cSldViewPr snapToGrid="0" showGuides="1">
      <p:cViewPr varScale="1">
        <p:scale>
          <a:sx n="106" d="100"/>
          <a:sy n="106" d="100"/>
        </p:scale>
        <p:origin x="702" y="9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77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=""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33067C-2384-41D2-8B82-9349FDE7AD9D}" type="datetime1">
              <a:rPr lang="es-ES" smtClean="0"/>
              <a:t>30/08/2025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87F61-0961-4A80-86AF-2E6D11CE3A9F}" type="datetime1">
              <a:rPr lang="es-ES" smtClean="0"/>
              <a:pPr/>
              <a:t>30/08/2025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1749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59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102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24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0491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5674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4138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9086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392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97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"Hola a todos, soy Esther y hoy os presento un proyecto de machine </a:t>
            </a:r>
            <a:r>
              <a:rPr lang="es-ES" dirty="0" err="1" smtClean="0"/>
              <a:t>learning</a:t>
            </a:r>
            <a:r>
              <a:rPr lang="es-ES" dirty="0" smtClean="0"/>
              <a:t> enfocado en anticipar disputas en quejas de clientes. Un modelo que no solo predice, sino que ayuda a tomar decisiones más inteligentes en atención al cliente."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E60DC36-8EFA-4378-9855-E019C55AC472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8543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379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95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1240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0539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83229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9338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035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576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903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615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086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9004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1723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12582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332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73629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0490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63835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330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6059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85600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fld id="{BE60DC36-8EFA-4378-9855-E019C55AC472}" type="slidenum">
              <a:rPr lang="es-ES" smtClean="0">
                <a:solidFill>
                  <a:prstClr val="black"/>
                </a:solidFill>
              </a:rPr>
              <a:pPr/>
              <a:t>45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6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871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300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01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155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435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16DFB5-94AC-45CD-B655-642C94C51F81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F1ECC5-2A51-4AC7-B15E-A2E400532EC9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28246-380C-4290-A6AD-7E81562CB6AD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16DFB5-94AC-45CD-B655-642C94C51F81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9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5383DFE-F986-4781-83AF-3968C48C9EB3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43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6E2C9A-6E6B-4DE2-9D7E-0168118DA85E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37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DD3C7AD-55D7-4E20-92A5-23F8ADA045B5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5A9890-7C2F-4316-86E6-1027E38BCA8D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18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8FD95A-F0F2-4ACB-AC1A-6D40283DCDB8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902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13B84F-F510-4A6A-83E4-3731FCBA9972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17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413D684-A939-43AF-87DA-DE75AAA6C3E7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8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383DFE-F986-4781-83AF-3968C48C9EB3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1769A3-87E8-43BF-B421-F06378D84A84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0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F1ECC5-2A51-4AC7-B15E-A2E400532EC9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73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E128246-380C-4290-A6AD-7E81562CB6AD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71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6E2C9A-6E6B-4DE2-9D7E-0168118DA85E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3C7AD-55D7-4E20-92A5-23F8ADA045B5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5A9890-7C2F-4316-86E6-1027E38BCA8D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FD95A-F0F2-4ACB-AC1A-6D40283DCDB8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13B84F-F510-4A6A-83E4-3731FCBA9972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3D684-A939-43AF-87DA-DE75AAA6C3E7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769A3-87E8-43BF-B421-F06378D84A84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391CBFF-97A1-49ED-83E9-FDA97DDB726E}" type="datetime1">
              <a:rPr lang="es-ES" noProof="0" smtClean="0"/>
              <a:t>30/08/2025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1CBFF-97A1-49ED-83E9-FDA97DDB726E}" type="datetime1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30/08/2025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6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95763"/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s-ES" b="1" dirty="0">
                <a:solidFill>
                  <a:schemeClr val="bg1"/>
                </a:solidFill>
              </a:rPr>
              <a:t>Análisis del proyecto</a:t>
            </a: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sz="4000" dirty="0">
                <a:solidFill>
                  <a:schemeClr val="accent4"/>
                </a:solidFill>
              </a:rPr>
              <a:t>Presentación</a:t>
            </a:r>
            <a:endParaRPr lang="es-ES" dirty="0">
              <a:solidFill>
                <a:schemeClr val="accent4"/>
              </a:solidFill>
            </a:endParaRPr>
          </a:p>
        </p:txBody>
      </p:sp>
      <p:sp>
        <p:nvSpPr>
          <p:cNvPr id="4" name="Rombo 3">
            <a:extLst>
              <a:ext uri="{FF2B5EF4-FFF2-40B4-BE49-F238E27FC236}">
                <a16:creationId xmlns=""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5" name="Rombo 4">
            <a:extLst>
              <a:ext uri="{FF2B5EF4-FFF2-40B4-BE49-F238E27FC236}">
                <a16:creationId xmlns=""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7" name="Grupo 6" descr="Icono de gráfico. ">
            <a:extLst>
              <a:ext uri="{FF2B5EF4-FFF2-40B4-BE49-F238E27FC236}">
                <a16:creationId xmlns=""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orma libre 565">
              <a:extLst>
                <a:ext uri="{FF2B5EF4-FFF2-40B4-BE49-F238E27FC236}">
                  <a16:creationId xmlns=""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9" name="Forma libre 566">
              <a:extLst>
                <a:ext uri="{FF2B5EF4-FFF2-40B4-BE49-F238E27FC236}">
                  <a16:creationId xmlns=""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04" y="1375241"/>
            <a:ext cx="8001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71" y="1002366"/>
            <a:ext cx="8310118" cy="50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0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0" y="1833335"/>
            <a:ext cx="4276725" cy="32316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506" y="1372701"/>
            <a:ext cx="65532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2" y="1091494"/>
            <a:ext cx="10496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9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831" y="703695"/>
            <a:ext cx="5027584" cy="375073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42" y="1007707"/>
            <a:ext cx="5111722" cy="28471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811" y="4199659"/>
            <a:ext cx="3813922" cy="252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1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818965" y="876350"/>
            <a:ext cx="4338918" cy="646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QUEJAS &amp; DISPUTAS</a:t>
            </a:r>
            <a:endParaRPr lang="es-ES" sz="28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27" y="1683809"/>
            <a:ext cx="9310408" cy="46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818965" y="876350"/>
            <a:ext cx="4338918" cy="646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QUEJAS &amp; DISPUTAS</a:t>
            </a:r>
            <a:endParaRPr lang="es-ES" sz="28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6" y="1651947"/>
            <a:ext cx="10051395" cy="50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818965" y="876350"/>
            <a:ext cx="4338918" cy="646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QUEJAS &amp; DISPUTAS</a:t>
            </a:r>
            <a:endParaRPr lang="es-ES" sz="28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056" y="1651947"/>
            <a:ext cx="9606145" cy="47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818965" y="876350"/>
            <a:ext cx="4338918" cy="646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QUEJAS &amp; DISPUTAS</a:t>
            </a:r>
            <a:endParaRPr lang="es-ES" sz="2800" b="1" dirty="0" smtClean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5" y="1651947"/>
            <a:ext cx="10334065" cy="518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818965" y="876350"/>
            <a:ext cx="4338918" cy="646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QUEJAS &amp; DISPUTAS</a:t>
            </a:r>
            <a:endParaRPr lang="es-ES" sz="2800" b="1" dirty="0" smtClean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204" y="2083789"/>
            <a:ext cx="6000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9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573723"/>
            <a:ext cx="9144000" cy="2387600"/>
          </a:xfrm>
        </p:spPr>
        <p:txBody>
          <a:bodyPr/>
          <a:lstStyle/>
          <a:p>
            <a:r>
              <a:rPr lang="es-ES" b="1" dirty="0" smtClean="0"/>
              <a:t>Machine </a:t>
            </a:r>
            <a:r>
              <a:rPr lang="es-ES" b="1" dirty="0" err="1" smtClean="0"/>
              <a:t>Learning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434398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s-ES" b="1" dirty="0" smtClean="0"/>
              <a:t>Este </a:t>
            </a:r>
            <a:r>
              <a:rPr lang="es-ES" b="1" dirty="0"/>
              <a:t>análisis busca detectar señales tempranas que permitan prever conflictos con clientes, facilitando una gestión proactiva y personalizada</a:t>
            </a:r>
            <a:r>
              <a:rPr lang="es-ES" b="1" dirty="0" smtClean="0"/>
              <a:t>.</a:t>
            </a:r>
          </a:p>
          <a:p>
            <a:r>
              <a:rPr lang="es-ES" b="1" dirty="0" smtClean="0"/>
              <a:t>La función es anticipar conflictos y mejorar la gestión de atención al cliente.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8714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3" name="CuadroTexto 12"/>
          <p:cNvSpPr txBox="1"/>
          <p:nvPr/>
        </p:nvSpPr>
        <p:spPr>
          <a:xfrm>
            <a:off x="3818965" y="876350"/>
            <a:ext cx="4338918" cy="64698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QUEJAS &amp; DISPUTAS</a:t>
            </a:r>
            <a:endParaRPr lang="es-ES" sz="28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37" y="1876787"/>
            <a:ext cx="7957297" cy="423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571129" y="1447196"/>
            <a:ext cx="4338918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ANÁLISIS DE </a:t>
            </a:r>
            <a:r>
              <a:rPr lang="es-ES" sz="2400" b="1" dirty="0" smtClean="0"/>
              <a:t>DISPUTAS</a:t>
            </a:r>
            <a:endParaRPr lang="es-ES" sz="2000" b="1" dirty="0" smtClean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06" y="1724790"/>
            <a:ext cx="4600575" cy="38576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571129" y="2927429"/>
            <a:ext cx="441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Nuestro trabajo se trata se adelantarnos a la que una queja puede ser una disputa.</a:t>
            </a:r>
            <a:endParaRPr lang="es-ES" dirty="0"/>
          </a:p>
        </p:txBody>
      </p:sp>
      <p:sp>
        <p:nvSpPr>
          <p:cNvPr id="17" name="Rectángulo 16"/>
          <p:cNvSpPr/>
          <p:nvPr/>
        </p:nvSpPr>
        <p:spPr>
          <a:xfrm>
            <a:off x="3935506" y="1957974"/>
            <a:ext cx="1296370" cy="148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/>
          <p:cNvSpPr/>
          <p:nvPr/>
        </p:nvSpPr>
        <p:spPr>
          <a:xfrm>
            <a:off x="3935506" y="2164289"/>
            <a:ext cx="1296370" cy="148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>
            <a:off x="3935506" y="2512929"/>
            <a:ext cx="1296370" cy="148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/>
          <p:cNvSpPr/>
          <p:nvPr/>
        </p:nvSpPr>
        <p:spPr>
          <a:xfrm>
            <a:off x="3935506" y="2698486"/>
            <a:ext cx="1296370" cy="148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7781926" y="3932409"/>
            <a:ext cx="2047034" cy="204703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</a:rPr>
              <a:t>16,72 %</a:t>
            </a:r>
            <a:endParaRPr lang="es-E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4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756786" y="868869"/>
            <a:ext cx="4639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El </a:t>
            </a:r>
            <a:r>
              <a:rPr lang="es-ES" dirty="0" err="1" smtClean="0"/>
              <a:t>dataframe</a:t>
            </a:r>
            <a:r>
              <a:rPr lang="es-ES" dirty="0" smtClean="0"/>
              <a:t> está limpio de duplicados.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Comprobación de nulos.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11" y="1865269"/>
            <a:ext cx="45815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1076604" y="4725219"/>
            <a:ext cx="2836788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endParaRPr lang="es-ES" sz="3600" b="1" dirty="0" smtClean="0"/>
          </a:p>
          <a:p>
            <a:pPr algn="ctr">
              <a:lnSpc>
                <a:spcPts val="1900"/>
              </a:lnSpc>
            </a:pPr>
            <a:r>
              <a:rPr lang="es-ES" sz="3600" b="1" dirty="0" err="1" smtClean="0"/>
              <a:t>NaN</a:t>
            </a:r>
            <a:r>
              <a:rPr lang="es-ES" sz="3600" b="1" dirty="0" smtClean="0"/>
              <a:t> 22150</a:t>
            </a:r>
            <a:r>
              <a:rPr lang="es-ES" sz="20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s-ES" sz="20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595194" y="1559273"/>
            <a:ext cx="3089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Distribución de la variable target: </a:t>
            </a:r>
          </a:p>
          <a:p>
            <a:r>
              <a:rPr lang="es-ES" sz="2400" b="1" dirty="0" err="1"/>
              <a:t>Consumer</a:t>
            </a:r>
            <a:r>
              <a:rPr lang="es-ES" sz="2400" b="1" dirty="0"/>
              <a:t> </a:t>
            </a:r>
            <a:r>
              <a:rPr lang="es-ES" sz="2400" b="1" dirty="0" err="1"/>
              <a:t>disputed</a:t>
            </a:r>
            <a:r>
              <a:rPr lang="es-ES" sz="2400" b="1" dirty="0"/>
              <a:t>? </a:t>
            </a:r>
            <a:endParaRPr lang="es-ES" sz="2400" b="1" dirty="0" smtClean="0"/>
          </a:p>
          <a:p>
            <a:endParaRPr lang="es-ES" sz="2400" b="1" dirty="0" smtClean="0"/>
          </a:p>
          <a:p>
            <a:r>
              <a:rPr lang="es-ES" sz="2400" b="1" dirty="0" smtClean="0"/>
              <a:t>Yes </a:t>
            </a:r>
            <a:r>
              <a:rPr lang="es-ES" sz="2400" b="1" dirty="0"/>
              <a:t>4708 </a:t>
            </a:r>
            <a:endParaRPr lang="es-ES" sz="2400" b="1" dirty="0" smtClean="0"/>
          </a:p>
          <a:p>
            <a:r>
              <a:rPr lang="es-ES" sz="2400" b="1" dirty="0" smtClean="0"/>
              <a:t>No </a:t>
            </a:r>
            <a:r>
              <a:rPr lang="es-ES" sz="2400" b="1" dirty="0"/>
              <a:t>1298 </a:t>
            </a:r>
            <a:endParaRPr lang="es-ES" sz="2400" b="1" dirty="0" smtClean="0"/>
          </a:p>
          <a:p>
            <a:endParaRPr lang="es-ES" sz="2400" dirty="0"/>
          </a:p>
        </p:txBody>
      </p:sp>
      <p:sp>
        <p:nvSpPr>
          <p:cNvPr id="12" name="Flecha izquierda 11"/>
          <p:cNvSpPr/>
          <p:nvPr/>
        </p:nvSpPr>
        <p:spPr>
          <a:xfrm rot="10303195">
            <a:off x="4318211" y="4343548"/>
            <a:ext cx="1528889" cy="6656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9332259" y="703695"/>
            <a:ext cx="1743075" cy="17430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</a:rPr>
              <a:t>78,38 %</a:t>
            </a:r>
            <a:endParaRPr lang="es-ES" sz="2400" b="1" dirty="0">
              <a:solidFill>
                <a:schemeClr val="tx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368863" y="3259834"/>
            <a:ext cx="4706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Motivos de </a:t>
            </a:r>
            <a:r>
              <a:rPr lang="es-ES" b="1" dirty="0" err="1" smtClean="0"/>
              <a:t>NaN</a:t>
            </a:r>
            <a:endParaRPr lang="es-ES" b="1" dirty="0" smtClean="0"/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smtClean="0"/>
              <a:t>Error humana (dato no rellenado)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8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81" y="1748293"/>
            <a:ext cx="5210175" cy="441007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759370" y="2785280"/>
            <a:ext cx="5465777" cy="17366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smtClean="0"/>
              <a:t>Se crea un </a:t>
            </a:r>
            <a:r>
              <a:rPr lang="es-ES" sz="2400" dirty="0" err="1" smtClean="0"/>
              <a:t>dataframe</a:t>
            </a:r>
            <a:r>
              <a:rPr lang="es-ES" sz="2400" dirty="0" smtClean="0"/>
              <a:t> nuevo, únicamente con los registro que dispongas de información en la variable objetivo: </a:t>
            </a:r>
            <a:r>
              <a:rPr lang="es-ES" sz="2400" dirty="0" err="1" smtClean="0"/>
              <a:t>Consumer</a:t>
            </a:r>
            <a:r>
              <a:rPr lang="es-ES" sz="2400" dirty="0" smtClean="0"/>
              <a:t> </a:t>
            </a:r>
            <a:r>
              <a:rPr lang="es-ES" sz="2400" dirty="0" err="1" smtClean="0"/>
              <a:t>disputed</a:t>
            </a:r>
            <a:r>
              <a:rPr lang="es-ES" sz="2400" dirty="0" smtClean="0"/>
              <a:t>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968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74" y="2446770"/>
            <a:ext cx="5538160" cy="330385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0" y="2559267"/>
            <a:ext cx="5349585" cy="31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024" y="3522157"/>
            <a:ext cx="6096849" cy="314979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4" y="842751"/>
            <a:ext cx="5427852" cy="281085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85646" y="792058"/>
            <a:ext cx="20798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/>
              <a:t>QUEJAS TOTALES</a:t>
            </a:r>
            <a:endParaRPr lang="es-ES" b="1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50775" y="4978112"/>
            <a:ext cx="333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DISPUTAS (SIN </a:t>
            </a:r>
            <a:r>
              <a:rPr lang="es-ES" b="1" dirty="0" err="1" smtClean="0"/>
              <a:t>NaN</a:t>
            </a:r>
            <a:r>
              <a:rPr lang="es-ES" b="1" dirty="0" smtClean="0"/>
              <a:t>)</a:t>
            </a:r>
            <a:endParaRPr lang="es-ES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96000" y="1231285"/>
            <a:ext cx="5629411" cy="224742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Con este gráfico podemos observa que los motivos más frecuentes son:</a:t>
            </a:r>
          </a:p>
          <a:p>
            <a:pPr marL="711200" indent="-342900">
              <a:buFont typeface="+mj-lt"/>
              <a:buAutoNum type="arabicPeriod"/>
              <a:tabLst>
                <a:tab pos="536575" algn="l"/>
              </a:tabLst>
            </a:pPr>
            <a:r>
              <a:rPr lang="es-ES" sz="1400" dirty="0" smtClean="0"/>
              <a:t>Información incorrecta en el informe crediticio. ( datos erróneos o inexacto, como: nombre, direcciones mal escritas, fechas equivocadas, etc.</a:t>
            </a:r>
          </a:p>
          <a:p>
            <a:pPr marL="711200" indent="-342900">
              <a:buFont typeface="+mj-lt"/>
              <a:buAutoNum type="arabicPeriod"/>
              <a:tabLst>
                <a:tab pos="536575" algn="l"/>
              </a:tabLst>
            </a:pPr>
            <a:r>
              <a:rPr lang="es-ES" sz="1400" dirty="0" smtClean="0"/>
              <a:t>Intento de cobro a persona o empresa equivocada o la deudo prescribió o fue cancelada.</a:t>
            </a:r>
          </a:p>
          <a:p>
            <a:pPr marL="711200" indent="-342900">
              <a:buFont typeface="+mj-lt"/>
              <a:buAutoNum type="arabicPeriod"/>
              <a:tabLst>
                <a:tab pos="536575" algn="l"/>
              </a:tabLst>
            </a:pPr>
            <a:r>
              <a:rPr lang="es-ES" sz="1400" dirty="0" smtClean="0"/>
              <a:t>Modificación de préstamos, cobro, ejecución hipotecaria.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9538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74" y="2446770"/>
            <a:ext cx="5538160" cy="3303857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0" y="2559267"/>
            <a:ext cx="5349585" cy="31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6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1091494"/>
            <a:ext cx="105537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091494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e 22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2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30800" y="2808775"/>
            <a:ext cx="1892301" cy="189230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1600" b="1" dirty="0">
                <a:latin typeface="+mj-lt"/>
              </a:rPr>
              <a:t>PROYECTO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b="1" dirty="0" smtClean="0"/>
              <a:t>NOTEBOOKS</a:t>
            </a:r>
            <a:endParaRPr lang="es-ES" sz="2000" b="1" dirty="0"/>
          </a:p>
        </p:txBody>
      </p:sp>
      <p:sp>
        <p:nvSpPr>
          <p:cNvPr id="15" name="Elipse 14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=""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b="1" dirty="0" smtClean="0"/>
              <a:t>SRC</a:t>
            </a:r>
            <a:endParaRPr lang="es-ES" sz="2000" b="1" dirty="0"/>
          </a:p>
        </p:txBody>
      </p:sp>
      <p:sp>
        <p:nvSpPr>
          <p:cNvPr id="20" name="Elipse 19">
            <a:extLst>
              <a:ext uri="{FF2B5EF4-FFF2-40B4-BE49-F238E27FC236}">
                <a16:creationId xmlns=""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=""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b="1" dirty="0" smtClean="0"/>
              <a:t>MODELS</a:t>
            </a:r>
            <a:endParaRPr lang="es-ES" sz="2000" b="1" dirty="0"/>
          </a:p>
        </p:txBody>
      </p:sp>
      <p:sp>
        <p:nvSpPr>
          <p:cNvPr id="22" name="Elipse 21">
            <a:extLst>
              <a:ext uri="{FF2B5EF4-FFF2-40B4-BE49-F238E27FC236}">
                <a16:creationId xmlns=""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b="1" dirty="0" smtClean="0"/>
              <a:t>README</a:t>
            </a:r>
            <a:endParaRPr lang="es-ES" sz="2000" b="1" dirty="0"/>
          </a:p>
        </p:txBody>
      </p:sp>
      <p:sp>
        <p:nvSpPr>
          <p:cNvPr id="26" name="Elipse 25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=""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b="1" dirty="0" smtClean="0"/>
              <a:t>DOCS</a:t>
            </a:r>
            <a:endParaRPr lang="es-ES" sz="2000" b="1" dirty="0"/>
          </a:p>
        </p:txBody>
      </p:sp>
      <p:sp>
        <p:nvSpPr>
          <p:cNvPr id="28" name="Elipse 27">
            <a:extLst>
              <a:ext uri="{FF2B5EF4-FFF2-40B4-BE49-F238E27FC236}">
                <a16:creationId xmlns=""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=""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2000" b="1" dirty="0" smtClean="0"/>
              <a:t>APP</a:t>
            </a:r>
            <a:endParaRPr lang="es-ES" sz="2000" b="1" dirty="0"/>
          </a:p>
        </p:txBody>
      </p:sp>
      <p:sp>
        <p:nvSpPr>
          <p:cNvPr id="30" name="Elipse 29">
            <a:extLst>
              <a:ext uri="{FF2B5EF4-FFF2-40B4-BE49-F238E27FC236}">
                <a16:creationId xmlns=""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grpSp>
        <p:nvGrpSpPr>
          <p:cNvPr id="31" name="Grupo 30" descr="Iconos de gráfico de barras y gráfico de líneas.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orma libre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3" name="Forma libre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34" name="Forma libre 1676" descr="Icono de casilla de verificación. ">
            <a:extLst>
              <a:ext uri="{FF2B5EF4-FFF2-40B4-BE49-F238E27FC236}">
                <a16:creationId xmlns=""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5" name="Forma libre 4665" descr="Icono de gráfico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36" name="Grupo 35" descr="Icono de ser humano y engranaje.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31109" y="5335364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a libre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38" name="Forma libre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grpSp>
        <p:nvGrpSpPr>
          <p:cNvPr id="39" name="Grupo 38" descr="Icono de engranajes.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119068" y="5353557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orma libre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41" name="Forma libre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42" name="Forma libre 4346" descr="Icono de gráfico de cajas y bigotes.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4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367" y="3245223"/>
            <a:ext cx="6624731" cy="332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923925"/>
            <a:ext cx="9372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5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Modelos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7324165" y="3065929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954459" y="1240592"/>
            <a:ext cx="10717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Se utilizaron las </a:t>
            </a:r>
            <a:r>
              <a:rPr lang="es-ES" b="1" dirty="0"/>
              <a:t>métricas de clasificación</a:t>
            </a:r>
            <a:r>
              <a:rPr lang="es-ES" dirty="0"/>
              <a:t> </a:t>
            </a:r>
            <a:r>
              <a:rPr lang="es-ES" dirty="0" smtClean="0"/>
              <a:t>para </a:t>
            </a:r>
            <a:r>
              <a:rPr lang="es-ES" dirty="0"/>
              <a:t>evaluar el rendimiento </a:t>
            </a:r>
            <a:r>
              <a:rPr lang="es-ES" dirty="0" smtClean="0"/>
              <a:t>del modelo, cuando </a:t>
            </a:r>
            <a:r>
              <a:rPr lang="es-ES" dirty="0"/>
              <a:t>el objetivo es </a:t>
            </a:r>
            <a:r>
              <a:rPr lang="es-ES" b="1" dirty="0"/>
              <a:t>predecir categorías o clases</a:t>
            </a:r>
            <a:r>
              <a:rPr lang="es-ES" dirty="0"/>
              <a:t>. Por ejemplo: ¿el cliente va a disputar la queja: sí o no?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76604" y="2313021"/>
            <a:ext cx="82646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/>
              <a:t>Variables Categóricas </a:t>
            </a:r>
            <a:endParaRPr lang="es-ES" b="1" u="sng" dirty="0" smtClean="0"/>
          </a:p>
          <a:p>
            <a:endParaRPr lang="es-ES" b="1" u="sng" dirty="0" smtClean="0"/>
          </a:p>
          <a:p>
            <a:r>
              <a:rPr lang="es-ES" b="1" dirty="0" err="1" smtClean="0"/>
              <a:t>Product</a:t>
            </a:r>
            <a:r>
              <a:rPr lang="es-ES" b="1" dirty="0"/>
              <a:t>: </a:t>
            </a:r>
            <a:r>
              <a:rPr lang="es-ES" dirty="0"/>
              <a:t>Tipo de producto financiero (</a:t>
            </a:r>
            <a:r>
              <a:rPr lang="es-ES" dirty="0" err="1"/>
              <a:t>Debt</a:t>
            </a:r>
            <a:r>
              <a:rPr lang="es-ES" dirty="0"/>
              <a:t> </a:t>
            </a:r>
            <a:r>
              <a:rPr lang="es-ES" dirty="0" err="1"/>
              <a:t>collection</a:t>
            </a:r>
            <a:r>
              <a:rPr lang="es-ES" dirty="0"/>
              <a:t>, </a:t>
            </a:r>
            <a:r>
              <a:rPr lang="es-ES" dirty="0" err="1"/>
              <a:t>Mortgage</a:t>
            </a:r>
            <a:r>
              <a:rPr lang="es-ES" dirty="0"/>
              <a:t>, </a:t>
            </a:r>
            <a:r>
              <a:rPr lang="es-ES" dirty="0" err="1"/>
              <a:t>Credit</a:t>
            </a:r>
            <a:r>
              <a:rPr lang="es-ES" dirty="0"/>
              <a:t> </a:t>
            </a:r>
            <a:r>
              <a:rPr lang="es-ES" dirty="0" err="1"/>
              <a:t>card</a:t>
            </a:r>
            <a:r>
              <a:rPr lang="es-ES" dirty="0"/>
              <a:t>, etc.) </a:t>
            </a:r>
            <a:r>
              <a:rPr lang="es-ES" b="1" dirty="0"/>
              <a:t>Sub-</a:t>
            </a:r>
            <a:r>
              <a:rPr lang="es-ES" b="1" dirty="0" err="1"/>
              <a:t>product</a:t>
            </a:r>
            <a:r>
              <a:rPr lang="es-ES" b="1" dirty="0"/>
              <a:t>: </a:t>
            </a:r>
            <a:r>
              <a:rPr lang="es-ES" dirty="0"/>
              <a:t>Subcategoría específica del producto </a:t>
            </a:r>
            <a:endParaRPr lang="es-ES" dirty="0" smtClean="0"/>
          </a:p>
          <a:p>
            <a:r>
              <a:rPr lang="es-ES" b="1" dirty="0" err="1" smtClean="0"/>
              <a:t>Issue</a:t>
            </a:r>
            <a:r>
              <a:rPr lang="es-ES" b="1" dirty="0"/>
              <a:t>: </a:t>
            </a:r>
            <a:r>
              <a:rPr lang="es-ES" dirty="0"/>
              <a:t>Tipo de problema principal </a:t>
            </a:r>
            <a:endParaRPr lang="es-ES" dirty="0" smtClean="0"/>
          </a:p>
          <a:p>
            <a:r>
              <a:rPr lang="es-ES" b="1" dirty="0" smtClean="0"/>
              <a:t>Sub-</a:t>
            </a:r>
            <a:r>
              <a:rPr lang="es-ES" b="1" dirty="0" err="1" smtClean="0"/>
              <a:t>issue</a:t>
            </a:r>
            <a:r>
              <a:rPr lang="es-ES" b="1" dirty="0"/>
              <a:t>: </a:t>
            </a:r>
            <a:r>
              <a:rPr lang="es-ES" dirty="0"/>
              <a:t>Problema específico detallado </a:t>
            </a:r>
            <a:endParaRPr lang="es-ES" dirty="0" smtClean="0"/>
          </a:p>
          <a:p>
            <a:r>
              <a:rPr lang="es-ES" b="1" dirty="0" err="1" smtClean="0"/>
              <a:t>State</a:t>
            </a:r>
            <a:r>
              <a:rPr lang="es-ES" b="1" dirty="0"/>
              <a:t>: </a:t>
            </a:r>
            <a:r>
              <a:rPr lang="es-ES" dirty="0"/>
              <a:t>Estado geográfico del cliente </a:t>
            </a:r>
            <a:endParaRPr lang="es-ES" dirty="0" smtClean="0"/>
          </a:p>
          <a:p>
            <a:r>
              <a:rPr lang="es-ES" b="1" dirty="0" err="1" smtClean="0"/>
              <a:t>Company</a:t>
            </a:r>
            <a:r>
              <a:rPr lang="es-ES" b="1" dirty="0"/>
              <a:t>: </a:t>
            </a:r>
            <a:r>
              <a:rPr lang="es-ES" dirty="0"/>
              <a:t>Empresa involucrada en la queja </a:t>
            </a:r>
            <a:endParaRPr lang="es-ES" dirty="0" smtClean="0"/>
          </a:p>
          <a:p>
            <a:r>
              <a:rPr lang="es-ES" b="1" dirty="0" err="1" smtClean="0"/>
              <a:t>Company</a:t>
            </a:r>
            <a:r>
              <a:rPr lang="es-ES" b="1" dirty="0" smtClean="0"/>
              <a:t> </a:t>
            </a:r>
            <a:r>
              <a:rPr lang="es-ES" b="1" dirty="0"/>
              <a:t>response: </a:t>
            </a:r>
            <a:r>
              <a:rPr lang="es-ES" dirty="0"/>
              <a:t>Tipo de respuesta de la empresa </a:t>
            </a:r>
            <a:endParaRPr lang="es-ES" dirty="0" smtClean="0"/>
          </a:p>
          <a:p>
            <a:r>
              <a:rPr lang="es-ES" b="1" dirty="0" err="1" smtClean="0"/>
              <a:t>Timely</a:t>
            </a:r>
            <a:r>
              <a:rPr lang="es-ES" b="1" dirty="0" smtClean="0"/>
              <a:t> </a:t>
            </a:r>
            <a:r>
              <a:rPr lang="es-ES" b="1" dirty="0"/>
              <a:t>response?: </a:t>
            </a:r>
            <a:r>
              <a:rPr lang="es-ES" dirty="0"/>
              <a:t>Si la respuesta fue oportuna (Yes/No) </a:t>
            </a:r>
            <a:endParaRPr lang="es-ES" dirty="0" smtClean="0"/>
          </a:p>
          <a:p>
            <a:r>
              <a:rPr lang="es-ES" b="1" dirty="0" err="1" smtClean="0"/>
              <a:t>Consumer</a:t>
            </a:r>
            <a:r>
              <a:rPr lang="es-ES" b="1" dirty="0" smtClean="0"/>
              <a:t> </a:t>
            </a:r>
            <a:r>
              <a:rPr lang="es-ES" b="1" dirty="0" err="1"/>
              <a:t>disputed</a:t>
            </a:r>
            <a:r>
              <a:rPr lang="es-ES" b="1" dirty="0"/>
              <a:t>?: </a:t>
            </a:r>
            <a:r>
              <a:rPr lang="es-ES" dirty="0"/>
              <a:t>Si el consumidor disputó la </a:t>
            </a:r>
            <a:r>
              <a:rPr lang="es-ES" dirty="0" smtClean="0"/>
              <a:t>respuesta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516477" y="3745944"/>
            <a:ext cx="4155569" cy="1736646"/>
          </a:xfrm>
          <a:prstGeom prst="round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>
                <a:solidFill>
                  <a:schemeClr val="bg1"/>
                </a:solidFill>
              </a:rPr>
              <a:t>No se cogieron las de fecha ya que se realizará la predicción antes de la respuesta de la empresa.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 hidden="1">
            <a:extLst>
              <a:ext uri="{FF2B5EF4-FFF2-40B4-BE49-F238E27FC236}">
                <a16:creationId xmlns=""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6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71065" y="522898"/>
            <a:ext cx="37209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61893" y="272633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Arquitectura del modelo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208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=""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1031649" y="825195"/>
            <a:ext cx="8718699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entrenaron 5 modelos supervisados.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evaluó cada uno con métricas de clasificación.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seleccionó el mejor modelo por F1 Score.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guardaron los modelos en formato 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pkl</a:t>
            </a:r>
            <a:r>
              <a:rPr lang="es-E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y la configuración en </a:t>
            </a:r>
            <a:r>
              <a:rPr lang="es-E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model_config.yaml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 aplicó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hiperparametrización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con </a:t>
            </a:r>
            <a:r>
              <a:rPr lang="es-ES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GridSearchCV</a:t>
            </a:r>
            <a:r>
              <a:rPr lang="es-E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240122" y="3294950"/>
            <a:ext cx="2327378" cy="2327378"/>
            <a:chOff x="1145074" y="3044684"/>
            <a:chExt cx="2314406" cy="2314406"/>
          </a:xfrm>
        </p:grpSpPr>
        <p:sp>
          <p:nvSpPr>
            <p:cNvPr id="3" name="Círculo: Sin relleno 2">
              <a:extLst>
                <a:ext uri="{FF2B5EF4-FFF2-40B4-BE49-F238E27FC236}">
                  <a16:creationId xmlns="" xmlns:a16="http://schemas.microsoft.com/office/drawing/2014/main" id="{8DC8DEBA-4D8D-4704-A04E-32A1E0BF41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45074" y="3044684"/>
              <a:ext cx="2314406" cy="2314406"/>
            </a:xfrm>
            <a:prstGeom prst="donut">
              <a:avLst>
                <a:gd name="adj" fmla="val 12255"/>
              </a:avLst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2" name="CuadroTexto 1"/>
            <p:cNvSpPr txBox="1"/>
            <p:nvPr/>
          </p:nvSpPr>
          <p:spPr>
            <a:xfrm>
              <a:off x="1671233" y="3847944"/>
              <a:ext cx="1243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Regresión Logística</a:t>
              </a:r>
              <a:endParaRPr lang="es-ES" sz="2000" b="1" dirty="0"/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2700966" y="3294950"/>
            <a:ext cx="2327378" cy="2327378"/>
            <a:chOff x="3605918" y="3044684"/>
            <a:chExt cx="2314406" cy="2314406"/>
          </a:xfrm>
        </p:grpSpPr>
        <p:sp>
          <p:nvSpPr>
            <p:cNvPr id="22" name="Círculo: Sin relleno 21">
              <a:extLst>
                <a:ext uri="{FF2B5EF4-FFF2-40B4-BE49-F238E27FC236}">
                  <a16:creationId xmlns="" xmlns:a16="http://schemas.microsoft.com/office/drawing/2014/main" id="{769CE3F0-8651-4FF1-8CAF-1E986C3831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05918" y="3044684"/>
              <a:ext cx="2314406" cy="2314406"/>
            </a:xfrm>
            <a:prstGeom prst="donut">
              <a:avLst>
                <a:gd name="adj" fmla="val 12255"/>
              </a:avLst>
            </a:prstGeom>
            <a:solidFill>
              <a:schemeClr val="accent4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4141224" y="3847944"/>
              <a:ext cx="1243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Árbol de Decisión</a:t>
              </a:r>
              <a:endParaRPr lang="es-ES" sz="2000" b="1" dirty="0"/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5161810" y="3294950"/>
            <a:ext cx="2327378" cy="2327378"/>
            <a:chOff x="6066762" y="3044684"/>
            <a:chExt cx="2314406" cy="2314406"/>
          </a:xfrm>
        </p:grpSpPr>
        <p:sp>
          <p:nvSpPr>
            <p:cNvPr id="23" name="Círculo: Sin relleno 22">
              <a:extLst>
                <a:ext uri="{FF2B5EF4-FFF2-40B4-BE49-F238E27FC236}">
                  <a16:creationId xmlns="" xmlns:a16="http://schemas.microsoft.com/office/drawing/2014/main" id="{59423939-1DC9-4306-AA5D-6C01113363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66762" y="3044684"/>
              <a:ext cx="2314406" cy="2314406"/>
            </a:xfrm>
            <a:prstGeom prst="donut">
              <a:avLst>
                <a:gd name="adj" fmla="val 12255"/>
              </a:avLst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6602068" y="3847944"/>
              <a:ext cx="1243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err="1" smtClean="0"/>
                <a:t>Random</a:t>
              </a:r>
              <a:r>
                <a:rPr lang="es-ES" sz="2000" b="1" dirty="0" smtClean="0"/>
                <a:t> </a:t>
              </a:r>
              <a:r>
                <a:rPr lang="es-ES" sz="2000" b="1" dirty="0" err="1" smtClean="0"/>
                <a:t>Forest</a:t>
              </a:r>
              <a:endParaRPr lang="es-ES" sz="2000" b="1" dirty="0"/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7623570" y="3458390"/>
            <a:ext cx="2163022" cy="2163022"/>
            <a:chOff x="7918018" y="3208124"/>
            <a:chExt cx="2150966" cy="2150966"/>
          </a:xfrm>
        </p:grpSpPr>
        <p:sp>
          <p:nvSpPr>
            <p:cNvPr id="24" name="Círculo: Sin relleno 23">
              <a:extLst>
                <a:ext uri="{FF2B5EF4-FFF2-40B4-BE49-F238E27FC236}">
                  <a16:creationId xmlns="" xmlns:a16="http://schemas.microsoft.com/office/drawing/2014/main" id="{A838DD0B-E018-44D0-A4C0-13DF2FD028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18018" y="3208124"/>
              <a:ext cx="2150966" cy="2150966"/>
            </a:xfrm>
            <a:prstGeom prst="donut">
              <a:avLst>
                <a:gd name="adj" fmla="val 12255"/>
              </a:avLst>
            </a:prstGeom>
            <a:solidFill>
              <a:schemeClr val="accent6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8306886" y="4083552"/>
              <a:ext cx="124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KNN</a:t>
              </a:r>
              <a:endParaRPr lang="es-ES" sz="2000" b="1" dirty="0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9920974" y="3458390"/>
            <a:ext cx="2163022" cy="2163022"/>
            <a:chOff x="10215422" y="3208124"/>
            <a:chExt cx="2150966" cy="2150966"/>
          </a:xfrm>
        </p:grpSpPr>
        <p:sp>
          <p:nvSpPr>
            <p:cNvPr id="25" name="Círculo: Sin relleno 24">
              <a:extLst>
                <a:ext uri="{FF2B5EF4-FFF2-40B4-BE49-F238E27FC236}">
                  <a16:creationId xmlns="" xmlns:a16="http://schemas.microsoft.com/office/drawing/2014/main" id="{B5265A05-9A0F-4DEC-9382-F51EEE7422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215422" y="3208124"/>
              <a:ext cx="2150966" cy="2150966"/>
            </a:xfrm>
            <a:prstGeom prst="donut">
              <a:avLst>
                <a:gd name="adj" fmla="val 12255"/>
              </a:avLst>
            </a:prstGeom>
            <a:solidFill>
              <a:srgbClr val="7030A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0669008" y="4155720"/>
              <a:ext cx="1243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000" b="1" dirty="0" smtClean="0"/>
                <a:t>SVM</a:t>
              </a:r>
              <a:endParaRPr lang="es-E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425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673425" y="19050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s-ES" sz="28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41001"/>
          <a:stretch/>
        </p:blipFill>
        <p:spPr>
          <a:xfrm>
            <a:off x="581573" y="1038973"/>
            <a:ext cx="5019675" cy="488351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58497"/>
          <a:stretch/>
        </p:blipFill>
        <p:spPr>
          <a:xfrm>
            <a:off x="5981973" y="2004291"/>
            <a:ext cx="5019675" cy="3435272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452582" y="4110182"/>
            <a:ext cx="5220843" cy="1884218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3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425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673425" y="19050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s-E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6" y="1541607"/>
            <a:ext cx="5638800" cy="447675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3093" y="2101292"/>
            <a:ext cx="552334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El modelo </a:t>
            </a:r>
            <a:r>
              <a:rPr lang="es-ES" b="1" dirty="0">
                <a:latin typeface="Arial" panose="020B0604020202020204" pitchFamily="34" charset="0"/>
              </a:rPr>
              <a:t>detecta muy bien las disputas</a:t>
            </a:r>
            <a:r>
              <a:rPr lang="es-ES" dirty="0">
                <a:latin typeface="Arial" panose="020B0604020202020204" pitchFamily="34" charset="0"/>
              </a:rPr>
              <a:t> (923 aciertos), lo cual es positivo si tu objetivo es anticiparlas.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Sin embargo, </a:t>
            </a:r>
            <a:r>
              <a:rPr lang="es-ES" b="1" dirty="0">
                <a:latin typeface="Arial" panose="020B0604020202020204" pitchFamily="34" charset="0"/>
              </a:rPr>
              <a:t>comete muchos falsos positivos</a:t>
            </a:r>
            <a:r>
              <a:rPr lang="es-ES" dirty="0">
                <a:latin typeface="Arial" panose="020B0604020202020204" pitchFamily="34" charset="0"/>
              </a:rPr>
              <a:t> (236), lo que significa que está </a:t>
            </a:r>
            <a:r>
              <a:rPr lang="es-ES" b="1" dirty="0">
                <a:latin typeface="Arial" panose="020B0604020202020204" pitchFamily="34" charset="0"/>
              </a:rPr>
              <a:t>sobreestimando</a:t>
            </a:r>
            <a:r>
              <a:rPr lang="es-ES" dirty="0">
                <a:latin typeface="Arial" panose="020B0604020202020204" pitchFamily="34" charset="0"/>
              </a:rPr>
              <a:t> la probabilidad de disputa.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</a:rPr>
              <a:t>La cantidad de </a:t>
            </a:r>
            <a:r>
              <a:rPr lang="es-ES" b="1" dirty="0">
                <a:latin typeface="Arial" panose="020B0604020202020204" pitchFamily="34" charset="0"/>
              </a:rPr>
              <a:t>falsos negativos es baja</a:t>
            </a:r>
            <a:r>
              <a:rPr lang="es-ES" dirty="0">
                <a:latin typeface="Arial" panose="020B0604020202020204" pitchFamily="34" charset="0"/>
              </a:rPr>
              <a:t> (17), lo que indica que rara vez se le escapan disputas reales.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06147" y="998883"/>
            <a:ext cx="3057236" cy="408623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1</a:t>
            </a:r>
            <a:r>
              <a:rPr lang="es-ES" b="1" baseline="30000" dirty="0" smtClean="0"/>
              <a:t>er</a:t>
            </a:r>
            <a:r>
              <a:rPr lang="es-ES" b="1" dirty="0" smtClean="0"/>
              <a:t> entrenamiento.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29209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425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673425" y="19050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s-E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3093" y="3465919"/>
            <a:ext cx="55233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Arial" panose="020B0604020202020204" pitchFamily="34" charset="0"/>
              </a:rPr>
              <a:t>Con el reajuste del umbral, vemos que bajan los falsos positivos, pero la precisión también baja.</a:t>
            </a:r>
            <a:endParaRPr lang="es-E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606147" y="998883"/>
            <a:ext cx="3057236" cy="1021556"/>
          </a:xfrm>
          <a:prstGeom prst="roundRect">
            <a:avLst/>
          </a:prstGeom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2º entrenamiento.</a:t>
            </a:r>
          </a:p>
          <a:p>
            <a:pPr algn="ctr"/>
            <a:r>
              <a:rPr lang="es-ES" b="1" dirty="0" smtClean="0"/>
              <a:t>Se ajusta el umbral de decisión.</a:t>
            </a:r>
            <a:endParaRPr lang="es-ES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1" y="1509661"/>
            <a:ext cx="56388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5567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630181" y="195134"/>
            <a:ext cx="2060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Modelo final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83689" y="855297"/>
            <a:ext cx="4396740" cy="5319593"/>
          </a:xfrm>
          <a:prstGeom prst="roundRect">
            <a:avLst/>
          </a:prstGeom>
          <a:solidFill>
            <a:srgbClr val="F59F26"/>
          </a:solidFill>
        </p:spPr>
        <p:txBody>
          <a:bodyPr wrap="square" rtlCol="0">
            <a:spAutoFit/>
          </a:bodyPr>
          <a:lstStyle/>
          <a:p>
            <a:endParaRPr lang="es-ES" sz="2400" dirty="0"/>
          </a:p>
          <a:p>
            <a:r>
              <a:rPr lang="es-ES" sz="2400" u="sng" dirty="0" smtClean="0"/>
              <a:t>Mejores parámetros:</a:t>
            </a:r>
          </a:p>
          <a:p>
            <a:endParaRPr lang="es-E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n_estimators</a:t>
            </a:r>
            <a:r>
              <a:rPr lang="es-ES" sz="2400" dirty="0"/>
              <a:t>: 200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max_depth</a:t>
            </a:r>
            <a:r>
              <a:rPr lang="es-ES" sz="2400" dirty="0"/>
              <a:t>: 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min_samples_split</a:t>
            </a:r>
            <a:r>
              <a:rPr lang="es-ES" sz="2400" dirty="0"/>
              <a:t>: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min_samples_leaf</a:t>
            </a:r>
            <a:r>
              <a:rPr lang="es-ES" sz="2400" dirty="0"/>
              <a:t>: </a:t>
            </a:r>
            <a:r>
              <a:rPr lang="es-ES" sz="2400" dirty="0" smtClean="0"/>
              <a:t>2</a:t>
            </a:r>
          </a:p>
          <a:p>
            <a:endParaRPr lang="es-ES" sz="2400" dirty="0"/>
          </a:p>
          <a:p>
            <a:r>
              <a:rPr lang="es-ES" sz="2400" dirty="0" smtClean="0"/>
              <a:t>Métricas: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err="1" smtClean="0"/>
              <a:t>Accuracy</a:t>
            </a:r>
            <a:r>
              <a:rPr lang="es-ES" sz="2400" dirty="0" smtClean="0"/>
              <a:t>: 87%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 smtClean="0"/>
              <a:t>F1 Score: 78 %</a:t>
            </a:r>
            <a:endParaRPr lang="es-ES" sz="2400" dirty="0"/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7555795" y="936316"/>
            <a:ext cx="3786009" cy="71508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" sz="3600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682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5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5771914" y="4554071"/>
            <a:ext cx="5223297" cy="1270560"/>
            <a:chOff x="7131675" y="4884831"/>
            <a:chExt cx="3863536" cy="939800"/>
          </a:xfrm>
        </p:grpSpPr>
        <p:sp>
          <p:nvSpPr>
            <p:cNvPr id="5" name="Rectángulo: Esquinas redondeadas 18"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34436" y="498423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sz="3600" b="1" dirty="0" smtClean="0"/>
                <a:t>SRC</a:t>
              </a:r>
              <a:endParaRPr lang="es-ES" sz="3600" b="1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31675" y="4884831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7" name="Forma libre 4665" descr="Icono de gráfico ">
              <a:extLst>
                <a:ext uri="{FF2B5EF4-FFF2-40B4-BE49-F238E27FC236}">
                  <a16:creationId xmlns=""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735" y="5180891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425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673425" y="190500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SRC</a:t>
            </a:r>
            <a:endParaRPr lang="es-ES" sz="2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830623" y="2270776"/>
            <a:ext cx="4396740" cy="2553891"/>
          </a:xfrm>
          <a:prstGeom prst="roundRect">
            <a:avLst/>
          </a:prstGeom>
          <a:solidFill>
            <a:srgbClr val="F59F26"/>
          </a:solidFill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data_processing.py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Leer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Limpiar y ordenar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Transformar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Guardar para el modelo</a:t>
            </a:r>
            <a:endParaRPr lang="es-ES" sz="2400" dirty="0"/>
          </a:p>
        </p:txBody>
      </p:sp>
      <p:sp>
        <p:nvSpPr>
          <p:cNvPr id="23" name="CuadroTexto 22"/>
          <p:cNvSpPr txBox="1"/>
          <p:nvPr/>
        </p:nvSpPr>
        <p:spPr>
          <a:xfrm>
            <a:off x="6876356" y="2270776"/>
            <a:ext cx="4717143" cy="2553891"/>
          </a:xfrm>
          <a:prstGeom prst="roundRect">
            <a:avLst/>
          </a:prstGeom>
          <a:solidFill>
            <a:srgbClr val="095763"/>
          </a:solidFill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training.py</a:t>
            </a:r>
          </a:p>
          <a:p>
            <a:endParaRPr lang="es-E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Tomar datos procesados.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Entrena los modelos.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Evaluación de modelos.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chemeClr val="bg1"/>
                </a:solidFill>
              </a:rPr>
              <a:t>Guardar el mejor modelo</a:t>
            </a:r>
            <a:r>
              <a:rPr lang="es-ES" sz="2400" dirty="0" smtClean="0"/>
              <a:t>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5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557157" y="4382477"/>
            <a:ext cx="5597165" cy="113295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ES" sz="3200" b="1" dirty="0" smtClean="0"/>
              <a:t>NOTEBOOKS</a:t>
            </a:r>
            <a:endParaRPr lang="es-ES" sz="3200" b="1" dirty="0"/>
          </a:p>
        </p:txBody>
      </p:sp>
      <p:sp>
        <p:nvSpPr>
          <p:cNvPr id="3" name="Elipse 2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446031" y="4283074"/>
            <a:ext cx="1436913" cy="143691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Forma libre 1676" descr="Icono de casilla de verificación. ">
            <a:extLst>
              <a:ext uri="{FF2B5EF4-FFF2-40B4-BE49-F238E27FC236}">
                <a16:creationId xmlns=""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5873680" y="4652667"/>
            <a:ext cx="528649" cy="528649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4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57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5771914" y="4554071"/>
            <a:ext cx="5223297" cy="1270560"/>
            <a:chOff x="7131675" y="4884831"/>
            <a:chExt cx="3863536" cy="939800"/>
          </a:xfrm>
        </p:grpSpPr>
        <p:sp>
          <p:nvSpPr>
            <p:cNvPr id="5" name="Rectángulo: Esquinas redondeadas 18">
              <a:extLst>
                <a:ext uri="{FF2B5EF4-FFF2-40B4-BE49-F238E27FC236}">
                  <a16:creationId xmlns="" xmlns:a16="http://schemas.microsoft.com/office/drawing/2014/main" id="{EB7F2E37-0ACF-4E8A-9C1D-EC5B65BA290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34436" y="4984233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s-ES" sz="3600" b="1" dirty="0" smtClean="0"/>
                <a:t>APP</a:t>
              </a:r>
              <a:endParaRPr lang="es-ES" sz="3600" b="1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="" xmlns:a16="http://schemas.microsoft.com/office/drawing/2014/main" id="{88F812F5-70AF-4FBD-80D9-D59B3C456D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131675" y="4884831"/>
              <a:ext cx="939800" cy="939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7" name="Forma libre 4665" descr="Icono de gráfico ">
              <a:extLst>
                <a:ext uri="{FF2B5EF4-FFF2-40B4-BE49-F238E27FC236}">
                  <a16:creationId xmlns="" xmlns:a16="http://schemas.microsoft.com/office/drawing/2014/main" id="{557E39B2-E017-4E5C-B53E-DDE3B9D4C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7735" y="5180891"/>
              <a:ext cx="347679" cy="347679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03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425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673425" y="19050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21" y="2547360"/>
            <a:ext cx="8639175" cy="18002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740727" y="1662546"/>
            <a:ext cx="44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Llamar a la App desde la terminal.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96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425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673425" y="19050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38" y="1179419"/>
            <a:ext cx="84963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425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673425" y="19050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s-ES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96813"/>
            <a:ext cx="76200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 hidden="1">
            <a:extLst>
              <a:ext uri="{FF2B5EF4-FFF2-40B4-BE49-F238E27FC236}">
                <a16:creationId xmlns=""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90360" y="522898"/>
            <a:ext cx="551688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4254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5673425" y="190500"/>
            <a:ext cx="801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09" y="1133754"/>
            <a:ext cx="66960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Rombo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prstClr val="white"/>
                </a:solidFill>
              </a:endParaRPr>
            </a:p>
          </p:txBody>
        </p:sp>
        <p:sp>
          <p:nvSpPr>
            <p:cNvPr id="13" name="Rombo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s-ES" sz="7200" b="1" dirty="0">
                <a:solidFill>
                  <a:schemeClr val="bg1"/>
                </a:solidFill>
              </a:rPr>
              <a:t>Gracias</a:t>
            </a:r>
            <a:endParaRPr lang="es-E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del proyecto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e 1">
            <a:extLst>
              <a:ext uri="{FF2B5EF4-FFF2-40B4-BE49-F238E27FC236}">
                <a16:creationId xmlns=""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3" name="Trapezoide 42">
            <a:extLst>
              <a:ext uri="{FF2B5EF4-FFF2-40B4-BE49-F238E27FC236}">
                <a16:creationId xmlns=""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4" name="Trapezoide 43">
            <a:extLst>
              <a:ext uri="{FF2B5EF4-FFF2-40B4-BE49-F238E27FC236}">
                <a16:creationId xmlns=""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5" name="Trapezoide 44">
            <a:extLst>
              <a:ext uri="{FF2B5EF4-FFF2-40B4-BE49-F238E27FC236}">
                <a16:creationId xmlns=""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6" name="Trapezoide 45">
            <a:extLst>
              <a:ext uri="{FF2B5EF4-FFF2-40B4-BE49-F238E27FC236}">
                <a16:creationId xmlns="" xmlns:a16="http://schemas.microsoft.com/office/drawing/2014/main" id="{89DA262E-0502-4E65-8ABA-E063880EAC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774115" y="3016167"/>
            <a:ext cx="1976578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400" b="1" dirty="0" smtClean="0">
                <a:solidFill>
                  <a:schemeClr val="bg1"/>
                </a:solidFill>
              </a:rPr>
              <a:t>CONTEXTUALIZACIÓN TÉCNICA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=""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2" y="2886560"/>
            <a:ext cx="1561821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400" b="1" dirty="0" smtClean="0">
                <a:solidFill>
                  <a:schemeClr val="bg1"/>
                </a:solidFill>
              </a:rPr>
              <a:t>LIMPIEZA Y TRANSFORMACIÓN. 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=""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385899" y="299860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ANÁLISIS EDA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=""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3088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400" b="1" dirty="0" smtClean="0">
                <a:solidFill>
                  <a:schemeClr val="bg1"/>
                </a:solidFill>
              </a:rPr>
              <a:t>ENTRENAMIENTO MODELOS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=""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5" y="2886560"/>
            <a:ext cx="1493713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DEMOSTRACIÓN TÉCNICA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datos.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=""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Limpieza y transformación de datos.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Estudio sobre los datos y gráfica de análisis para obtener más información.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=""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Lorem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ipsum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dolor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, sed do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eiusmod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tempor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incididunt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ut labore et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dolore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 magna </a:t>
            </a:r>
            <a:r>
              <a:rPr lang="es-E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aliqua</a:t>
            </a:r>
            <a:r>
              <a:rPr lang="es-E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=""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Realización de </a:t>
            </a:r>
            <a:r>
              <a:rPr lang="es-E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app</a:t>
            </a: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en </a:t>
            </a:r>
            <a:r>
              <a:rPr lang="es-E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Streamlit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3781950" y="233415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57" name="Forma libre 4344" descr="Icono de llave inglesa. ">
            <a:extLst>
              <a:ext uri="{FF2B5EF4-FFF2-40B4-BE49-F238E27FC236}">
                <a16:creationId xmlns=""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1583208" y="233415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grpSp>
        <p:nvGrpSpPr>
          <p:cNvPr id="67" name="Grupo 66" descr="Icono de ábaco. ">
            <a:extLst>
              <a:ext uri="{FF2B5EF4-FFF2-40B4-BE49-F238E27FC236}">
                <a16:creationId xmlns=""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orma libre 324">
              <a:extLst>
                <a:ext uri="{FF2B5EF4-FFF2-40B4-BE49-F238E27FC236}">
                  <a16:creationId xmlns=""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69" name="Forma libre 325">
              <a:extLst>
                <a:ext uri="{FF2B5EF4-FFF2-40B4-BE49-F238E27FC236}">
                  <a16:creationId xmlns=""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0" name="Forma libre 326">
              <a:extLst>
                <a:ext uri="{FF2B5EF4-FFF2-40B4-BE49-F238E27FC236}">
                  <a16:creationId xmlns=""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  <p:sp>
          <p:nvSpPr>
            <p:cNvPr id="71" name="Forma libre 327">
              <a:extLst>
                <a:ext uri="{FF2B5EF4-FFF2-40B4-BE49-F238E27FC236}">
                  <a16:creationId xmlns=""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dirty="0"/>
            </a:p>
          </p:txBody>
        </p:sp>
      </p:grpSp>
      <p:sp>
        <p:nvSpPr>
          <p:cNvPr id="72" name="Forma libre 2319" descr="Icono de hoja. ">
            <a:extLst>
              <a:ext uri="{FF2B5EF4-FFF2-40B4-BE49-F238E27FC236}">
                <a16:creationId xmlns=""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8" name="Forma libre 931" descr="Icono de gráfico de líneas.">
            <a:extLst>
              <a:ext uri="{FF2B5EF4-FFF2-40B4-BE49-F238E27FC236}">
                <a16:creationId xmlns=""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5986462" y="2385419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0.25 -2.96296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25 3.7037E-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3" grpId="0" animBg="1"/>
      <p:bldP spid="44" grpId="0" animBg="1"/>
      <p:bldP spid="45" grpId="0" animBg="1"/>
      <p:bldP spid="46" grpId="0" animBg="1"/>
      <p:bldP spid="4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8330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Primeros pasos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1155327" y="2054364"/>
            <a:ext cx="11220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Conjunto de datos:</a:t>
            </a:r>
          </a:p>
          <a:p>
            <a:endParaRPr lang="es-E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Se obtienen los datos de un .</a:t>
            </a:r>
            <a:r>
              <a:rPr lang="es-ES" sz="2400" dirty="0" err="1" smtClean="0"/>
              <a:t>csv</a:t>
            </a:r>
            <a:r>
              <a:rPr lang="es-ES" sz="2400" dirty="0" smtClean="0"/>
              <a:t>. (Fuente: quejas_clientes.csv)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Tamaño: +50.000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 smtClean="0"/>
              <a:t>Columnas: tipo de producto, subproducto, tipo de problema, empresa, estado, código postal, respuesta de la empresa, si fue a tiempo, si hubo disputa.</a:t>
            </a:r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33922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480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Primeros pasos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es-E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Se realiza la adquisición de datos, limpieza de datos y análisis exploratorio. Por último entrenamiento de modelos. </a:t>
            </a:r>
            <a:endParaRPr lang="es-E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28" y="1766768"/>
            <a:ext cx="3727790" cy="37736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414" y="1372365"/>
            <a:ext cx="50768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6571129" y="1447196"/>
            <a:ext cx="4338918" cy="5107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ANÁLISIS DE </a:t>
            </a:r>
            <a:r>
              <a:rPr lang="es-ES" sz="2400" b="1" dirty="0" smtClean="0"/>
              <a:t>QUEJAS</a:t>
            </a:r>
            <a:endParaRPr lang="es-ES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924625" y="967010"/>
            <a:ext cx="4427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realiza la exploración de </a:t>
            </a:r>
            <a:r>
              <a:rPr lang="es-ES" dirty="0" err="1" smtClean="0"/>
              <a:t>dataframe</a:t>
            </a:r>
            <a:r>
              <a:rPr lang="es-ES" dirty="0" smtClean="0"/>
              <a:t> completo, para investigar los datos.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971" y="2264454"/>
            <a:ext cx="6781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0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 hidden="1">
            <a:extLst>
              <a:ext uri="{FF2B5EF4-FFF2-40B4-BE49-F238E27FC236}">
                <a16:creationId xmlns=""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es-ES" dirty="0"/>
              <a:t>Diapositiva de análisis de proyecto 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15213" y="522898"/>
            <a:ext cx="47767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58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s-E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EDA</a:t>
            </a:r>
            <a: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s-E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s-E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6291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=""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s-ES" sz="1600" b="1" dirty="0" smtClean="0">
                <a:solidFill>
                  <a:schemeClr val="bg1"/>
                </a:solidFill>
              </a:rPr>
              <a:t>NOTEBOOK</a:t>
            </a:r>
            <a:endParaRPr lang="es-ES" sz="1600" b="1" dirty="0">
              <a:solidFill>
                <a:schemeClr val="bg1"/>
              </a:solidFill>
            </a:endParaRPr>
          </a:p>
        </p:txBody>
      </p:sp>
      <p:sp>
        <p:nvSpPr>
          <p:cNvPr id="56" name="Forma libre 4197" descr="Icono de carro de la compra.">
            <a:extLst>
              <a:ext uri="{FF2B5EF4-FFF2-40B4-BE49-F238E27FC236}">
                <a16:creationId xmlns=""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37" y="1181660"/>
            <a:ext cx="8068235" cy="497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2.xml><?xml version="1.0" encoding="utf-8"?>
<a:theme xmlns:a="http://schemas.openxmlformats.org/drawingml/2006/main" name="1_Tema d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59_TF78455520.potx" id="{5EE861E3-3564-47B4-8A02-FBEAC36CFAB2}" vid="{A83930CC-2020-4C50-8F1B-917CB7D55B44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Análisis del proyecto, de 24Slides</Template>
  <TotalTime>0</TotalTime>
  <Words>1368</Words>
  <Application>Microsoft Office PowerPoint</Application>
  <PresentationFormat>Panorámica</PresentationFormat>
  <Paragraphs>281</Paragraphs>
  <Slides>45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Segoe UI</vt:lpstr>
      <vt:lpstr>Segoe UI Light</vt:lpstr>
      <vt:lpstr>Tema de Office</vt:lpstr>
      <vt:lpstr>1_Tema de Office</vt:lpstr>
      <vt:lpstr>Análisis del proyecto Presentación</vt:lpstr>
      <vt:lpstr>Machine Learning</vt:lpstr>
      <vt:lpstr>Diapositiva de análisis de proyecto 2</vt:lpstr>
      <vt:lpstr>Presentación de PowerPoint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3</vt:lpstr>
      <vt:lpstr>Diapositiva de análisis de proyecto 6</vt:lpstr>
      <vt:lpstr>Diapositiva de análisis de proyecto 5</vt:lpstr>
      <vt:lpstr>Diapositiva de análisis de proyecto 5</vt:lpstr>
      <vt:lpstr>Diapositiva de análisis de proyecto 5</vt:lpstr>
      <vt:lpstr>Diapositiva de análisis de proyecto 5</vt:lpstr>
      <vt:lpstr>Presentación de PowerPoint</vt:lpstr>
      <vt:lpstr>Diapositiva de análisis de proyecto 5</vt:lpstr>
      <vt:lpstr>Presentación de PowerPoint</vt:lpstr>
      <vt:lpstr>Diapositiva de análisis de proyecto 5</vt:lpstr>
      <vt:lpstr>Diapositiva de análisis de proyecto 5</vt:lpstr>
      <vt:lpstr>Diapositiva de análisis de proyecto 5</vt:lpstr>
      <vt:lpstr>Diapositiva de análisis de proyecto 5</vt:lpstr>
      <vt:lpstr>Gracias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2025-08-23T10:28:11Z</dcterms:created>
  <dcterms:modified xsi:type="dcterms:W3CDTF">2025-08-29T23:41:16Z</dcterms:modified>
</cp:coreProperties>
</file>