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60" r:id="rId4"/>
    <p:sldId id="262" r:id="rId5"/>
    <p:sldId id="263" r:id="rId6"/>
    <p:sldId id="264" r:id="rId7"/>
    <p:sldId id="265" r:id="rId8"/>
    <p:sldId id="266"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8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56979-E953-4C62-8E08-689032F75C60}" type="datetimeFigureOut">
              <a:rPr lang="es-ES" smtClean="0"/>
              <a:t>30/08/2025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4EC92-49BD-4F33-A48C-E1E0EAB68EC3}" type="slidenum">
              <a:rPr lang="es-ES" smtClean="0"/>
              <a:t>‹Nº›</a:t>
            </a:fld>
            <a:endParaRPr lang="es-ES"/>
          </a:p>
        </p:txBody>
      </p:sp>
    </p:spTree>
    <p:extLst>
      <p:ext uri="{BB962C8B-B14F-4D97-AF65-F5344CB8AC3E}">
        <p14:creationId xmlns:p14="http://schemas.microsoft.com/office/powerpoint/2010/main" val="302065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fld id="{BE60DC36-8EFA-4378-9855-E019C55AC472}" type="slidenum">
              <a:rPr lang="es-ES" smtClean="0">
                <a:solidFill>
                  <a:prstClr val="black"/>
                </a:solidFill>
              </a:rPr>
              <a:pPr/>
              <a:t>1</a:t>
            </a:fld>
            <a:endParaRPr lang="es-ES" dirty="0">
              <a:solidFill>
                <a:prstClr val="black"/>
              </a:solidFill>
            </a:endParaRPr>
          </a:p>
        </p:txBody>
      </p:sp>
    </p:spTree>
    <p:extLst>
      <p:ext uri="{BB962C8B-B14F-4D97-AF65-F5344CB8AC3E}">
        <p14:creationId xmlns:p14="http://schemas.microsoft.com/office/powerpoint/2010/main" val="867346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si pudiéramos anticiparlas antes de que escalen? Este proyecto nace de esa pregunta."</a:t>
            </a:r>
          </a:p>
          <a:p>
            <a:r>
              <a:rPr lang="es-ES" dirty="0" smtClean="0"/>
              <a:t>"Imaginad tener un radar que detecta qué casos van a complicarse. Eso es lo que hemos construido."</a:t>
            </a:r>
          </a:p>
          <a:p>
            <a:endParaRPr lang="es-ES" dirty="0"/>
          </a:p>
        </p:txBody>
      </p:sp>
      <p:sp>
        <p:nvSpPr>
          <p:cNvPr id="4" name="Marcador de número de diapositiva 3"/>
          <p:cNvSpPr>
            <a:spLocks noGrp="1"/>
          </p:cNvSpPr>
          <p:nvPr>
            <p:ph type="sldNum" sz="quarter" idx="10"/>
          </p:nvPr>
        </p:nvSpPr>
        <p:spPr/>
        <p:txBody>
          <a:bodyPr/>
          <a:lstStyle/>
          <a:p>
            <a:fld id="{BE60DC36-8EFA-4378-9855-E019C55AC472}" type="slidenum">
              <a:rPr lang="es-ES" smtClean="0">
                <a:solidFill>
                  <a:prstClr val="black"/>
                </a:solidFill>
              </a:rPr>
              <a:pPr/>
              <a:t>3</a:t>
            </a:fld>
            <a:endParaRPr lang="es-ES" dirty="0">
              <a:solidFill>
                <a:prstClr val="black"/>
              </a:solidFill>
            </a:endParaRPr>
          </a:p>
        </p:txBody>
      </p:sp>
    </p:spTree>
    <p:extLst>
      <p:ext uri="{BB962C8B-B14F-4D97-AF65-F5344CB8AC3E}">
        <p14:creationId xmlns:p14="http://schemas.microsoft.com/office/powerpoint/2010/main" val="33135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fld id="{BE60DC36-8EFA-4378-9855-E019C55AC472}" type="slidenum">
              <a:rPr lang="es-ES" smtClean="0">
                <a:solidFill>
                  <a:prstClr val="black"/>
                </a:solidFill>
              </a:rPr>
              <a:pPr/>
              <a:t>8</a:t>
            </a:fld>
            <a:endParaRPr lang="es-ES" dirty="0">
              <a:solidFill>
                <a:prstClr val="black"/>
              </a:solidFill>
            </a:endParaRPr>
          </a:p>
        </p:txBody>
      </p:sp>
    </p:spTree>
    <p:extLst>
      <p:ext uri="{BB962C8B-B14F-4D97-AF65-F5344CB8AC3E}">
        <p14:creationId xmlns:p14="http://schemas.microsoft.com/office/powerpoint/2010/main" val="368363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smtClean="0"/>
              <a:t>Haga clic para modificar el estilo de título del patrón</a:t>
            </a:r>
            <a:endParaRPr lang="es-ES" noProof="0" dirty="0"/>
          </a:p>
        </p:txBody>
      </p:sp>
      <p:sp>
        <p:nvSpPr>
          <p:cNvPr id="3" name="Subtítulo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rtlCol="0"/>
          <a:lstStyle/>
          <a:p>
            <a:fld id="{0C16DFB5-94AC-45CD-B655-642C94C51F81}" type="datetime1">
              <a:rPr lang="es-ES" smtClean="0">
                <a:solidFill>
                  <a:srgbClr val="000000">
                    <a:tint val="75000"/>
                  </a:srgbClr>
                </a:solidFill>
              </a:rPr>
              <a:pPr/>
              <a:t>30/08/2025</a:t>
            </a:fld>
            <a:endParaRPr lang="es-ES" dirty="0">
              <a:solidFill>
                <a:srgbClr val="000000">
                  <a:tint val="75000"/>
                </a:srgbClr>
              </a:solidFill>
            </a:endParaRPr>
          </a:p>
        </p:txBody>
      </p:sp>
      <p:sp>
        <p:nvSpPr>
          <p:cNvPr id="5" name="Marcador de pie de página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6" name="Marcador de posición de número de diapositiva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11134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F7B869-BFB2-4C20-8AB1-46704BB3D177}"/>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fecha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rtlCol="0"/>
          <a:lstStyle/>
          <a:p>
            <a:fld id="{1BF1ECC5-2A51-4AC7-B15E-A2E400532EC9}" type="datetime1">
              <a:rPr lang="es-ES" smtClean="0">
                <a:solidFill>
                  <a:srgbClr val="000000">
                    <a:tint val="75000"/>
                  </a:srgbClr>
                </a:solidFill>
              </a:rPr>
              <a:pPr/>
              <a:t>30/08/2025</a:t>
            </a:fld>
            <a:endParaRPr lang="es-ES" dirty="0">
              <a:solidFill>
                <a:srgbClr val="000000">
                  <a:tint val="75000"/>
                </a:srgbClr>
              </a:solidFill>
            </a:endParaRPr>
          </a:p>
        </p:txBody>
      </p:sp>
      <p:sp>
        <p:nvSpPr>
          <p:cNvPr id="5" name="Marcador de pie de página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6" name="Marcador de posición de número de diapositiva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138365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fecha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rtlCol="0"/>
          <a:lstStyle/>
          <a:p>
            <a:fld id="{1E128246-380C-4290-A6AD-7E81562CB6AD}" type="datetime1">
              <a:rPr lang="es-ES" smtClean="0">
                <a:solidFill>
                  <a:srgbClr val="000000">
                    <a:tint val="75000"/>
                  </a:srgbClr>
                </a:solidFill>
              </a:rPr>
              <a:pPr/>
              <a:t>30/08/2025</a:t>
            </a:fld>
            <a:endParaRPr lang="es-ES" dirty="0">
              <a:solidFill>
                <a:srgbClr val="000000">
                  <a:tint val="75000"/>
                </a:srgbClr>
              </a:solidFill>
            </a:endParaRPr>
          </a:p>
        </p:txBody>
      </p:sp>
      <p:sp>
        <p:nvSpPr>
          <p:cNvPr id="5" name="Marcador de pie de página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6" name="Marcador de posición de número de diapositiva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364515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C807FBE-061D-452C-A8A6-213063CFD678}"/>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xmlns="" id="{433A3535-1708-499D-B5D2-7D8F9FD182D0}"/>
              </a:ext>
            </a:extLst>
          </p:cNvPr>
          <p:cNvSpPr>
            <a:spLocks noGrp="1"/>
          </p:cNvSpPr>
          <p:nvPr>
            <p:ph idx="1"/>
          </p:nvPr>
        </p:nvSpPr>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fecha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rtlCol="0"/>
          <a:lstStyle/>
          <a:p>
            <a:fld id="{C5383DFE-F986-4781-83AF-3968C48C9EB3}" type="datetime1">
              <a:rPr lang="es-ES" smtClean="0">
                <a:solidFill>
                  <a:srgbClr val="000000">
                    <a:tint val="75000"/>
                  </a:srgbClr>
                </a:solidFill>
              </a:rPr>
              <a:pPr/>
              <a:t>30/08/2025</a:t>
            </a:fld>
            <a:endParaRPr lang="es-ES" dirty="0">
              <a:solidFill>
                <a:srgbClr val="000000">
                  <a:tint val="75000"/>
                </a:srgbClr>
              </a:solidFill>
            </a:endParaRPr>
          </a:p>
        </p:txBody>
      </p:sp>
      <p:sp>
        <p:nvSpPr>
          <p:cNvPr id="5" name="Marcador de pie de página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6" name="Marcador de posición de número de diapositiva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377702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smtClean="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smtClean="0"/>
              <a:t>Haga clic para modificar el estilo de texto del patrón</a:t>
            </a:r>
          </a:p>
        </p:txBody>
      </p:sp>
      <p:sp>
        <p:nvSpPr>
          <p:cNvPr id="4" name="Marcador de fecha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rtlCol="0"/>
          <a:lstStyle/>
          <a:p>
            <a:fld id="{D26E2C9A-6E6B-4DE2-9D7E-0168118DA85E}" type="datetime1">
              <a:rPr lang="es-ES" smtClean="0">
                <a:solidFill>
                  <a:srgbClr val="000000">
                    <a:tint val="75000"/>
                  </a:srgbClr>
                </a:solidFill>
              </a:rPr>
              <a:pPr/>
              <a:t>30/08/2025</a:t>
            </a:fld>
            <a:endParaRPr lang="es-ES" dirty="0">
              <a:solidFill>
                <a:srgbClr val="000000">
                  <a:tint val="75000"/>
                </a:srgbClr>
              </a:solidFill>
            </a:endParaRPr>
          </a:p>
        </p:txBody>
      </p:sp>
      <p:sp>
        <p:nvSpPr>
          <p:cNvPr id="5" name="Marcador de pie de página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6" name="Marcador de posición de número de diapositiva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360803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BCC9BDC-6F21-4EF5-A8DD-E35E27EACA58}"/>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fecha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rtlCol="0"/>
          <a:lstStyle/>
          <a:p>
            <a:fld id="{ADD3C7AD-55D7-4E20-92A5-23F8ADA045B5}" type="datetime1">
              <a:rPr lang="es-ES" smtClean="0">
                <a:solidFill>
                  <a:srgbClr val="000000">
                    <a:tint val="75000"/>
                  </a:srgbClr>
                </a:solidFill>
              </a:rPr>
              <a:pPr/>
              <a:t>30/08/2025</a:t>
            </a:fld>
            <a:endParaRPr lang="es-ES" dirty="0">
              <a:solidFill>
                <a:srgbClr val="000000">
                  <a:tint val="75000"/>
                </a:srgbClr>
              </a:solidFill>
            </a:endParaRPr>
          </a:p>
        </p:txBody>
      </p:sp>
      <p:sp>
        <p:nvSpPr>
          <p:cNvPr id="6" name="Marcador de pie de página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7" name="Marcador de posición de número de diapositiva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408257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rtlCol="0"/>
          <a:lstStyle/>
          <a:p>
            <a:pPr rtl="0"/>
            <a:r>
              <a:rPr lang="es-ES" noProof="0" smtClean="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4" name="Marcador de posición de contenido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6" name="Marcador de posición de contenido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fecha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rtlCol="0"/>
          <a:lstStyle/>
          <a:p>
            <a:fld id="{CD5A9890-7C2F-4316-86E6-1027E38BCA8D}" type="datetime1">
              <a:rPr lang="es-ES" smtClean="0">
                <a:solidFill>
                  <a:srgbClr val="000000">
                    <a:tint val="75000"/>
                  </a:srgbClr>
                </a:solidFill>
              </a:rPr>
              <a:pPr/>
              <a:t>30/08/2025</a:t>
            </a:fld>
            <a:endParaRPr lang="es-ES" dirty="0">
              <a:solidFill>
                <a:srgbClr val="000000">
                  <a:tint val="75000"/>
                </a:srgbClr>
              </a:solidFill>
            </a:endParaRPr>
          </a:p>
        </p:txBody>
      </p:sp>
      <p:sp>
        <p:nvSpPr>
          <p:cNvPr id="8" name="Marcador de pie de página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9" name="Marcador de número de diapositiva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153724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560E367-8DA0-4655-BCBC-F4280D8642CD}"/>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rtlCol="0"/>
          <a:lstStyle/>
          <a:p>
            <a:fld id="{8B8FD95A-F0F2-4ACB-AC1A-6D40283DCDB8}" type="datetime1">
              <a:rPr lang="es-ES" smtClean="0">
                <a:solidFill>
                  <a:srgbClr val="000000">
                    <a:tint val="75000"/>
                  </a:srgbClr>
                </a:solidFill>
              </a:rPr>
              <a:pPr/>
              <a:t>30/08/2025</a:t>
            </a:fld>
            <a:endParaRPr lang="es-ES" dirty="0">
              <a:solidFill>
                <a:srgbClr val="000000">
                  <a:tint val="75000"/>
                </a:srgbClr>
              </a:solidFill>
            </a:endParaRPr>
          </a:p>
        </p:txBody>
      </p:sp>
      <p:sp>
        <p:nvSpPr>
          <p:cNvPr id="4" name="Marcador de pie de página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5" name="Marcador de posición de número de diapositiva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408800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rtlCol="0"/>
          <a:lstStyle/>
          <a:p>
            <a:fld id="{9713B84F-F510-4A6A-83E4-3731FCBA9972}" type="datetime1">
              <a:rPr lang="es-ES" smtClean="0">
                <a:solidFill>
                  <a:srgbClr val="000000">
                    <a:tint val="75000"/>
                  </a:srgbClr>
                </a:solidFill>
              </a:rPr>
              <a:pPr/>
              <a:t>30/08/2025</a:t>
            </a:fld>
            <a:endParaRPr lang="es-ES" dirty="0">
              <a:solidFill>
                <a:srgbClr val="000000">
                  <a:tint val="75000"/>
                </a:srgbClr>
              </a:solidFill>
            </a:endParaRPr>
          </a:p>
        </p:txBody>
      </p:sp>
      <p:sp>
        <p:nvSpPr>
          <p:cNvPr id="3" name="Marcador de pie de página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4" name="Marcador de número de diapositiva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149826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smtClean="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Haga clic para modificar el estilo de texto del patrón</a:t>
            </a:r>
          </a:p>
        </p:txBody>
      </p:sp>
      <p:sp>
        <p:nvSpPr>
          <p:cNvPr id="5" name="Marcador de fecha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rtlCol="0"/>
          <a:lstStyle/>
          <a:p>
            <a:fld id="{B413D684-A939-43AF-87DA-DE75AAA6C3E7}" type="datetime1">
              <a:rPr lang="es-ES" smtClean="0">
                <a:solidFill>
                  <a:srgbClr val="000000">
                    <a:tint val="75000"/>
                  </a:srgbClr>
                </a:solidFill>
              </a:rPr>
              <a:pPr/>
              <a:t>30/08/2025</a:t>
            </a:fld>
            <a:endParaRPr lang="es-ES" dirty="0">
              <a:solidFill>
                <a:srgbClr val="000000">
                  <a:tint val="75000"/>
                </a:srgbClr>
              </a:solidFill>
            </a:endParaRPr>
          </a:p>
        </p:txBody>
      </p:sp>
      <p:sp>
        <p:nvSpPr>
          <p:cNvPr id="6" name="Marcador de pie de página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7" name="Marcador de posición de número de diapositiva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249314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smtClean="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Haga clic para modificar el estilo de texto del patrón</a:t>
            </a:r>
          </a:p>
        </p:txBody>
      </p:sp>
      <p:sp>
        <p:nvSpPr>
          <p:cNvPr id="5" name="Marcador de fecha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rtlCol="0"/>
          <a:lstStyle/>
          <a:p>
            <a:fld id="{A81769A3-87E8-43BF-B421-F06378D84A84}" type="datetime1">
              <a:rPr lang="es-ES" smtClean="0">
                <a:solidFill>
                  <a:srgbClr val="000000">
                    <a:tint val="75000"/>
                  </a:srgbClr>
                </a:solidFill>
              </a:rPr>
              <a:pPr/>
              <a:t>30/08/2025</a:t>
            </a:fld>
            <a:endParaRPr lang="es-ES" dirty="0">
              <a:solidFill>
                <a:srgbClr val="000000">
                  <a:tint val="75000"/>
                </a:srgbClr>
              </a:solidFill>
            </a:endParaRPr>
          </a:p>
        </p:txBody>
      </p:sp>
      <p:sp>
        <p:nvSpPr>
          <p:cNvPr id="6" name="Marcador de pie de página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rtlCol="0"/>
          <a:lstStyle/>
          <a:p>
            <a:endParaRPr lang="es-ES" dirty="0">
              <a:solidFill>
                <a:srgbClr val="000000">
                  <a:tint val="75000"/>
                </a:srgbClr>
              </a:solidFill>
            </a:endParaRPr>
          </a:p>
        </p:txBody>
      </p:sp>
      <p:sp>
        <p:nvSpPr>
          <p:cNvPr id="7" name="Marcador de posición de número de diapositiva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rtlCol="0"/>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259169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1CBFF-97A1-49ED-83E9-FDA97DDB726E}" type="datetime1">
              <a:rPr lang="es-ES" smtClean="0">
                <a:solidFill>
                  <a:srgbClr val="000000">
                    <a:tint val="75000"/>
                  </a:srgbClr>
                </a:solidFill>
              </a:rPr>
              <a:pPr/>
              <a:t>30/08/2025</a:t>
            </a:fld>
            <a:endParaRPr lang="es-ES" dirty="0">
              <a:solidFill>
                <a:srgbClr val="000000">
                  <a:tint val="75000"/>
                </a:srgbClr>
              </a:solidFill>
            </a:endParaRPr>
          </a:p>
        </p:txBody>
      </p:sp>
      <p:sp>
        <p:nvSpPr>
          <p:cNvPr id="5" name="Marcador de pie de página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solidFill>
                <a:srgbClr val="000000">
                  <a:tint val="75000"/>
                </a:srgbClr>
              </a:solidFill>
            </a:endParaRPr>
          </a:p>
        </p:txBody>
      </p:sp>
      <p:sp>
        <p:nvSpPr>
          <p:cNvPr id="6" name="Marcador de posición de número de diapositiva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3820963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095763"/>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300AEF-1595-4419-801B-6E36A33BB8CF}"/>
              </a:ext>
            </a:extLst>
          </p:cNvPr>
          <p:cNvSpPr>
            <a:spLocks noGrp="1"/>
          </p:cNvSpPr>
          <p:nvPr>
            <p:ph type="ctrTitle"/>
          </p:nvPr>
        </p:nvSpPr>
        <p:spPr>
          <a:xfrm>
            <a:off x="1524000" y="4376036"/>
            <a:ext cx="9620250" cy="1661993"/>
          </a:xfrm>
        </p:spPr>
        <p:txBody>
          <a:bodyPr wrap="square" lIns="0" tIns="0" rIns="0" bIns="0" rtlCol="0" anchor="t">
            <a:spAutoFit/>
          </a:bodyPr>
          <a:lstStyle/>
          <a:p>
            <a:pPr rtl="0"/>
            <a:r>
              <a:rPr lang="es-ES" b="1" dirty="0" smtClean="0">
                <a:solidFill>
                  <a:schemeClr val="bg1"/>
                </a:solidFill>
              </a:rPr>
              <a:t>Presentación de negocio</a:t>
            </a:r>
            <a:r>
              <a:rPr lang="es-ES" dirty="0">
                <a:solidFill>
                  <a:schemeClr val="bg1"/>
                </a:solidFill>
              </a:rPr>
              <a:t/>
            </a:r>
            <a:br>
              <a:rPr lang="es-ES" dirty="0">
                <a:solidFill>
                  <a:schemeClr val="bg1"/>
                </a:solidFill>
              </a:rPr>
            </a:br>
            <a:endParaRPr lang="es-ES" dirty="0">
              <a:solidFill>
                <a:schemeClr val="accent4"/>
              </a:solidFill>
            </a:endParaRPr>
          </a:p>
        </p:txBody>
      </p:sp>
      <p:sp>
        <p:nvSpPr>
          <p:cNvPr id="4" name="Rombo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5" name="Rombo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nvGrpSpPr>
          <p:cNvPr id="10" name="Grupo 9" descr="Icono de dinero. ">
            <a:extLst>
              <a:ext uri="{FF2B5EF4-FFF2-40B4-BE49-F238E27FC236}">
                <a16:creationId xmlns:a16="http://schemas.microsoft.com/office/drawing/2014/main" xmlns="" id="{8FB81822-E09C-4A9F-BCD2-4BB20E38DA03}"/>
              </a:ext>
            </a:extLst>
          </p:cNvPr>
          <p:cNvGrpSpPr/>
          <p:nvPr/>
        </p:nvGrpSpPr>
        <p:grpSpPr>
          <a:xfrm>
            <a:off x="6096001" y="3765210"/>
            <a:ext cx="380334" cy="382447"/>
            <a:chOff x="3746500" y="1344613"/>
            <a:chExt cx="285750" cy="287338"/>
          </a:xfrm>
          <a:solidFill>
            <a:schemeClr val="bg1"/>
          </a:solidFill>
        </p:grpSpPr>
        <p:sp>
          <p:nvSpPr>
            <p:cNvPr id="11" name="Forma libre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sp>
          <p:nvSpPr>
            <p:cNvPr id="12" name="Forma libre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sp>
          <p:nvSpPr>
            <p:cNvPr id="13" name="Forma libre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sp>
          <p:nvSpPr>
            <p:cNvPr id="14" name="Forma libre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sp>
          <p:nvSpPr>
            <p:cNvPr id="15" name="Forma libre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sp>
          <p:nvSpPr>
            <p:cNvPr id="16" name="Forma libre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sp>
          <p:nvSpPr>
            <p:cNvPr id="17" name="Forma libre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sp>
          <p:nvSpPr>
            <p:cNvPr id="18" name="Forma libre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endParaRPr lang="es-ES" dirty="0">
                <a:solidFill>
                  <a:srgbClr val="000000"/>
                </a:solidFill>
              </a:endParaRPr>
            </a:p>
          </p:txBody>
        </p:sp>
      </p:grpSp>
    </p:spTree>
    <p:extLst>
      <p:ext uri="{BB962C8B-B14F-4D97-AF65-F5344CB8AC3E}">
        <p14:creationId xmlns:p14="http://schemas.microsoft.com/office/powerpoint/2010/main" val="2201561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9777" y="2270596"/>
            <a:ext cx="10096500" cy="707886"/>
          </a:xfrm>
          <a:prstGeom prst="rect">
            <a:avLst/>
          </a:prstGeom>
        </p:spPr>
        <p:txBody>
          <a:bodyPr wrap="square">
            <a:spAutoFit/>
          </a:bodyPr>
          <a:lstStyle/>
          <a:p>
            <a:pPr algn="just"/>
            <a:r>
              <a:rPr lang="es-ES" sz="2000" dirty="0">
                <a:solidFill>
                  <a:srgbClr val="000000"/>
                </a:solidFill>
              </a:rPr>
              <a:t>En el día a día, miles de clientes presentan quejas a empresas por productos financieros, préstamos, tarjetas, etc. Algunas de estas quejas terminan en disputa.</a:t>
            </a:r>
          </a:p>
        </p:txBody>
      </p:sp>
      <p:grpSp>
        <p:nvGrpSpPr>
          <p:cNvPr id="5" name="Grupo 4"/>
          <p:cNvGrpSpPr/>
          <p:nvPr/>
        </p:nvGrpSpPr>
        <p:grpSpPr>
          <a:xfrm rot="18455984">
            <a:off x="-865869" y="-1137712"/>
            <a:ext cx="3541486" cy="3769865"/>
            <a:chOff x="4325258" y="-1770743"/>
            <a:chExt cx="3541486" cy="3769865"/>
          </a:xfrm>
        </p:grpSpPr>
        <p:sp>
          <p:nvSpPr>
            <p:cNvPr id="3" name="Rombo 2">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4" name="Rombo 3">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pic>
        <p:nvPicPr>
          <p:cNvPr id="1026" name="Picture 2" descr="Queja del cliente  Ilustr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488" y="205951"/>
            <a:ext cx="2918577" cy="194571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1101690" y="3872149"/>
            <a:ext cx="3861887" cy="2200286"/>
            <a:chOff x="1101690" y="3872149"/>
            <a:chExt cx="3861887" cy="2200286"/>
          </a:xfrm>
        </p:grpSpPr>
        <p:pic>
          <p:nvPicPr>
            <p:cNvPr id="3074" name="Picture 2" descr="Alto costo: Más de 86,757 ilustraciones y dibujos de stock con licencia  libres de regalías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90" y="3872149"/>
              <a:ext cx="3084512" cy="220028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2941320" y="5514570"/>
              <a:ext cx="2022257" cy="369332"/>
            </a:xfrm>
            <a:prstGeom prst="rect">
              <a:avLst/>
            </a:prstGeom>
            <a:noFill/>
          </p:spPr>
          <p:txBody>
            <a:bodyPr wrap="square" rtlCol="0">
              <a:spAutoFit/>
            </a:bodyPr>
            <a:lstStyle/>
            <a:p>
              <a:r>
                <a:rPr lang="es-ES" b="1" dirty="0">
                  <a:solidFill>
                    <a:srgbClr val="000000"/>
                  </a:solidFill>
                </a:rPr>
                <a:t>COSTES</a:t>
              </a:r>
            </a:p>
          </p:txBody>
        </p:sp>
      </p:grpSp>
      <p:grpSp>
        <p:nvGrpSpPr>
          <p:cNvPr id="20" name="Grupo 19"/>
          <p:cNvGrpSpPr/>
          <p:nvPr/>
        </p:nvGrpSpPr>
        <p:grpSpPr>
          <a:xfrm>
            <a:off x="4357492" y="4011008"/>
            <a:ext cx="3632153" cy="1920535"/>
            <a:chOff x="4357492" y="4011008"/>
            <a:chExt cx="3632153" cy="1920535"/>
          </a:xfrm>
        </p:grpSpPr>
        <p:pic>
          <p:nvPicPr>
            <p:cNvPr id="3086" name="Picture 14" descr="Delays: Más de 30,011 ilustraciones y dibujos de stock con licencia libres  de regalías | Shutterst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7492" y="4011008"/>
              <a:ext cx="1920535" cy="192053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5967388" y="5512260"/>
              <a:ext cx="2022257" cy="369332"/>
            </a:xfrm>
            <a:prstGeom prst="rect">
              <a:avLst/>
            </a:prstGeom>
            <a:noFill/>
          </p:spPr>
          <p:txBody>
            <a:bodyPr wrap="square" rtlCol="0">
              <a:spAutoFit/>
            </a:bodyPr>
            <a:lstStyle/>
            <a:p>
              <a:r>
                <a:rPr lang="es-ES" b="1" dirty="0">
                  <a:solidFill>
                    <a:srgbClr val="000000"/>
                  </a:solidFill>
                </a:rPr>
                <a:t>RETRASOS</a:t>
              </a:r>
            </a:p>
          </p:txBody>
        </p:sp>
      </p:grpSp>
      <p:sp>
        <p:nvSpPr>
          <p:cNvPr id="14" name="CuadroTexto 13"/>
          <p:cNvSpPr txBox="1"/>
          <p:nvPr/>
        </p:nvSpPr>
        <p:spPr>
          <a:xfrm>
            <a:off x="1365394" y="3368040"/>
            <a:ext cx="2048366" cy="461665"/>
          </a:xfrm>
          <a:prstGeom prst="rect">
            <a:avLst/>
          </a:prstGeom>
          <a:noFill/>
        </p:spPr>
        <p:txBody>
          <a:bodyPr wrap="square" rtlCol="0">
            <a:spAutoFit/>
          </a:bodyPr>
          <a:lstStyle/>
          <a:p>
            <a:r>
              <a:rPr lang="es-ES" sz="2400" b="1" dirty="0">
                <a:solidFill>
                  <a:srgbClr val="000000"/>
                </a:solidFill>
              </a:rPr>
              <a:t>¿Qué implica?</a:t>
            </a:r>
          </a:p>
        </p:txBody>
      </p:sp>
      <p:grpSp>
        <p:nvGrpSpPr>
          <p:cNvPr id="21" name="Grupo 20"/>
          <p:cNvGrpSpPr/>
          <p:nvPr/>
        </p:nvGrpSpPr>
        <p:grpSpPr>
          <a:xfrm>
            <a:off x="7489031" y="3759241"/>
            <a:ext cx="3875395" cy="2172302"/>
            <a:chOff x="7489031" y="3759241"/>
            <a:chExt cx="3875395" cy="2172302"/>
          </a:xfrm>
        </p:grpSpPr>
        <p:pic>
          <p:nvPicPr>
            <p:cNvPr id="18" name="Imagen 17"/>
            <p:cNvPicPr>
              <a:picLocks noChangeAspect="1"/>
            </p:cNvPicPr>
            <p:nvPr/>
          </p:nvPicPr>
          <p:blipFill rotWithShape="1">
            <a:blip r:embed="rId5"/>
            <a:srcRect r="6919"/>
            <a:stretch/>
          </p:blipFill>
          <p:spPr>
            <a:xfrm>
              <a:off x="7489031" y="3759241"/>
              <a:ext cx="2340769" cy="2124661"/>
            </a:xfrm>
            <a:prstGeom prst="rect">
              <a:avLst/>
            </a:prstGeom>
          </p:spPr>
        </p:pic>
        <p:sp>
          <p:nvSpPr>
            <p:cNvPr id="23" name="CuadroTexto 22"/>
            <p:cNvSpPr txBox="1"/>
            <p:nvPr/>
          </p:nvSpPr>
          <p:spPr>
            <a:xfrm>
              <a:off x="9342169" y="5562211"/>
              <a:ext cx="2022257" cy="369332"/>
            </a:xfrm>
            <a:prstGeom prst="rect">
              <a:avLst/>
            </a:prstGeom>
            <a:noFill/>
          </p:spPr>
          <p:txBody>
            <a:bodyPr wrap="square" rtlCol="0">
              <a:spAutoFit/>
            </a:bodyPr>
            <a:lstStyle/>
            <a:p>
              <a:r>
                <a:rPr lang="es-ES" b="1" dirty="0">
                  <a:solidFill>
                    <a:srgbClr val="000000"/>
                  </a:solidFill>
                </a:rPr>
                <a:t>REPUTACIÓN</a:t>
              </a:r>
            </a:p>
          </p:txBody>
        </p:sp>
      </p:grpSp>
      <p:sp>
        <p:nvSpPr>
          <p:cNvPr id="22" name="CuadroTexto 21"/>
          <p:cNvSpPr txBox="1"/>
          <p:nvPr/>
        </p:nvSpPr>
        <p:spPr>
          <a:xfrm>
            <a:off x="2489730" y="910720"/>
            <a:ext cx="6472237" cy="646331"/>
          </a:xfrm>
          <a:prstGeom prst="rect">
            <a:avLst/>
          </a:prstGeom>
          <a:noFill/>
        </p:spPr>
        <p:txBody>
          <a:bodyPr wrap="square" rtlCol="0">
            <a:spAutoFit/>
          </a:bodyPr>
          <a:lstStyle/>
          <a:p>
            <a:r>
              <a:rPr lang="es-ES" sz="3600" b="1" dirty="0">
                <a:solidFill>
                  <a:srgbClr val="000000"/>
                </a:solidFill>
              </a:rPr>
              <a:t>Contextualización del problema</a:t>
            </a:r>
          </a:p>
        </p:txBody>
      </p:sp>
    </p:spTree>
    <p:extLst>
      <p:ext uri="{BB962C8B-B14F-4D97-AF65-F5344CB8AC3E}">
        <p14:creationId xmlns:p14="http://schemas.microsoft.com/office/powerpoint/2010/main" val="308452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rot="18455984">
            <a:off x="-865869" y="-1137712"/>
            <a:ext cx="3541486" cy="3769865"/>
            <a:chOff x="4325258" y="-1770743"/>
            <a:chExt cx="3541486" cy="3769865"/>
          </a:xfrm>
        </p:grpSpPr>
        <p:sp>
          <p:nvSpPr>
            <p:cNvPr id="3" name="Rombo 2">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4" name="Rombo 3">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11" name="CuadroTexto 10"/>
          <p:cNvSpPr txBox="1"/>
          <p:nvPr/>
        </p:nvSpPr>
        <p:spPr>
          <a:xfrm>
            <a:off x="4284341" y="2178000"/>
            <a:ext cx="3072780" cy="578882"/>
          </a:xfrm>
          <a:prstGeom prst="round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 sz="2800" b="1" dirty="0">
                <a:solidFill>
                  <a:srgbClr val="000000"/>
                </a:solidFill>
              </a:rPr>
              <a:t>ANTICIPACIÓN</a:t>
            </a:r>
          </a:p>
        </p:txBody>
      </p:sp>
      <p:pic>
        <p:nvPicPr>
          <p:cNvPr id="4106" name="Picture 10" descr="Radar GIF - Conseguir el mejor gif en GIFE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526454" y="1766008"/>
            <a:ext cx="3802358" cy="38023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956084" y="3527415"/>
            <a:ext cx="6096000" cy="1815882"/>
          </a:xfrm>
          <a:prstGeom prst="rect">
            <a:avLst/>
          </a:prstGeom>
        </p:spPr>
        <p:txBody>
          <a:bodyPr>
            <a:spAutoFit/>
          </a:bodyPr>
          <a:lstStyle/>
          <a:p>
            <a:pPr algn="just"/>
            <a:r>
              <a:rPr lang="es-ES" sz="2800" dirty="0">
                <a:solidFill>
                  <a:srgbClr val="000000"/>
                </a:solidFill>
              </a:rPr>
              <a:t>Es como tener un radar que detecta qué clientes están a punto de abandonar el barco, para poder intervenir a tiempo.</a:t>
            </a:r>
          </a:p>
        </p:txBody>
      </p:sp>
      <p:sp>
        <p:nvSpPr>
          <p:cNvPr id="9" name="CuadroTexto 8"/>
          <p:cNvSpPr txBox="1"/>
          <p:nvPr/>
        </p:nvSpPr>
        <p:spPr>
          <a:xfrm>
            <a:off x="2786063" y="778700"/>
            <a:ext cx="6472237" cy="646331"/>
          </a:xfrm>
          <a:prstGeom prst="rect">
            <a:avLst/>
          </a:prstGeom>
          <a:noFill/>
        </p:spPr>
        <p:txBody>
          <a:bodyPr wrap="square" rtlCol="0">
            <a:spAutoFit/>
          </a:bodyPr>
          <a:lstStyle/>
          <a:p>
            <a:r>
              <a:rPr lang="es-ES" sz="3600" b="1" dirty="0">
                <a:solidFill>
                  <a:srgbClr val="000000"/>
                </a:solidFill>
              </a:rPr>
              <a:t>Contextualización del problema</a:t>
            </a:r>
          </a:p>
        </p:txBody>
      </p:sp>
      <p:sp>
        <p:nvSpPr>
          <p:cNvPr id="10" name="Rectángulo 9"/>
          <p:cNvSpPr/>
          <p:nvPr/>
        </p:nvSpPr>
        <p:spPr>
          <a:xfrm>
            <a:off x="2202067" y="2092106"/>
            <a:ext cx="2152643" cy="646331"/>
          </a:xfrm>
          <a:prstGeom prst="rect">
            <a:avLst/>
          </a:prstGeom>
        </p:spPr>
        <p:txBody>
          <a:bodyPr wrap="square">
            <a:spAutoFit/>
          </a:bodyPr>
          <a:lstStyle/>
          <a:p>
            <a:pPr algn="just"/>
            <a:r>
              <a:rPr lang="es-ES" sz="3600" b="1" dirty="0" smtClean="0">
                <a:solidFill>
                  <a:srgbClr val="000000"/>
                </a:solidFill>
              </a:rPr>
              <a:t>Objetivo:</a:t>
            </a:r>
            <a:endParaRPr lang="es-ES" sz="3600" dirty="0">
              <a:solidFill>
                <a:srgbClr val="000000"/>
              </a:solidFill>
            </a:endParaRPr>
          </a:p>
        </p:txBody>
      </p:sp>
    </p:spTree>
    <p:extLst>
      <p:ext uri="{BB962C8B-B14F-4D97-AF65-F5344CB8AC3E}">
        <p14:creationId xmlns:p14="http://schemas.microsoft.com/office/powerpoint/2010/main" val="15995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4106"/>
                                        </p:tgtEl>
                                        <p:attrNameLst>
                                          <p:attrName>style.visibility</p:attrName>
                                        </p:attrNameLst>
                                      </p:cBhvr>
                                      <p:to>
                                        <p:strVal val="visible"/>
                                      </p:to>
                                    </p:set>
                                    <p:animEffect transition="in" filter="wheel(1)">
                                      <p:cBhvr>
                                        <p:cTn id="15" dur="20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3964" y="2225847"/>
            <a:ext cx="10096500" cy="1200329"/>
          </a:xfrm>
          <a:prstGeom prst="rect">
            <a:avLst/>
          </a:prstGeom>
        </p:spPr>
        <p:txBody>
          <a:bodyPr wrap="square">
            <a:spAutoFit/>
          </a:bodyPr>
          <a:lstStyle/>
          <a:p>
            <a:pPr algn="just"/>
            <a:r>
              <a:rPr lang="es-ES" sz="2400" dirty="0">
                <a:solidFill>
                  <a:srgbClr val="000000"/>
                </a:solidFill>
              </a:rPr>
              <a:t>Hemos desarrollado un modelo de inteligencia artificial que analiza las características de cada queja (tipo de producto, empresa, estado, tipo de problema…) y predice si es probable que el cliente la dispute.</a:t>
            </a:r>
          </a:p>
        </p:txBody>
      </p:sp>
      <p:grpSp>
        <p:nvGrpSpPr>
          <p:cNvPr id="5" name="Grupo 4"/>
          <p:cNvGrpSpPr/>
          <p:nvPr/>
        </p:nvGrpSpPr>
        <p:grpSpPr>
          <a:xfrm rot="18455984">
            <a:off x="-865869" y="-1137712"/>
            <a:ext cx="3541486" cy="3769865"/>
            <a:chOff x="4325258" y="-1770743"/>
            <a:chExt cx="3541486" cy="3769865"/>
          </a:xfrm>
        </p:grpSpPr>
        <p:sp>
          <p:nvSpPr>
            <p:cNvPr id="3" name="Rombo 2">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4" name="Rombo 3">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6" name="CuadroTexto 5"/>
          <p:cNvSpPr txBox="1"/>
          <p:nvPr/>
        </p:nvSpPr>
        <p:spPr>
          <a:xfrm>
            <a:off x="2786064" y="917200"/>
            <a:ext cx="3486150" cy="646331"/>
          </a:xfrm>
          <a:prstGeom prst="rect">
            <a:avLst/>
          </a:prstGeom>
          <a:noFill/>
        </p:spPr>
        <p:txBody>
          <a:bodyPr wrap="square" rtlCol="0">
            <a:spAutoFit/>
          </a:bodyPr>
          <a:lstStyle/>
          <a:p>
            <a:r>
              <a:rPr lang="es-ES" sz="3600" b="1" dirty="0">
                <a:solidFill>
                  <a:srgbClr val="000000"/>
                </a:solidFill>
              </a:rPr>
              <a:t>Valor del modelo</a:t>
            </a:r>
          </a:p>
        </p:txBody>
      </p:sp>
      <p:sp>
        <p:nvSpPr>
          <p:cNvPr id="7" name="Rectángulo 6"/>
          <p:cNvSpPr/>
          <p:nvPr/>
        </p:nvSpPr>
        <p:spPr>
          <a:xfrm>
            <a:off x="1229777" y="3434568"/>
            <a:ext cx="10096500" cy="2215991"/>
          </a:xfrm>
          <a:prstGeom prst="rect">
            <a:avLst/>
          </a:prstGeom>
        </p:spPr>
        <p:txBody>
          <a:bodyPr wrap="square">
            <a:spAutoFit/>
          </a:bodyPr>
          <a:lstStyle/>
          <a:p>
            <a:pPr algn="just"/>
            <a:endParaRPr lang="es-ES" dirty="0">
              <a:solidFill>
                <a:srgbClr val="000000"/>
              </a:solidFill>
            </a:endParaRPr>
          </a:p>
          <a:p>
            <a:pPr algn="just"/>
            <a:r>
              <a:rPr lang="es-ES" sz="2000" b="1" dirty="0">
                <a:solidFill>
                  <a:srgbClr val="000000"/>
                </a:solidFill>
              </a:rPr>
              <a:t>¿Qué aporta al negocio?</a:t>
            </a:r>
          </a:p>
          <a:p>
            <a:pPr algn="just"/>
            <a:endParaRPr lang="es-ES" sz="2000" dirty="0">
              <a:solidFill>
                <a:srgbClr val="000000"/>
              </a:solidFill>
            </a:endParaRPr>
          </a:p>
          <a:p>
            <a:pPr marL="342900" indent="-342900" algn="just">
              <a:buFont typeface="Arial" panose="020B0604020202020204" pitchFamily="34" charset="0"/>
              <a:buChar char="•"/>
            </a:pPr>
            <a:r>
              <a:rPr lang="es-ES" sz="2000" dirty="0">
                <a:solidFill>
                  <a:srgbClr val="000000"/>
                </a:solidFill>
              </a:rPr>
              <a:t>Mejora la eficiencia operativa: prioriza los casos más sensibles.</a:t>
            </a:r>
          </a:p>
          <a:p>
            <a:pPr marL="342900" indent="-342900" algn="just">
              <a:buFont typeface="Arial" panose="020B0604020202020204" pitchFamily="34" charset="0"/>
              <a:buChar char="•"/>
            </a:pPr>
            <a:r>
              <a:rPr lang="es-ES" sz="2000" dirty="0">
                <a:solidFill>
                  <a:srgbClr val="000000"/>
                </a:solidFill>
              </a:rPr>
              <a:t>Reduce costes: evita procesos largos y costosos de resolución.</a:t>
            </a:r>
          </a:p>
          <a:p>
            <a:pPr marL="342900" indent="-342900" algn="just">
              <a:buFont typeface="Arial" panose="020B0604020202020204" pitchFamily="34" charset="0"/>
              <a:buChar char="•"/>
            </a:pPr>
            <a:r>
              <a:rPr lang="es-ES" sz="2000" dirty="0">
                <a:solidFill>
                  <a:srgbClr val="000000"/>
                </a:solidFill>
              </a:rPr>
              <a:t>Mejora la experiencia del cliente: permite respuestas más rápidas y personalizadas.</a:t>
            </a:r>
          </a:p>
          <a:p>
            <a:pPr marL="342900" indent="-342900" algn="just">
              <a:buFont typeface="Arial" panose="020B0604020202020204" pitchFamily="34" charset="0"/>
              <a:buChar char="•"/>
            </a:pPr>
            <a:r>
              <a:rPr lang="es-ES" sz="2000" dirty="0">
                <a:solidFill>
                  <a:srgbClr val="000000"/>
                </a:solidFill>
              </a:rPr>
              <a:t>Protege la reputación: al prevenir conflictos antes de que escalen</a:t>
            </a:r>
          </a:p>
        </p:txBody>
      </p:sp>
      <p:grpSp>
        <p:nvGrpSpPr>
          <p:cNvPr id="10" name="Grupo 9"/>
          <p:cNvGrpSpPr/>
          <p:nvPr/>
        </p:nvGrpSpPr>
        <p:grpSpPr>
          <a:xfrm>
            <a:off x="7529512" y="307272"/>
            <a:ext cx="2921795" cy="1743075"/>
            <a:chOff x="7529512" y="307272"/>
            <a:chExt cx="2921795" cy="1743075"/>
          </a:xfrm>
        </p:grpSpPr>
        <p:sp>
          <p:nvSpPr>
            <p:cNvPr id="8" name="Elipse 7"/>
            <p:cNvSpPr/>
            <p:nvPr/>
          </p:nvSpPr>
          <p:spPr>
            <a:xfrm>
              <a:off x="8708232" y="307272"/>
              <a:ext cx="1743075" cy="174307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0000"/>
                  </a:solidFill>
                </a:rPr>
                <a:t>16,72 %</a:t>
              </a:r>
            </a:p>
          </p:txBody>
        </p:sp>
        <p:sp>
          <p:nvSpPr>
            <p:cNvPr id="9" name="CuadroTexto 8"/>
            <p:cNvSpPr txBox="1"/>
            <p:nvPr/>
          </p:nvSpPr>
          <p:spPr>
            <a:xfrm>
              <a:off x="7529512" y="1101866"/>
              <a:ext cx="1385888" cy="369332"/>
            </a:xfrm>
            <a:prstGeom prst="rect">
              <a:avLst/>
            </a:prstGeom>
            <a:noFill/>
          </p:spPr>
          <p:txBody>
            <a:bodyPr wrap="square" rtlCol="0">
              <a:spAutoFit/>
            </a:bodyPr>
            <a:lstStyle/>
            <a:p>
              <a:r>
                <a:rPr lang="es-ES" b="1" dirty="0">
                  <a:solidFill>
                    <a:srgbClr val="000000"/>
                  </a:solidFill>
                </a:rPr>
                <a:t>DISPUTAS</a:t>
              </a:r>
            </a:p>
          </p:txBody>
        </p:sp>
      </p:grpSp>
    </p:spTree>
    <p:extLst>
      <p:ext uri="{BB962C8B-B14F-4D97-AF65-F5344CB8AC3E}">
        <p14:creationId xmlns:p14="http://schemas.microsoft.com/office/powerpoint/2010/main" val="8128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500"/>
                                        <p:tgtEl>
                                          <p:spTgt spid="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9777" y="2228399"/>
            <a:ext cx="10096500" cy="1938992"/>
          </a:xfrm>
          <a:prstGeom prst="rect">
            <a:avLst/>
          </a:prstGeom>
        </p:spPr>
        <p:txBody>
          <a:bodyPr wrap="square">
            <a:spAutoFit/>
          </a:bodyPr>
          <a:lstStyle/>
          <a:p>
            <a:pPr>
              <a:lnSpc>
                <a:spcPct val="150000"/>
              </a:lnSpc>
            </a:pPr>
            <a:r>
              <a:rPr lang="es-ES" sz="2000" b="1" u="sng" dirty="0">
                <a:solidFill>
                  <a:srgbClr val="000000"/>
                </a:solidFill>
              </a:rPr>
              <a:t>Casos de uso concretos:</a:t>
            </a:r>
          </a:p>
          <a:p>
            <a:pPr marL="342900" indent="-342900">
              <a:lnSpc>
                <a:spcPct val="150000"/>
              </a:lnSpc>
              <a:buFont typeface="Arial" panose="020B0604020202020204" pitchFamily="34" charset="0"/>
              <a:buChar char="•"/>
            </a:pPr>
            <a:r>
              <a:rPr lang="es-ES" sz="2000" b="1" dirty="0">
                <a:solidFill>
                  <a:srgbClr val="000000"/>
                </a:solidFill>
              </a:rPr>
              <a:t>Atención al cliente: </a:t>
            </a:r>
            <a:r>
              <a:rPr lang="es-ES" sz="2000" dirty="0">
                <a:solidFill>
                  <a:srgbClr val="000000"/>
                </a:solidFill>
              </a:rPr>
              <a:t>el equipo puede priorizar quejas con alto riesgo de disputa.</a:t>
            </a:r>
          </a:p>
          <a:p>
            <a:pPr marL="342900" indent="-342900">
              <a:lnSpc>
                <a:spcPct val="150000"/>
              </a:lnSpc>
              <a:buFont typeface="Arial" panose="020B0604020202020204" pitchFamily="34" charset="0"/>
              <a:buChar char="•"/>
            </a:pPr>
            <a:r>
              <a:rPr lang="es-ES" sz="2000" b="1" dirty="0">
                <a:solidFill>
                  <a:srgbClr val="000000"/>
                </a:solidFill>
              </a:rPr>
              <a:t>Gestión de calidad: </a:t>
            </a:r>
            <a:r>
              <a:rPr lang="es-ES" sz="2000" dirty="0">
                <a:solidFill>
                  <a:srgbClr val="000000"/>
                </a:solidFill>
              </a:rPr>
              <a:t>identificar patrones de productos o empresas con más conflictos.</a:t>
            </a:r>
          </a:p>
          <a:p>
            <a:pPr marL="342900" indent="-342900">
              <a:lnSpc>
                <a:spcPct val="150000"/>
              </a:lnSpc>
              <a:buFont typeface="Arial" panose="020B0604020202020204" pitchFamily="34" charset="0"/>
              <a:buChar char="•"/>
            </a:pPr>
            <a:r>
              <a:rPr lang="es-ES" sz="2000" b="1" dirty="0" err="1">
                <a:solidFill>
                  <a:srgbClr val="000000"/>
                </a:solidFill>
              </a:rPr>
              <a:t>Compliance</a:t>
            </a:r>
            <a:r>
              <a:rPr lang="es-ES" sz="2000" b="1" dirty="0">
                <a:solidFill>
                  <a:srgbClr val="000000"/>
                </a:solidFill>
              </a:rPr>
              <a:t> y riesgo</a:t>
            </a:r>
            <a:r>
              <a:rPr lang="es-ES" sz="2000" dirty="0">
                <a:solidFill>
                  <a:srgbClr val="000000"/>
                </a:solidFill>
              </a:rPr>
              <a:t>: anticipar posibles fricciones que puedan escalar a instancias legales.</a:t>
            </a:r>
          </a:p>
        </p:txBody>
      </p:sp>
      <p:grpSp>
        <p:nvGrpSpPr>
          <p:cNvPr id="5" name="Grupo 4"/>
          <p:cNvGrpSpPr/>
          <p:nvPr/>
        </p:nvGrpSpPr>
        <p:grpSpPr>
          <a:xfrm rot="18455984">
            <a:off x="-865869" y="-1137712"/>
            <a:ext cx="3541486" cy="3769865"/>
            <a:chOff x="4325258" y="-1770743"/>
            <a:chExt cx="3541486" cy="3769865"/>
          </a:xfrm>
        </p:grpSpPr>
        <p:sp>
          <p:nvSpPr>
            <p:cNvPr id="3" name="Rombo 2">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4" name="Rombo 3">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6" name="CuadroTexto 5"/>
          <p:cNvSpPr txBox="1"/>
          <p:nvPr/>
        </p:nvSpPr>
        <p:spPr>
          <a:xfrm>
            <a:off x="2786063" y="917200"/>
            <a:ext cx="7738004" cy="646331"/>
          </a:xfrm>
          <a:prstGeom prst="rect">
            <a:avLst/>
          </a:prstGeom>
          <a:noFill/>
        </p:spPr>
        <p:txBody>
          <a:bodyPr wrap="square" rtlCol="0">
            <a:spAutoFit/>
          </a:bodyPr>
          <a:lstStyle/>
          <a:p>
            <a:r>
              <a:rPr lang="es-ES" sz="3600" b="1" dirty="0">
                <a:solidFill>
                  <a:srgbClr val="000000"/>
                </a:solidFill>
              </a:rPr>
              <a:t>Beneficios y aplicaciones prácticas.</a:t>
            </a:r>
          </a:p>
        </p:txBody>
      </p:sp>
      <p:sp>
        <p:nvSpPr>
          <p:cNvPr id="7" name="Rectángulo 6"/>
          <p:cNvSpPr/>
          <p:nvPr/>
        </p:nvSpPr>
        <p:spPr>
          <a:xfrm>
            <a:off x="1229777" y="4049848"/>
            <a:ext cx="10096500" cy="1908215"/>
          </a:xfrm>
          <a:prstGeom prst="rect">
            <a:avLst/>
          </a:prstGeom>
        </p:spPr>
        <p:txBody>
          <a:bodyPr wrap="square">
            <a:spAutoFit/>
          </a:bodyPr>
          <a:lstStyle/>
          <a:p>
            <a:pPr algn="just"/>
            <a:endParaRPr lang="es-ES" dirty="0">
              <a:solidFill>
                <a:srgbClr val="000000"/>
              </a:solidFill>
            </a:endParaRPr>
          </a:p>
          <a:p>
            <a:r>
              <a:rPr lang="es-ES" sz="2000" b="1" u="sng" dirty="0">
                <a:solidFill>
                  <a:srgbClr val="000000"/>
                </a:solidFill>
              </a:rPr>
              <a:t>Aplicación práctica:</a:t>
            </a:r>
          </a:p>
          <a:p>
            <a:pPr algn="just"/>
            <a:r>
              <a:rPr lang="es-ES" sz="2000" b="1" dirty="0">
                <a:solidFill>
                  <a:srgbClr val="000000"/>
                </a:solidFill>
              </a:rPr>
              <a:t/>
            </a:r>
            <a:br>
              <a:rPr lang="es-ES" sz="2000" b="1" dirty="0">
                <a:solidFill>
                  <a:srgbClr val="000000"/>
                </a:solidFill>
              </a:rPr>
            </a:br>
            <a:r>
              <a:rPr lang="es-ES" sz="2000" dirty="0">
                <a:solidFill>
                  <a:srgbClr val="000000"/>
                </a:solidFill>
              </a:rPr>
              <a:t>El modelo puede integrarse en el sistema de gestión de quejas. Cada vez que entra una nueva queja, se genera una alerta si tiene alta probabilidad de disputa. Esto permite actuar de forma proactiva.</a:t>
            </a:r>
          </a:p>
        </p:txBody>
      </p:sp>
    </p:spTree>
    <p:extLst>
      <p:ext uri="{BB962C8B-B14F-4D97-AF65-F5344CB8AC3E}">
        <p14:creationId xmlns:p14="http://schemas.microsoft.com/office/powerpoint/2010/main" val="1536207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9777" y="2228399"/>
            <a:ext cx="10096500" cy="1938992"/>
          </a:xfrm>
          <a:prstGeom prst="rect">
            <a:avLst/>
          </a:prstGeom>
        </p:spPr>
        <p:txBody>
          <a:bodyPr wrap="square">
            <a:spAutoFit/>
          </a:bodyPr>
          <a:lstStyle/>
          <a:p>
            <a:pPr>
              <a:lnSpc>
                <a:spcPct val="150000"/>
              </a:lnSpc>
            </a:pPr>
            <a:r>
              <a:rPr lang="es-ES" sz="2000" b="1" u="sng" dirty="0">
                <a:solidFill>
                  <a:srgbClr val="000000"/>
                </a:solidFill>
              </a:rPr>
              <a:t>Resultados clave del modelo:</a:t>
            </a:r>
          </a:p>
          <a:p>
            <a:pPr marL="342900" indent="-342900">
              <a:lnSpc>
                <a:spcPct val="150000"/>
              </a:lnSpc>
              <a:buFont typeface="Arial" panose="020B0604020202020204" pitchFamily="34" charset="0"/>
              <a:buChar char="•"/>
            </a:pPr>
            <a:r>
              <a:rPr lang="es-ES" sz="2000" b="1" dirty="0">
                <a:solidFill>
                  <a:srgbClr val="000000"/>
                </a:solidFill>
              </a:rPr>
              <a:t>Precisión del </a:t>
            </a:r>
            <a:r>
              <a:rPr lang="es-ES" sz="2000" b="1" dirty="0" smtClean="0">
                <a:solidFill>
                  <a:srgbClr val="000000"/>
                </a:solidFill>
              </a:rPr>
              <a:t>89% </a:t>
            </a:r>
            <a:r>
              <a:rPr lang="es-ES" sz="2000" b="1" dirty="0">
                <a:solidFill>
                  <a:srgbClr val="000000"/>
                </a:solidFill>
              </a:rPr>
              <a:t>en la predicción de disputas.</a:t>
            </a:r>
            <a:endParaRPr lang="es-ES" sz="2000" dirty="0">
              <a:solidFill>
                <a:srgbClr val="000000"/>
              </a:solidFill>
            </a:endParaRPr>
          </a:p>
          <a:p>
            <a:pPr marL="342900" indent="-342900">
              <a:lnSpc>
                <a:spcPct val="150000"/>
              </a:lnSpc>
              <a:buFont typeface="Arial" panose="020B0604020202020204" pitchFamily="34" charset="0"/>
              <a:buChar char="•"/>
            </a:pPr>
            <a:r>
              <a:rPr lang="es-ES" sz="2000" b="1" dirty="0">
                <a:solidFill>
                  <a:srgbClr val="000000"/>
                </a:solidFill>
              </a:rPr>
              <a:t>Identificación de variables más influyentes: tipo de problema, empresa.</a:t>
            </a:r>
            <a:endParaRPr lang="es-ES" sz="2000" dirty="0">
              <a:solidFill>
                <a:srgbClr val="000000"/>
              </a:solidFill>
            </a:endParaRPr>
          </a:p>
          <a:p>
            <a:pPr marL="342900" indent="-342900">
              <a:lnSpc>
                <a:spcPct val="150000"/>
              </a:lnSpc>
              <a:buFont typeface="Arial" panose="020B0604020202020204" pitchFamily="34" charset="0"/>
              <a:buChar char="•"/>
            </a:pPr>
            <a:r>
              <a:rPr lang="es-ES" sz="2000" b="1" dirty="0">
                <a:solidFill>
                  <a:srgbClr val="000000"/>
                </a:solidFill>
              </a:rPr>
              <a:t>Visualización clara de los casos con mayor riesgo.</a:t>
            </a:r>
            <a:endParaRPr lang="es-ES" sz="2000" dirty="0">
              <a:solidFill>
                <a:srgbClr val="000000"/>
              </a:solidFill>
            </a:endParaRPr>
          </a:p>
        </p:txBody>
      </p:sp>
      <p:grpSp>
        <p:nvGrpSpPr>
          <p:cNvPr id="5" name="Grupo 4"/>
          <p:cNvGrpSpPr/>
          <p:nvPr/>
        </p:nvGrpSpPr>
        <p:grpSpPr>
          <a:xfrm rot="18455984">
            <a:off x="-865869" y="-1137712"/>
            <a:ext cx="3541486" cy="3769865"/>
            <a:chOff x="4325258" y="-1770743"/>
            <a:chExt cx="3541486" cy="3769865"/>
          </a:xfrm>
        </p:grpSpPr>
        <p:sp>
          <p:nvSpPr>
            <p:cNvPr id="3" name="Rombo 2">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4" name="Rombo 3">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6" name="CuadroTexto 5"/>
          <p:cNvSpPr txBox="1"/>
          <p:nvPr/>
        </p:nvSpPr>
        <p:spPr>
          <a:xfrm>
            <a:off x="2786063" y="917200"/>
            <a:ext cx="7424737" cy="646331"/>
          </a:xfrm>
          <a:prstGeom prst="rect">
            <a:avLst/>
          </a:prstGeom>
          <a:noFill/>
        </p:spPr>
        <p:txBody>
          <a:bodyPr wrap="square" rtlCol="0">
            <a:spAutoFit/>
          </a:bodyPr>
          <a:lstStyle/>
          <a:p>
            <a:r>
              <a:rPr lang="es-ES" sz="3600" b="1" dirty="0">
                <a:solidFill>
                  <a:srgbClr val="000000"/>
                </a:solidFill>
              </a:rPr>
              <a:t>Beneficios y aplicaciones prácticas.</a:t>
            </a:r>
          </a:p>
        </p:txBody>
      </p:sp>
      <p:sp>
        <p:nvSpPr>
          <p:cNvPr id="9" name="Rectángulo 8"/>
          <p:cNvSpPr/>
          <p:nvPr/>
        </p:nvSpPr>
        <p:spPr>
          <a:xfrm>
            <a:off x="1365393" y="4419297"/>
            <a:ext cx="9821719" cy="1231106"/>
          </a:xfrm>
          <a:prstGeom prst="rect">
            <a:avLst/>
          </a:prstGeom>
        </p:spPr>
        <p:txBody>
          <a:bodyPr wrap="square">
            <a:spAutoFit/>
          </a:bodyPr>
          <a:lstStyle/>
          <a:p>
            <a:r>
              <a:rPr lang="es-ES" sz="2000" b="1" u="sng" dirty="0">
                <a:solidFill>
                  <a:srgbClr val="000000"/>
                </a:solidFill>
              </a:rPr>
              <a:t>Ejemplo visual:</a:t>
            </a:r>
          </a:p>
          <a:p>
            <a:r>
              <a:rPr lang="es-ES" dirty="0">
                <a:solidFill>
                  <a:srgbClr val="000000"/>
                </a:solidFill>
              </a:rPr>
              <a:t/>
            </a:r>
            <a:br>
              <a:rPr lang="es-ES" dirty="0">
                <a:solidFill>
                  <a:srgbClr val="000000"/>
                </a:solidFill>
              </a:rPr>
            </a:br>
            <a:r>
              <a:rPr lang="es-ES" dirty="0">
                <a:solidFill>
                  <a:srgbClr val="000000"/>
                </a:solidFill>
              </a:rPr>
              <a:t>Un gráfico de barras muestra que las quejas sobre “</a:t>
            </a:r>
            <a:r>
              <a:rPr lang="es-ES" dirty="0" err="1">
                <a:solidFill>
                  <a:srgbClr val="000000"/>
                </a:solidFill>
              </a:rPr>
              <a:t>debt</a:t>
            </a:r>
            <a:r>
              <a:rPr lang="es-ES" dirty="0">
                <a:solidFill>
                  <a:srgbClr val="000000"/>
                </a:solidFill>
              </a:rPr>
              <a:t> </a:t>
            </a:r>
            <a:r>
              <a:rPr lang="es-ES" dirty="0" err="1">
                <a:solidFill>
                  <a:srgbClr val="000000"/>
                </a:solidFill>
              </a:rPr>
              <a:t>collection</a:t>
            </a:r>
            <a:r>
              <a:rPr lang="es-ES" dirty="0">
                <a:solidFill>
                  <a:srgbClr val="000000"/>
                </a:solidFill>
              </a:rPr>
              <a:t>” en Texas tienen un 72% de probabilidad de disputa, mientras que las de “</a:t>
            </a:r>
            <a:r>
              <a:rPr lang="es-ES" dirty="0" err="1">
                <a:solidFill>
                  <a:srgbClr val="000000"/>
                </a:solidFill>
              </a:rPr>
              <a:t>credit</a:t>
            </a:r>
            <a:r>
              <a:rPr lang="es-ES" dirty="0">
                <a:solidFill>
                  <a:srgbClr val="000000"/>
                </a:solidFill>
              </a:rPr>
              <a:t> </a:t>
            </a:r>
            <a:r>
              <a:rPr lang="es-ES" dirty="0" err="1">
                <a:solidFill>
                  <a:srgbClr val="000000"/>
                </a:solidFill>
              </a:rPr>
              <a:t>card</a:t>
            </a:r>
            <a:r>
              <a:rPr lang="es-ES" dirty="0">
                <a:solidFill>
                  <a:srgbClr val="000000"/>
                </a:solidFill>
              </a:rPr>
              <a:t>” en California solo un 15%.</a:t>
            </a:r>
          </a:p>
        </p:txBody>
      </p:sp>
      <p:pic>
        <p:nvPicPr>
          <p:cNvPr id="1026" name="Picture 2" descr="169 mil resultados de imágenes, fotos de stock e ilustraciones libres de  regalías para Resultados icon | Shutterstock"/>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2857"/>
          <a:stretch/>
        </p:blipFill>
        <p:spPr bwMode="auto">
          <a:xfrm>
            <a:off x="9282641" y="1663698"/>
            <a:ext cx="2476500" cy="232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887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9777" y="2228399"/>
            <a:ext cx="10096500" cy="2239524"/>
          </a:xfrm>
          <a:prstGeom prst="rect">
            <a:avLst/>
          </a:prstGeom>
        </p:spPr>
        <p:txBody>
          <a:bodyPr wrap="square">
            <a:spAutoFit/>
          </a:bodyPr>
          <a:lstStyle/>
          <a:p>
            <a:pPr>
              <a:lnSpc>
                <a:spcPct val="150000"/>
              </a:lnSpc>
            </a:pPr>
            <a:r>
              <a:rPr lang="es-ES" sz="2400" b="1" u="sng" dirty="0">
                <a:solidFill>
                  <a:srgbClr val="000000"/>
                </a:solidFill>
              </a:rPr>
              <a:t>¿Costes vs beneficios?</a:t>
            </a:r>
          </a:p>
          <a:p>
            <a:pPr>
              <a:lnSpc>
                <a:spcPct val="150000"/>
              </a:lnSpc>
            </a:pPr>
            <a:r>
              <a:rPr lang="es-ES" sz="2400" dirty="0">
                <a:solidFill>
                  <a:srgbClr val="000000"/>
                </a:solidFill>
              </a:rPr>
              <a:t>El coste de implementación es bajo comparado con el ahorro en tiempo, recursos y litigios evitados. El modelo se entrena una vez y se reutiliza continuamente.</a:t>
            </a:r>
          </a:p>
        </p:txBody>
      </p:sp>
      <p:grpSp>
        <p:nvGrpSpPr>
          <p:cNvPr id="5" name="Grupo 4"/>
          <p:cNvGrpSpPr/>
          <p:nvPr/>
        </p:nvGrpSpPr>
        <p:grpSpPr>
          <a:xfrm rot="18455984">
            <a:off x="-865869" y="-1137712"/>
            <a:ext cx="3541486" cy="3769865"/>
            <a:chOff x="4325258" y="-1770743"/>
            <a:chExt cx="3541486" cy="3769865"/>
          </a:xfrm>
        </p:grpSpPr>
        <p:sp>
          <p:nvSpPr>
            <p:cNvPr id="3" name="Rombo 2">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4" name="Rombo 3">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6" name="CuadroTexto 5"/>
          <p:cNvSpPr txBox="1"/>
          <p:nvPr/>
        </p:nvSpPr>
        <p:spPr>
          <a:xfrm>
            <a:off x="2786063" y="917200"/>
            <a:ext cx="6472237" cy="646331"/>
          </a:xfrm>
          <a:prstGeom prst="rect">
            <a:avLst/>
          </a:prstGeom>
          <a:noFill/>
        </p:spPr>
        <p:txBody>
          <a:bodyPr wrap="square" rtlCol="0">
            <a:spAutoFit/>
          </a:bodyPr>
          <a:lstStyle/>
          <a:p>
            <a:r>
              <a:rPr lang="es-ES" sz="3600" b="1" dirty="0">
                <a:solidFill>
                  <a:srgbClr val="000000"/>
                </a:solidFill>
              </a:rPr>
              <a:t>Posibles preguntas:</a:t>
            </a:r>
          </a:p>
        </p:txBody>
      </p:sp>
      <p:sp>
        <p:nvSpPr>
          <p:cNvPr id="9" name="Rectángulo 8"/>
          <p:cNvSpPr/>
          <p:nvPr/>
        </p:nvSpPr>
        <p:spPr>
          <a:xfrm>
            <a:off x="1229777" y="4864236"/>
            <a:ext cx="9821719" cy="830997"/>
          </a:xfrm>
          <a:prstGeom prst="rect">
            <a:avLst/>
          </a:prstGeom>
        </p:spPr>
        <p:txBody>
          <a:bodyPr wrap="square">
            <a:spAutoFit/>
          </a:bodyPr>
          <a:lstStyle/>
          <a:p>
            <a:r>
              <a:rPr lang="es-ES" sz="2400" b="1" u="sng" dirty="0">
                <a:solidFill>
                  <a:srgbClr val="000000"/>
                </a:solidFill>
              </a:rPr>
              <a:t>Es escalabre: </a:t>
            </a:r>
            <a:r>
              <a:rPr lang="es-ES" sz="2400" dirty="0">
                <a:solidFill>
                  <a:srgbClr val="000000"/>
                </a:solidFill>
              </a:rPr>
              <a:t>Puede adaptarse a nuevos productos, mercados, etc. Solo requiere actualizar los datos.</a:t>
            </a:r>
            <a:endParaRPr lang="es-ES" sz="2000" dirty="0">
              <a:solidFill>
                <a:srgbClr val="000000"/>
              </a:solidFill>
            </a:endParaRPr>
          </a:p>
        </p:txBody>
      </p:sp>
      <p:sp>
        <p:nvSpPr>
          <p:cNvPr id="7" name="CuadroTexto 6"/>
          <p:cNvSpPr txBox="1"/>
          <p:nvPr/>
        </p:nvSpPr>
        <p:spPr>
          <a:xfrm>
            <a:off x="7340600" y="1059764"/>
            <a:ext cx="3572933" cy="646986"/>
          </a:xfrm>
          <a:prstGeom prst="roundRect">
            <a:avLst/>
          </a:prstGeom>
          <a:solidFill>
            <a:schemeClr val="accent2"/>
          </a:solidFill>
        </p:spPr>
        <p:txBody>
          <a:bodyPr wrap="square" rtlCol="0">
            <a:spAutoFit/>
          </a:bodyPr>
          <a:lstStyle/>
          <a:p>
            <a:pPr algn="ctr"/>
            <a:r>
              <a:rPr lang="es-ES" sz="3200" b="1" dirty="0" smtClean="0"/>
              <a:t>DEMOSTRACIÓN</a:t>
            </a:r>
            <a:endParaRPr lang="es-ES" sz="3200" b="1" dirty="0"/>
          </a:p>
        </p:txBody>
      </p:sp>
    </p:spTree>
    <p:extLst>
      <p:ext uri="{BB962C8B-B14F-4D97-AF65-F5344CB8AC3E}">
        <p14:creationId xmlns:p14="http://schemas.microsoft.com/office/powerpoint/2010/main" val="4036146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sp>
          <p:nvSpPr>
            <p:cNvPr id="13" name="Rombo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prstClr val="white"/>
                </a:solidFill>
              </a:endParaRPr>
            </a:p>
          </p:txBody>
        </p:sp>
      </p:grpSp>
      <p:sp>
        <p:nvSpPr>
          <p:cNvPr id="15" name="Título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dirty="0">
                <a:solidFill>
                  <a:schemeClr val="bg1"/>
                </a:solidFill>
              </a:rPr>
              <a:t>Gracias</a:t>
            </a:r>
            <a:endParaRPr lang="es-ES" sz="7200" dirty="0">
              <a:solidFill>
                <a:schemeClr val="accent4"/>
              </a:solidFill>
            </a:endParaRPr>
          </a:p>
        </p:txBody>
      </p:sp>
    </p:spTree>
    <p:extLst>
      <p:ext uri="{BB962C8B-B14F-4D97-AF65-F5344CB8AC3E}">
        <p14:creationId xmlns:p14="http://schemas.microsoft.com/office/powerpoint/2010/main" val="3880643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366</Words>
  <Application>Microsoft Office PowerPoint</Application>
  <PresentationFormat>Panorámica</PresentationFormat>
  <Paragraphs>48</Paragraphs>
  <Slides>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Century Gothic</vt:lpstr>
      <vt:lpstr>Segoe UI Light</vt:lpstr>
      <vt:lpstr>1_Tema de Office</vt:lpstr>
      <vt:lpstr>Presentación de negocio </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6</cp:revision>
  <dcterms:created xsi:type="dcterms:W3CDTF">2025-08-25T21:16:46Z</dcterms:created>
  <dcterms:modified xsi:type="dcterms:W3CDTF">2025-08-29T23:57:44Z</dcterms:modified>
</cp:coreProperties>
</file>