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9" r:id="rId4"/>
    <p:sldId id="260" r:id="rId5"/>
    <p:sldId id="266" r:id="rId6"/>
    <p:sldId id="268" r:id="rId7"/>
    <p:sldId id="270" r:id="rId8"/>
    <p:sldId id="274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4C354-5DC9-4704-AF02-9C466CBBC52C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E9091-5300-402C-B462-176DDD3250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dirty="0"/>
            <a:t>Faculty of Computer Science and Artificial Intelligence Helwan University.</a:t>
          </a:r>
        </a:p>
      </dgm:t>
    </dgm:pt>
    <dgm:pt modelId="{FFC7AF03-C656-4903-801D-9FCAC941CA4A}" type="parTrans" cxnId="{35274C48-7A04-4668-9C82-A3C3423DB1D8}">
      <dgm:prSet/>
      <dgm:spPr/>
      <dgm:t>
        <a:bodyPr/>
        <a:lstStyle/>
        <a:p>
          <a:endParaRPr lang="en-US"/>
        </a:p>
      </dgm:t>
    </dgm:pt>
    <dgm:pt modelId="{8849B63F-7B99-4024-9FDD-7B2EBCF19688}" type="sibTrans" cxnId="{35274C48-7A04-4668-9C82-A3C3423DB1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84933D-F7DD-4189-A0EA-E3FED8F0C8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Course Name: Selected Topics CS-2</a:t>
          </a:r>
        </a:p>
      </dgm:t>
    </dgm:pt>
    <dgm:pt modelId="{2E77F1B0-AF22-4ADC-8323-58387A407629}" type="parTrans" cxnId="{6ED2AD65-51AE-49AD-B1DC-A7EF26BD6176}">
      <dgm:prSet/>
      <dgm:spPr/>
      <dgm:t>
        <a:bodyPr/>
        <a:lstStyle/>
        <a:p>
          <a:endParaRPr lang="en-US"/>
        </a:p>
      </dgm:t>
    </dgm:pt>
    <dgm:pt modelId="{4336383D-812B-4E8C-A748-1176E134630A}" type="sibTrans" cxnId="{6ED2AD65-51AE-49AD-B1DC-A7EF26BD61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BE52A7-EB02-4718-BB36-55C35E9318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Team number:16</a:t>
          </a:r>
        </a:p>
      </dgm:t>
    </dgm:pt>
    <dgm:pt modelId="{8870B7AB-EE8C-41A9-BECF-CB03A3DDBF97}" type="parTrans" cxnId="{852DF241-380C-4542-A86C-D51B00F6A142}">
      <dgm:prSet/>
      <dgm:spPr/>
      <dgm:t>
        <a:bodyPr/>
        <a:lstStyle/>
        <a:p>
          <a:endParaRPr lang="en-US"/>
        </a:p>
      </dgm:t>
    </dgm:pt>
    <dgm:pt modelId="{23D36258-B838-497A-A397-B5CDAC2A2334}" type="sibTrans" cxnId="{852DF241-380C-4542-A86C-D51B00F6A142}">
      <dgm:prSet/>
      <dgm:spPr/>
      <dgm:t>
        <a:bodyPr/>
        <a:lstStyle/>
        <a:p>
          <a:endParaRPr lang="en-US"/>
        </a:p>
      </dgm:t>
    </dgm:pt>
    <dgm:pt modelId="{D9C4E8E0-1D8B-4CC2-8E3E-AB2AAC7F2477}" type="pres">
      <dgm:prSet presAssocID="{3074C354-5DC9-4704-AF02-9C466CBBC52C}" presName="root" presStyleCnt="0">
        <dgm:presLayoutVars>
          <dgm:dir/>
          <dgm:resizeHandles val="exact"/>
        </dgm:presLayoutVars>
      </dgm:prSet>
      <dgm:spPr/>
    </dgm:pt>
    <dgm:pt modelId="{6F1FC550-58E8-4BFF-A85D-54DC88ED4583}" type="pres">
      <dgm:prSet presAssocID="{3074C354-5DC9-4704-AF02-9C466CBBC52C}" presName="container" presStyleCnt="0">
        <dgm:presLayoutVars>
          <dgm:dir/>
          <dgm:resizeHandles val="exact"/>
        </dgm:presLayoutVars>
      </dgm:prSet>
      <dgm:spPr/>
    </dgm:pt>
    <dgm:pt modelId="{BEC45D02-72F3-4BC7-B206-C02B5F3726FD}" type="pres">
      <dgm:prSet presAssocID="{0ACE9091-5300-402C-B462-176DDD3250D9}" presName="compNode" presStyleCnt="0"/>
      <dgm:spPr/>
    </dgm:pt>
    <dgm:pt modelId="{C71B793F-20A5-44A2-A748-A28C86037231}" type="pres">
      <dgm:prSet presAssocID="{0ACE9091-5300-402C-B462-176DDD3250D9}" presName="iconBgRect" presStyleLbl="bgShp" presStyleIdx="0" presStyleCnt="3"/>
      <dgm:spPr/>
    </dgm:pt>
    <dgm:pt modelId="{93F4951A-D82A-443D-A430-AF96D964FDA6}" type="pres">
      <dgm:prSet presAssocID="{0ACE9091-5300-402C-B462-176DDD3250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EBD086B-5626-4193-B68E-3B37A734D45E}" type="pres">
      <dgm:prSet presAssocID="{0ACE9091-5300-402C-B462-176DDD3250D9}" presName="spaceRect" presStyleCnt="0"/>
      <dgm:spPr/>
    </dgm:pt>
    <dgm:pt modelId="{DC01D210-EEB8-43EF-9333-71ED681FFF56}" type="pres">
      <dgm:prSet presAssocID="{0ACE9091-5300-402C-B462-176DDD3250D9}" presName="textRect" presStyleLbl="revTx" presStyleIdx="0" presStyleCnt="3">
        <dgm:presLayoutVars>
          <dgm:chMax val="1"/>
          <dgm:chPref val="1"/>
        </dgm:presLayoutVars>
      </dgm:prSet>
      <dgm:spPr/>
    </dgm:pt>
    <dgm:pt modelId="{480DD63E-2BB6-42A3-8AF6-CC99629D95B0}" type="pres">
      <dgm:prSet presAssocID="{8849B63F-7B99-4024-9FDD-7B2EBCF19688}" presName="sibTrans" presStyleLbl="sibTrans2D1" presStyleIdx="0" presStyleCnt="0"/>
      <dgm:spPr/>
    </dgm:pt>
    <dgm:pt modelId="{C5001217-CBBF-4456-BF45-4BA31E65810A}" type="pres">
      <dgm:prSet presAssocID="{4184933D-F7DD-4189-A0EA-E3FED8F0C8DA}" presName="compNode" presStyleCnt="0"/>
      <dgm:spPr/>
    </dgm:pt>
    <dgm:pt modelId="{2B91CE36-5135-42B7-B350-13D88CD90886}" type="pres">
      <dgm:prSet presAssocID="{4184933D-F7DD-4189-A0EA-E3FED8F0C8DA}" presName="iconBgRect" presStyleLbl="bgShp" presStyleIdx="1" presStyleCnt="3"/>
      <dgm:spPr/>
    </dgm:pt>
    <dgm:pt modelId="{E497F8AA-2EC7-4780-AA0F-7187C6FF0696}" type="pres">
      <dgm:prSet presAssocID="{4184933D-F7DD-4189-A0EA-E3FED8F0C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33E0860-2C98-4C97-9647-791A472D4299}" type="pres">
      <dgm:prSet presAssocID="{4184933D-F7DD-4189-A0EA-E3FED8F0C8DA}" presName="spaceRect" presStyleCnt="0"/>
      <dgm:spPr/>
    </dgm:pt>
    <dgm:pt modelId="{CE2EAEBB-3110-4FAC-8BC5-47B52281BA6C}" type="pres">
      <dgm:prSet presAssocID="{4184933D-F7DD-4189-A0EA-E3FED8F0C8DA}" presName="textRect" presStyleLbl="revTx" presStyleIdx="1" presStyleCnt="3">
        <dgm:presLayoutVars>
          <dgm:chMax val="1"/>
          <dgm:chPref val="1"/>
        </dgm:presLayoutVars>
      </dgm:prSet>
      <dgm:spPr/>
    </dgm:pt>
    <dgm:pt modelId="{9EF3ABA6-5204-42BE-A46E-8E96AB7AD82A}" type="pres">
      <dgm:prSet presAssocID="{4336383D-812B-4E8C-A748-1176E134630A}" presName="sibTrans" presStyleLbl="sibTrans2D1" presStyleIdx="0" presStyleCnt="0"/>
      <dgm:spPr/>
    </dgm:pt>
    <dgm:pt modelId="{DEEE110E-CB18-4EDA-A75A-DC5D9E6CBCD7}" type="pres">
      <dgm:prSet presAssocID="{DDBE52A7-EB02-4718-BB36-55C35E9318B7}" presName="compNode" presStyleCnt="0"/>
      <dgm:spPr/>
    </dgm:pt>
    <dgm:pt modelId="{894150D7-CB66-444C-9B28-D51C13EBDCA7}" type="pres">
      <dgm:prSet presAssocID="{DDBE52A7-EB02-4718-BB36-55C35E9318B7}" presName="iconBgRect" presStyleLbl="bgShp" presStyleIdx="2" presStyleCnt="3"/>
      <dgm:spPr/>
    </dgm:pt>
    <dgm:pt modelId="{D5DC856C-58D0-407F-A2BC-D18F1B39B45A}" type="pres">
      <dgm:prSet presAssocID="{DDBE52A7-EB02-4718-BB36-55C35E931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18619ED-9BB2-4928-B5DB-31FE91061A3A}" type="pres">
      <dgm:prSet presAssocID="{DDBE52A7-EB02-4718-BB36-55C35E9318B7}" presName="spaceRect" presStyleCnt="0"/>
      <dgm:spPr/>
    </dgm:pt>
    <dgm:pt modelId="{34D1A6D3-16E1-4717-8295-D5D8CDCA39E7}" type="pres">
      <dgm:prSet presAssocID="{DDBE52A7-EB02-4718-BB36-55C35E9318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60680D-6397-4D66-8AB6-470C88385729}" type="presOf" srcId="{8849B63F-7B99-4024-9FDD-7B2EBCF19688}" destId="{480DD63E-2BB6-42A3-8AF6-CC99629D95B0}" srcOrd="0" destOrd="0" presId="urn:microsoft.com/office/officeart/2018/2/layout/IconCircleList"/>
    <dgm:cxn modelId="{CAF85327-EC85-46F2-9F24-266E8577696C}" type="presOf" srcId="{4336383D-812B-4E8C-A748-1176E134630A}" destId="{9EF3ABA6-5204-42BE-A46E-8E96AB7AD82A}" srcOrd="0" destOrd="0" presId="urn:microsoft.com/office/officeart/2018/2/layout/IconCircleList"/>
    <dgm:cxn modelId="{852DF241-380C-4542-A86C-D51B00F6A142}" srcId="{3074C354-5DC9-4704-AF02-9C466CBBC52C}" destId="{DDBE52A7-EB02-4718-BB36-55C35E9318B7}" srcOrd="2" destOrd="0" parTransId="{8870B7AB-EE8C-41A9-BECF-CB03A3DDBF97}" sibTransId="{23D36258-B838-497A-A397-B5CDAC2A2334}"/>
    <dgm:cxn modelId="{6ED2AD65-51AE-49AD-B1DC-A7EF26BD6176}" srcId="{3074C354-5DC9-4704-AF02-9C466CBBC52C}" destId="{4184933D-F7DD-4189-A0EA-E3FED8F0C8DA}" srcOrd="1" destOrd="0" parTransId="{2E77F1B0-AF22-4ADC-8323-58387A407629}" sibTransId="{4336383D-812B-4E8C-A748-1176E134630A}"/>
    <dgm:cxn modelId="{35274C48-7A04-4668-9C82-A3C3423DB1D8}" srcId="{3074C354-5DC9-4704-AF02-9C466CBBC52C}" destId="{0ACE9091-5300-402C-B462-176DDD3250D9}" srcOrd="0" destOrd="0" parTransId="{FFC7AF03-C656-4903-801D-9FCAC941CA4A}" sibTransId="{8849B63F-7B99-4024-9FDD-7B2EBCF19688}"/>
    <dgm:cxn modelId="{E3C89C6F-8E09-459F-86BE-85707FBD2403}" type="presOf" srcId="{4184933D-F7DD-4189-A0EA-E3FED8F0C8DA}" destId="{CE2EAEBB-3110-4FAC-8BC5-47B52281BA6C}" srcOrd="0" destOrd="0" presId="urn:microsoft.com/office/officeart/2018/2/layout/IconCircleList"/>
    <dgm:cxn modelId="{842AA38A-795E-498D-A60F-8DAE835568C3}" type="presOf" srcId="{0ACE9091-5300-402C-B462-176DDD3250D9}" destId="{DC01D210-EEB8-43EF-9333-71ED681FFF56}" srcOrd="0" destOrd="0" presId="urn:microsoft.com/office/officeart/2018/2/layout/IconCircleList"/>
    <dgm:cxn modelId="{232B00D3-77AD-4F00-A44D-41F7A6A14731}" type="presOf" srcId="{DDBE52A7-EB02-4718-BB36-55C35E9318B7}" destId="{34D1A6D3-16E1-4717-8295-D5D8CDCA39E7}" srcOrd="0" destOrd="0" presId="urn:microsoft.com/office/officeart/2018/2/layout/IconCircleList"/>
    <dgm:cxn modelId="{EC3AF9F7-2D30-497F-81DC-2A8FE7967C9C}" type="presOf" srcId="{3074C354-5DC9-4704-AF02-9C466CBBC52C}" destId="{D9C4E8E0-1D8B-4CC2-8E3E-AB2AAC7F2477}" srcOrd="0" destOrd="0" presId="urn:microsoft.com/office/officeart/2018/2/layout/IconCircleList"/>
    <dgm:cxn modelId="{DA54B354-42E8-4AD4-89A9-5ED45294D960}" type="presParOf" srcId="{D9C4E8E0-1D8B-4CC2-8E3E-AB2AAC7F2477}" destId="{6F1FC550-58E8-4BFF-A85D-54DC88ED4583}" srcOrd="0" destOrd="0" presId="urn:microsoft.com/office/officeart/2018/2/layout/IconCircleList"/>
    <dgm:cxn modelId="{9492038B-F7D0-40CC-86D3-EB73415807A9}" type="presParOf" srcId="{6F1FC550-58E8-4BFF-A85D-54DC88ED4583}" destId="{BEC45D02-72F3-4BC7-B206-C02B5F3726FD}" srcOrd="0" destOrd="0" presId="urn:microsoft.com/office/officeart/2018/2/layout/IconCircleList"/>
    <dgm:cxn modelId="{DCD7BEB2-C31C-4157-AB0D-94A715F2D56C}" type="presParOf" srcId="{BEC45D02-72F3-4BC7-B206-C02B5F3726FD}" destId="{C71B793F-20A5-44A2-A748-A28C86037231}" srcOrd="0" destOrd="0" presId="urn:microsoft.com/office/officeart/2018/2/layout/IconCircleList"/>
    <dgm:cxn modelId="{E32BB3C8-8E25-4E1C-9B02-F908051468B8}" type="presParOf" srcId="{BEC45D02-72F3-4BC7-B206-C02B5F3726FD}" destId="{93F4951A-D82A-443D-A430-AF96D964FDA6}" srcOrd="1" destOrd="0" presId="urn:microsoft.com/office/officeart/2018/2/layout/IconCircleList"/>
    <dgm:cxn modelId="{21D71F79-83D5-4D5A-9074-2703933976FF}" type="presParOf" srcId="{BEC45D02-72F3-4BC7-B206-C02B5F3726FD}" destId="{9EBD086B-5626-4193-B68E-3B37A734D45E}" srcOrd="2" destOrd="0" presId="urn:microsoft.com/office/officeart/2018/2/layout/IconCircleList"/>
    <dgm:cxn modelId="{FB3BD04D-D5F5-444F-AF3A-6AB188479F29}" type="presParOf" srcId="{BEC45D02-72F3-4BC7-B206-C02B5F3726FD}" destId="{DC01D210-EEB8-43EF-9333-71ED681FFF56}" srcOrd="3" destOrd="0" presId="urn:microsoft.com/office/officeart/2018/2/layout/IconCircleList"/>
    <dgm:cxn modelId="{D48266A9-66FE-41F6-9310-A6D3045742D8}" type="presParOf" srcId="{6F1FC550-58E8-4BFF-A85D-54DC88ED4583}" destId="{480DD63E-2BB6-42A3-8AF6-CC99629D95B0}" srcOrd="1" destOrd="0" presId="urn:microsoft.com/office/officeart/2018/2/layout/IconCircleList"/>
    <dgm:cxn modelId="{65FC7764-74D9-4994-8977-816C6C3DF4F6}" type="presParOf" srcId="{6F1FC550-58E8-4BFF-A85D-54DC88ED4583}" destId="{C5001217-CBBF-4456-BF45-4BA31E65810A}" srcOrd="2" destOrd="0" presId="urn:microsoft.com/office/officeart/2018/2/layout/IconCircleList"/>
    <dgm:cxn modelId="{7F1FB3A3-022C-48DD-8630-7819FE079CAE}" type="presParOf" srcId="{C5001217-CBBF-4456-BF45-4BA31E65810A}" destId="{2B91CE36-5135-42B7-B350-13D88CD90886}" srcOrd="0" destOrd="0" presId="urn:microsoft.com/office/officeart/2018/2/layout/IconCircleList"/>
    <dgm:cxn modelId="{B5F3760A-5BD1-4F74-9D3C-52450D6F002D}" type="presParOf" srcId="{C5001217-CBBF-4456-BF45-4BA31E65810A}" destId="{E497F8AA-2EC7-4780-AA0F-7187C6FF0696}" srcOrd="1" destOrd="0" presId="urn:microsoft.com/office/officeart/2018/2/layout/IconCircleList"/>
    <dgm:cxn modelId="{FE26FAAC-A90B-4463-BE41-4BE3109EF775}" type="presParOf" srcId="{C5001217-CBBF-4456-BF45-4BA31E65810A}" destId="{D33E0860-2C98-4C97-9647-791A472D4299}" srcOrd="2" destOrd="0" presId="urn:microsoft.com/office/officeart/2018/2/layout/IconCircleList"/>
    <dgm:cxn modelId="{7550648E-A881-4FAA-91E2-C83446F9DBFF}" type="presParOf" srcId="{C5001217-CBBF-4456-BF45-4BA31E65810A}" destId="{CE2EAEBB-3110-4FAC-8BC5-47B52281BA6C}" srcOrd="3" destOrd="0" presId="urn:microsoft.com/office/officeart/2018/2/layout/IconCircleList"/>
    <dgm:cxn modelId="{F89BB558-8879-4F54-B6EC-7962D4BD125A}" type="presParOf" srcId="{6F1FC550-58E8-4BFF-A85D-54DC88ED4583}" destId="{9EF3ABA6-5204-42BE-A46E-8E96AB7AD82A}" srcOrd="3" destOrd="0" presId="urn:microsoft.com/office/officeart/2018/2/layout/IconCircleList"/>
    <dgm:cxn modelId="{F1D7160C-1495-4DCC-AAC4-80324C4C8E46}" type="presParOf" srcId="{6F1FC550-58E8-4BFF-A85D-54DC88ED4583}" destId="{DEEE110E-CB18-4EDA-A75A-DC5D9E6CBCD7}" srcOrd="4" destOrd="0" presId="urn:microsoft.com/office/officeart/2018/2/layout/IconCircleList"/>
    <dgm:cxn modelId="{8990A9A8-1051-4F55-9247-65B805D14119}" type="presParOf" srcId="{DEEE110E-CB18-4EDA-A75A-DC5D9E6CBCD7}" destId="{894150D7-CB66-444C-9B28-D51C13EBDCA7}" srcOrd="0" destOrd="0" presId="urn:microsoft.com/office/officeart/2018/2/layout/IconCircleList"/>
    <dgm:cxn modelId="{7E1C238A-1D09-4ACB-A71B-4D9490300C8D}" type="presParOf" srcId="{DEEE110E-CB18-4EDA-A75A-DC5D9E6CBCD7}" destId="{D5DC856C-58D0-407F-A2BC-D18F1B39B45A}" srcOrd="1" destOrd="0" presId="urn:microsoft.com/office/officeart/2018/2/layout/IconCircleList"/>
    <dgm:cxn modelId="{351F569B-259C-4BD8-82C8-E8BF4F502663}" type="presParOf" srcId="{DEEE110E-CB18-4EDA-A75A-DC5D9E6CBCD7}" destId="{B18619ED-9BB2-4928-B5DB-31FE91061A3A}" srcOrd="2" destOrd="0" presId="urn:microsoft.com/office/officeart/2018/2/layout/IconCircleList"/>
    <dgm:cxn modelId="{175E098C-9EBF-4E55-B4D5-7C0CCDFBAF10}" type="presParOf" srcId="{DEEE110E-CB18-4EDA-A75A-DC5D9E6CBCD7}" destId="{34D1A6D3-16E1-4717-8295-D5D8CDCA39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793F-20A5-44A2-A748-A28C86037231}">
      <dsp:nvSpPr>
        <dsp:cNvPr id="0" name=""/>
        <dsp:cNvSpPr/>
      </dsp:nvSpPr>
      <dsp:spPr>
        <a:xfrm>
          <a:off x="1859420" y="543418"/>
          <a:ext cx="687871" cy="687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F4951A-D82A-443D-A430-AF96D964FDA6}">
      <dsp:nvSpPr>
        <dsp:cNvPr id="0" name=""/>
        <dsp:cNvSpPr/>
      </dsp:nvSpPr>
      <dsp:spPr>
        <a:xfrm>
          <a:off x="2003873" y="687871"/>
          <a:ext cx="398965" cy="398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1D210-EEB8-43EF-9333-71ED681FFF56}">
      <dsp:nvSpPr>
        <dsp:cNvPr id="0" name=""/>
        <dsp:cNvSpPr/>
      </dsp:nvSpPr>
      <dsp:spPr>
        <a:xfrm>
          <a:off x="2694693" y="543418"/>
          <a:ext cx="1621412" cy="68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Faculty of Computer Science and Artificial Intelligence Helwan University.</a:t>
          </a:r>
        </a:p>
      </dsp:txBody>
      <dsp:txXfrm>
        <a:off x="2694693" y="543418"/>
        <a:ext cx="1621412" cy="687871"/>
      </dsp:txXfrm>
    </dsp:sp>
    <dsp:sp modelId="{2B91CE36-5135-42B7-B350-13D88CD90886}">
      <dsp:nvSpPr>
        <dsp:cNvPr id="0" name=""/>
        <dsp:cNvSpPr/>
      </dsp:nvSpPr>
      <dsp:spPr>
        <a:xfrm>
          <a:off x="4598624" y="543418"/>
          <a:ext cx="687871" cy="687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97F8AA-2EC7-4780-AA0F-7187C6FF0696}">
      <dsp:nvSpPr>
        <dsp:cNvPr id="0" name=""/>
        <dsp:cNvSpPr/>
      </dsp:nvSpPr>
      <dsp:spPr>
        <a:xfrm>
          <a:off x="4743077" y="687871"/>
          <a:ext cx="398965" cy="398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2EAEBB-3110-4FAC-8BC5-47B52281BA6C}">
      <dsp:nvSpPr>
        <dsp:cNvPr id="0" name=""/>
        <dsp:cNvSpPr/>
      </dsp:nvSpPr>
      <dsp:spPr>
        <a:xfrm>
          <a:off x="5433897" y="543418"/>
          <a:ext cx="1621412" cy="68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Course Name: Selected Topics CS-2</a:t>
          </a:r>
        </a:p>
      </dsp:txBody>
      <dsp:txXfrm>
        <a:off x="5433897" y="543418"/>
        <a:ext cx="1621412" cy="687871"/>
      </dsp:txXfrm>
    </dsp:sp>
    <dsp:sp modelId="{894150D7-CB66-444C-9B28-D51C13EBDCA7}">
      <dsp:nvSpPr>
        <dsp:cNvPr id="0" name=""/>
        <dsp:cNvSpPr/>
      </dsp:nvSpPr>
      <dsp:spPr>
        <a:xfrm>
          <a:off x="7337828" y="543418"/>
          <a:ext cx="687871" cy="687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DC856C-58D0-407F-A2BC-D18F1B39B45A}">
      <dsp:nvSpPr>
        <dsp:cNvPr id="0" name=""/>
        <dsp:cNvSpPr/>
      </dsp:nvSpPr>
      <dsp:spPr>
        <a:xfrm>
          <a:off x="7482281" y="687871"/>
          <a:ext cx="398965" cy="398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1A6D3-16E1-4717-8295-D5D8CDCA39E7}">
      <dsp:nvSpPr>
        <dsp:cNvPr id="0" name=""/>
        <dsp:cNvSpPr/>
      </dsp:nvSpPr>
      <dsp:spPr>
        <a:xfrm>
          <a:off x="8173101" y="543418"/>
          <a:ext cx="1621412" cy="68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Team number:16</a:t>
          </a:r>
        </a:p>
      </dsp:txBody>
      <dsp:txXfrm>
        <a:off x="8173101" y="543418"/>
        <a:ext cx="1621412" cy="687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07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1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shwan/arabic-chars-mnis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82ECC-BF32-E8A3-0120-54A2EF2E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SELECTED 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1F10-0E3B-A4A6-EBE3-7495DD4B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4" name="Picture 3" descr="Books, pens, and a wall clock">
            <a:extLst>
              <a:ext uri="{FF2B5EF4-FFF2-40B4-BE49-F238E27FC236}">
                <a16:creationId xmlns:a16="http://schemas.microsoft.com/office/drawing/2014/main" id="{70B55D6D-28C6-D8E1-6444-427C77F9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985" r="15985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378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076" y="0"/>
            <a:ext cx="5920740" cy="1360898"/>
          </a:xfrm>
        </p:spPr>
        <p:txBody>
          <a:bodyPr>
            <a:normAutofit/>
          </a:bodyPr>
          <a:lstStyle/>
          <a:p>
            <a:r>
              <a:rPr lang="en-US" i="1" u="sng" dirty="0"/>
              <a:t>TRAINING MODEL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E61983C-DAD3-27B9-8F8E-839D8641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228725"/>
            <a:ext cx="11134724" cy="522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642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503" y="0"/>
            <a:ext cx="8162923" cy="1360898"/>
          </a:xfrm>
        </p:spPr>
        <p:txBody>
          <a:bodyPr>
            <a:normAutofit/>
          </a:bodyPr>
          <a:lstStyle/>
          <a:p>
            <a:r>
              <a:rPr lang="en-US" i="1" u="sng" dirty="0"/>
              <a:t>LOSS  AND ACCURACY CURVES  </a:t>
            </a:r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D33512F-2E63-A262-4A6F-85252FF40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00" y="1066800"/>
            <a:ext cx="9616327" cy="560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72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BD75A8-F21C-841E-A075-36CD50F8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0623"/>
              </p:ext>
            </p:extLst>
          </p:nvPr>
        </p:nvGraphicFramePr>
        <p:xfrm>
          <a:off x="317242" y="3521787"/>
          <a:ext cx="11653934" cy="287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6056">
                  <a:extLst>
                    <a:ext uri="{9D8B030D-6E8A-4147-A177-3AD203B41FA5}">
                      <a16:colId xmlns:a16="http://schemas.microsoft.com/office/drawing/2014/main" val="2381240320"/>
                    </a:ext>
                  </a:extLst>
                </a:gridCol>
                <a:gridCol w="7277878">
                  <a:extLst>
                    <a:ext uri="{9D8B030D-6E8A-4147-A177-3AD203B41FA5}">
                      <a16:colId xmlns:a16="http://schemas.microsoft.com/office/drawing/2014/main" val="4176512608"/>
                    </a:ext>
                  </a:extLst>
                </a:gridCol>
              </a:tblGrid>
              <a:tr h="411080">
                <a:tc>
                  <a:txBody>
                    <a:bodyPr/>
                    <a:lstStyle/>
                    <a:p>
                      <a:r>
                        <a:rPr lang="en-US" i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18859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ar-EG" dirty="0"/>
                        <a:t>202000004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إبراهيم عبدالعزيز </a:t>
                      </a:r>
                      <a:r>
                        <a:rPr lang="ar-EG" dirty="0" err="1"/>
                        <a:t>عبدالحافظ</a:t>
                      </a:r>
                      <a:r>
                        <a:rPr lang="ar-EG" dirty="0"/>
                        <a:t>  محمد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1741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ar-EG" dirty="0"/>
                        <a:t>عبدالرحمن هاشم سيدي سيد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1968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محمد بدر أسماعيل بدر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68427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محمد ذكى لطفي ذكى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9580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محمد عادل محمد سيد احمد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2380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طه سعيد شعبان عبد التواب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201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776721-FA1F-6333-2536-E3BA341A73CB}"/>
              </a:ext>
            </a:extLst>
          </p:cNvPr>
          <p:cNvSpPr txBox="1"/>
          <p:nvPr/>
        </p:nvSpPr>
        <p:spPr>
          <a:xfrm>
            <a:off x="1548882" y="0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1)Cover Sheet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E7E4C4-3798-176D-D9EE-C52F3BE88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727750"/>
              </p:ext>
            </p:extLst>
          </p:nvPr>
        </p:nvGraphicFramePr>
        <p:xfrm>
          <a:off x="317242" y="1026366"/>
          <a:ext cx="11653934" cy="1774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kern="1200" cap="all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2)Paper </a:t>
            </a:r>
            <a:r>
              <a:rPr lang="en-US" i="1" kern="1200" cap="all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401162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a)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Authors name:</a:t>
            </a:r>
            <a:r>
              <a:rPr lang="ar-EG" sz="1800" dirty="0"/>
              <a:t> </a:t>
            </a:r>
            <a:r>
              <a:rPr lang="en-US" sz="1800" dirty="0" err="1"/>
              <a:t>Minhaz</a:t>
            </a:r>
            <a:r>
              <a:rPr lang="en-US" sz="1800" dirty="0"/>
              <a:t> Kamal* , Fairuz </a:t>
            </a:r>
            <a:r>
              <a:rPr lang="en-US" sz="1800" dirty="0" err="1"/>
              <a:t>Shaiara</a:t>
            </a:r>
            <a:r>
              <a:rPr lang="en-US" sz="1800" dirty="0"/>
              <a:t>* , Chowdhury Mohammad Abdullah* , </a:t>
            </a:r>
            <a:r>
              <a:rPr lang="en-US" sz="1800" dirty="0" err="1"/>
              <a:t>Sabbir</a:t>
            </a:r>
            <a:r>
              <a:rPr lang="en-US" sz="1800" dirty="0"/>
              <a:t> Ahmed, </a:t>
            </a:r>
            <a:r>
              <a:rPr lang="en-US" sz="1800" dirty="0" err="1"/>
              <a:t>Tasnim</a:t>
            </a:r>
            <a:r>
              <a:rPr lang="en-US" sz="1800" dirty="0"/>
              <a:t> Ahmed, and Md. </a:t>
            </a:r>
            <a:r>
              <a:rPr lang="en-US" sz="1800" dirty="0" err="1"/>
              <a:t>Hasanul</a:t>
            </a:r>
            <a:r>
              <a:rPr lang="en-US" sz="1800" dirty="0"/>
              <a:t> Kabir.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Paper name : An Application for Arabic Handwritten Character Recognition Using Deep Learning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Publisher name: IEEE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Publisher Year: </a:t>
            </a:r>
            <a:r>
              <a:rPr lang="ar-EG" sz="1800" dirty="0"/>
              <a:t>24</a:t>
            </a:r>
            <a:r>
              <a:rPr lang="en-US" sz="1800" dirty="0"/>
              <a:t> Dec 2022</a:t>
            </a:r>
            <a:endParaRPr lang="en-US" sz="18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32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F94A-B5D3-EEEF-5214-9E99B5CFC851}"/>
              </a:ext>
            </a:extLst>
          </p:cNvPr>
          <p:cNvSpPr txBox="1"/>
          <p:nvPr/>
        </p:nvSpPr>
        <p:spPr>
          <a:xfrm>
            <a:off x="0" y="1898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  <a:p>
            <a:r>
              <a:rPr lang="en-US" dirty="0"/>
              <a:t>Dataset used : HMBD and </a:t>
            </a:r>
            <a:r>
              <a:rPr lang="en-US" dirty="0" err="1"/>
              <a:t>MaDBase</a:t>
            </a:r>
            <a:r>
              <a:rPr lang="en-US" dirty="0"/>
              <a:t>.</a:t>
            </a:r>
          </a:p>
          <a:p>
            <a:r>
              <a:rPr lang="en-US" dirty="0"/>
              <a:t>Implemented Algorithm : CNN.</a:t>
            </a:r>
          </a:p>
          <a:p>
            <a:r>
              <a:rPr lang="en-US" dirty="0"/>
              <a:t>Results: The final result for the characters showed a test accuracy of 96.93% , 99..35% for handwritten digit recognition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586F6-F9A0-EC8E-4E17-6613129C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2" y="1524000"/>
            <a:ext cx="4804488" cy="521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8D41665-DC65-0009-7238-80E28456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80" y="2000250"/>
            <a:ext cx="4449796" cy="4667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98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a)</a:t>
            </a:r>
            <a:r>
              <a:rPr lang="en-US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General Information on the selected dataset.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Dataset name : Arabic –Handwritten-Chars.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Link dataset: </a:t>
            </a:r>
            <a:r>
              <a:rPr lang="en-US" sz="1600" dirty="0">
                <a:hlinkClick r:id="rId3"/>
              </a:rPr>
              <a:t>https://www.kaggle.com/datasets/rashwan/arabic-chars-mnist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Total number of samples:  a training set(13,440 characters to 480 images per class) and a test set(3,360 characters to 120 images per class)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The dimension of  the images:</a:t>
            </a:r>
            <a:r>
              <a:rPr lang="ar-EG" sz="1600" dirty="0"/>
              <a:t>32*32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Number of Classes :28 class and 28 label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80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817176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28" y="2233835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0" i="0" dirty="0">
                <a:effectLst/>
                <a:latin typeface="Inter"/>
              </a:rPr>
              <a:t>b)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Implementation details: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of training:</a:t>
            </a:r>
            <a:r>
              <a:rPr lang="ar-EG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.94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 of images in training:9408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of 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esting:</a:t>
            </a:r>
            <a:r>
              <a:rPr lang="ar-E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97.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777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 of images in testing:3360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of validation:</a:t>
            </a:r>
            <a:r>
              <a:rPr lang="ar-EG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ar-EG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772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 of images in validation:4032</a:t>
            </a:r>
            <a:endParaRPr lang="en-US" sz="1400" b="1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1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 used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• Optimizer: Adam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• Kernel initializer: uniform, </a:t>
            </a:r>
            <a:r>
              <a:rPr lang="en-US" sz="1700" dirty="0" err="1"/>
              <a:t>he_normal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• Activation: </a:t>
            </a:r>
            <a:r>
              <a:rPr lang="en-US" sz="1700" dirty="0" err="1"/>
              <a:t>Relu</a:t>
            </a:r>
            <a:endParaRPr lang="en-US" sz="17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73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</a:t>
            </a:r>
            <a:r>
              <a:rPr lang="en-US" sz="2400" b="1" i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digram</a:t>
            </a:r>
            <a:r>
              <a:rPr lang="en-US" sz="24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A957C5A-BC84-054D-B869-EE124CB0D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48" y="541243"/>
            <a:ext cx="3727215" cy="6194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398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906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</a:t>
            </a:r>
            <a:r>
              <a:rPr lang="en-US" sz="1800" b="1" i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Rersults</a:t>
            </a: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accuracy: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B6E522-1A87-9D44-3825-250C0FBC2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26" y="3173437"/>
            <a:ext cx="7495238" cy="1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213902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343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Walbaum Display</vt:lpstr>
      <vt:lpstr>RegattaVTI</vt:lpstr>
      <vt:lpstr>SELECTED _2</vt:lpstr>
      <vt:lpstr>PowerPoint Presentation</vt:lpstr>
      <vt:lpstr>2)Paper details</vt:lpstr>
      <vt:lpstr>PowerPoint Presentation</vt:lpstr>
      <vt:lpstr>3)Project Description Document</vt:lpstr>
      <vt:lpstr>3)Project Description Document</vt:lpstr>
      <vt:lpstr>3)Project Description Document</vt:lpstr>
      <vt:lpstr>3)Project Description Document</vt:lpstr>
      <vt:lpstr>3)Project Description Document</vt:lpstr>
      <vt:lpstr>TRAINING MODEL</vt:lpstr>
      <vt:lpstr>LOSS  AND ACCURACY CURVES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_2</dc:title>
  <dc:creator>Taha Saeed</dc:creator>
  <cp:lastModifiedBy>Taha Saeed</cp:lastModifiedBy>
  <cp:revision>13</cp:revision>
  <dcterms:created xsi:type="dcterms:W3CDTF">2023-04-17T00:17:08Z</dcterms:created>
  <dcterms:modified xsi:type="dcterms:W3CDTF">2023-04-28T00:57:23Z</dcterms:modified>
</cp:coreProperties>
</file>