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8" r:id="rId6"/>
    <p:sldId id="309" r:id="rId7"/>
    <p:sldId id="294" r:id="rId8"/>
    <p:sldId id="314" r:id="rId9"/>
    <p:sldId id="315" r:id="rId10"/>
    <p:sldId id="316" r:id="rId11"/>
    <p:sldId id="317" r:id="rId12"/>
    <p:sldId id="303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>
        <p:scale>
          <a:sx n="58" d="100"/>
          <a:sy n="58" d="100"/>
        </p:scale>
        <p:origin x="984" y="59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Selected-2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416" y="2808514"/>
            <a:ext cx="1828799" cy="62963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proje</a:t>
            </a:r>
            <a:r>
              <a:rPr lang="en-US" sz="2800" dirty="0"/>
              <a:t>ct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8DD941-7AC1-670B-CF3E-3607C64EE702}"/>
              </a:ext>
            </a:extLst>
          </p:cNvPr>
          <p:cNvSpPr txBox="1">
            <a:spLocks/>
          </p:cNvSpPr>
          <p:nvPr/>
        </p:nvSpPr>
        <p:spPr>
          <a:xfrm>
            <a:off x="6248400" y="5123004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Team No.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E5AA1CB8-2838-C63C-43B9-0859A443E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937"/>
            <a:ext cx="10240617" cy="53165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8AC83-3C35-90F5-4B65-26E6232C69FC}"/>
              </a:ext>
            </a:extLst>
          </p:cNvPr>
          <p:cNvSpPr txBox="1"/>
          <p:nvPr/>
        </p:nvSpPr>
        <p:spPr>
          <a:xfrm>
            <a:off x="4678018" y="1004826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196892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8CE0EFA-D590-AEB5-C6EA-BC4450120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97496"/>
            <a:ext cx="10677938" cy="52239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7911-45BF-7856-FA27-3FE00C1EFE79}"/>
              </a:ext>
            </a:extLst>
          </p:cNvPr>
          <p:cNvSpPr txBox="1"/>
          <p:nvPr/>
        </p:nvSpPr>
        <p:spPr>
          <a:xfrm>
            <a:off x="4678018" y="1004826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208043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/>
          <a:p>
            <a:r>
              <a:rPr lang="en-US" dirty="0"/>
              <a:t>Model Fitting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2A6966-B47A-0DF5-E909-6BB75442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3113"/>
            <a:ext cx="10696575" cy="4601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7DDAAB-1D97-04FC-E4A5-11410ED5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6" y="1732721"/>
            <a:ext cx="10696575" cy="637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16520C-00E3-1DA9-B2ED-FBE431839533}"/>
              </a:ext>
            </a:extLst>
          </p:cNvPr>
          <p:cNvSpPr txBox="1"/>
          <p:nvPr/>
        </p:nvSpPr>
        <p:spPr>
          <a:xfrm>
            <a:off x="4651514" y="959028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316890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/>
          <a:p>
            <a:r>
              <a:rPr lang="en-US" dirty="0"/>
              <a:t>Loss &amp; Accuracy Curves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5" name="Picture 4" descr="A picture containing text, screenshot, plot, font">
            <a:extLst>
              <a:ext uri="{FF2B5EF4-FFF2-40B4-BE49-F238E27FC236}">
                <a16:creationId xmlns:a16="http://schemas.microsoft.com/office/drawing/2014/main" id="{67A60E34-4ABB-B78C-5B65-9AE2F51F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69" y="1690688"/>
            <a:ext cx="10200861" cy="503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35BE9-A682-B140-A836-6599A8D4BFA4}"/>
              </a:ext>
            </a:extLst>
          </p:cNvPr>
          <p:cNvSpPr txBox="1"/>
          <p:nvPr/>
        </p:nvSpPr>
        <p:spPr>
          <a:xfrm>
            <a:off x="4651514" y="938360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48260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Test Accuracy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7" name="Picture 6" descr="A picture containing text, screenshot, font, line">
            <a:extLst>
              <a:ext uri="{FF2B5EF4-FFF2-40B4-BE49-F238E27FC236}">
                <a16:creationId xmlns:a16="http://schemas.microsoft.com/office/drawing/2014/main" id="{AA7413CA-F7FA-B461-E6C9-F774DD6E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61679"/>
            <a:ext cx="10647646" cy="3013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260AC-20E8-8FA4-E3D4-DF9A1BB76342}"/>
              </a:ext>
            </a:extLst>
          </p:cNvPr>
          <p:cNvSpPr txBox="1"/>
          <p:nvPr/>
        </p:nvSpPr>
        <p:spPr>
          <a:xfrm>
            <a:off x="4731027" y="894807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5964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Image Prediction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A674DE0-1731-F182-C227-556005AA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9689"/>
            <a:ext cx="10515600" cy="231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3CB6F-BE62-63C3-0D3F-5F74EAF8BDC4}"/>
              </a:ext>
            </a:extLst>
          </p:cNvPr>
          <p:cNvSpPr txBox="1"/>
          <p:nvPr/>
        </p:nvSpPr>
        <p:spPr>
          <a:xfrm>
            <a:off x="4770783" y="971007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33307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9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Image Prediction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8B8EBD3-3240-7E37-5DDC-CB1320EF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8384"/>
            <a:ext cx="10240617" cy="5890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6F979-89AF-0896-816A-39DF1B2475CD}"/>
              </a:ext>
            </a:extLst>
          </p:cNvPr>
          <p:cNvSpPr txBox="1"/>
          <p:nvPr/>
        </p:nvSpPr>
        <p:spPr>
          <a:xfrm>
            <a:off x="4651514" y="408274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304525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A picture containing text, screenshot, graphic design, logo&#10;&#10;Description automatically generated">
            <a:extLst>
              <a:ext uri="{FF2B5EF4-FFF2-40B4-BE49-F238E27FC236}">
                <a16:creationId xmlns:a16="http://schemas.microsoft.com/office/drawing/2014/main" id="{82EAE972-39C8-56AB-A563-58EE7DA16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322965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5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TEAM GAMED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ar-EG" b="1" i="0" kern="1200" cap="all" spc="1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en-US" b="1" i="0" kern="1200" cap="all" spc="100" baseline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ar-EG" dirty="0">
                <a:solidFill>
                  <a:schemeClr val="accent2"/>
                </a:solidFill>
              </a:rPr>
              <a:t>1/5/2023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6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is about how to recognize Arabic </a:t>
            </a:r>
            <a:r>
              <a:rPr lang="en-US" sz="2800" dirty="0" err="1"/>
              <a:t>HandWritten</a:t>
            </a:r>
            <a:r>
              <a:rPr lang="en-US" sz="2800" dirty="0"/>
              <a:t> characters using Deep Learning 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7431098" y="1465495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SELECTED-2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9435E6-B173-2C05-30B1-75EA85B9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1125537"/>
            <a:ext cx="4845739" cy="47849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2192"/>
            <a:ext cx="9144000" cy="1696808"/>
          </a:xfrm>
        </p:spPr>
        <p:txBody>
          <a:bodyPr>
            <a:normAutofit/>
          </a:bodyPr>
          <a:lstStyle/>
          <a:p>
            <a:r>
              <a:rPr lang="en-US" sz="5400" dirty="0"/>
              <a:t>Data </a:t>
            </a:r>
            <a:br>
              <a:rPr lang="en-US" sz="5400" dirty="0"/>
            </a:br>
            <a:r>
              <a:rPr lang="en-US" sz="5400" dirty="0"/>
              <a:t>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5214-D8C8-AF2E-8495-2558C7F3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modification on dataset such as split images to classes and </a:t>
            </a:r>
            <a:r>
              <a:rPr lang="en-US" dirty="0" err="1"/>
              <a:t>get_code</a:t>
            </a:r>
            <a:r>
              <a:rPr lang="en-US" dirty="0"/>
              <a:t> Function that return class name</a:t>
            </a:r>
            <a:endParaRPr lang="en-001" dirty="0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DF618765-C1EF-5B20-B0CE-59CB7C63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5" y="3098800"/>
            <a:ext cx="10610229" cy="2611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5214-D8C8-AF2E-8495-2558C7F3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/>
          <a:lstStyle/>
          <a:p>
            <a:r>
              <a:rPr lang="en-US" dirty="0"/>
              <a:t>Read Training &amp; Testing images</a:t>
            </a:r>
            <a:endParaRPr lang="en-001" dirty="0"/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DE74AF6C-DFAC-CD91-75A6-B6DDC431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304"/>
            <a:ext cx="10515600" cy="48661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7CF86-51E5-131E-E697-737CC703DEE0}"/>
              </a:ext>
            </a:extLst>
          </p:cNvPr>
          <p:cNvSpPr txBox="1"/>
          <p:nvPr/>
        </p:nvSpPr>
        <p:spPr>
          <a:xfrm>
            <a:off x="3392557" y="975935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6602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5214-D8C8-AF2E-8495-2558C7F3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316745"/>
          </a:xfrm>
        </p:spPr>
        <p:txBody>
          <a:bodyPr/>
          <a:lstStyle/>
          <a:p>
            <a:r>
              <a:rPr lang="en-US" dirty="0"/>
              <a:t>Data normalization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Train &amp; Test </a:t>
            </a:r>
            <a:r>
              <a:rPr lang="en-US" dirty="0" err="1"/>
              <a:t>lables</a:t>
            </a:r>
            <a:r>
              <a:rPr lang="en-US" dirty="0"/>
              <a:t> to one hot encoding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Split Train array to Train &amp; validation</a:t>
            </a:r>
          </a:p>
          <a:p>
            <a:endParaRPr lang="en-00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B178C-33DA-0DD4-23AC-46E9B555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068"/>
            <a:ext cx="10797209" cy="1189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A7FEB-BBA2-2328-5DAE-20733120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95649"/>
            <a:ext cx="10797209" cy="997226"/>
          </a:xfrm>
          <a:prstGeom prst="rect">
            <a:avLst/>
          </a:prstGeom>
        </p:spPr>
      </p:pic>
      <p:pic>
        <p:nvPicPr>
          <p:cNvPr id="11" name="Picture 10" descr="A white background with black text">
            <a:extLst>
              <a:ext uri="{FF2B5EF4-FFF2-40B4-BE49-F238E27FC236}">
                <a16:creationId xmlns:a16="http://schemas.microsoft.com/office/drawing/2014/main" id="{CEFE654C-6E6D-757E-58C8-89296281B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9198"/>
            <a:ext cx="10797208" cy="1431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DCC759-09C6-7B66-9C9D-F201030B1939}"/>
              </a:ext>
            </a:extLst>
          </p:cNvPr>
          <p:cNvSpPr txBox="1"/>
          <p:nvPr/>
        </p:nvSpPr>
        <p:spPr>
          <a:xfrm>
            <a:off x="3392557" y="975935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142411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5214-D8C8-AF2E-8495-2558C7F3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316745"/>
          </a:xfrm>
        </p:spPr>
        <p:txBody>
          <a:bodyPr/>
          <a:lstStyle/>
          <a:p>
            <a:r>
              <a:rPr lang="en-US" dirty="0"/>
              <a:t>Shape of Train &amp; Test &amp; </a:t>
            </a:r>
            <a:r>
              <a:rPr lang="en-US" dirty="0" err="1"/>
              <a:t>Validtion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001" dirty="0"/>
          </a:p>
        </p:txBody>
      </p:sp>
      <p:pic>
        <p:nvPicPr>
          <p:cNvPr id="5" name="Picture 4" descr="A picture containing text, font, screenshot">
            <a:extLst>
              <a:ext uri="{FF2B5EF4-FFF2-40B4-BE49-F238E27FC236}">
                <a16:creationId xmlns:a16="http://schemas.microsoft.com/office/drawing/2014/main" id="{17D3C49C-D204-9F29-CC24-0DFB7B54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4119"/>
            <a:ext cx="10515600" cy="3777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CDB42-FB65-B1BC-005A-C8AB7467D307}"/>
              </a:ext>
            </a:extLst>
          </p:cNvPr>
          <p:cNvSpPr txBox="1"/>
          <p:nvPr/>
        </p:nvSpPr>
        <p:spPr>
          <a:xfrm>
            <a:off x="3392557" y="975935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7731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2192"/>
            <a:ext cx="9144000" cy="1696808"/>
          </a:xfrm>
        </p:spPr>
        <p:txBody>
          <a:bodyPr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383880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31720-2B52-63BA-CA9D-D8031647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2897"/>
          </a:xfrm>
        </p:spPr>
        <p:txBody>
          <a:bodyPr/>
          <a:lstStyle/>
          <a:p>
            <a:r>
              <a:rPr lang="en-US" dirty="0"/>
              <a:t>Model Function that contain (4 convolutional layer &amp; 4 Batch </a:t>
            </a:r>
            <a:r>
              <a:rPr lang="en-US" dirty="0" err="1"/>
              <a:t>Normlization</a:t>
            </a:r>
            <a:r>
              <a:rPr lang="en-US" dirty="0"/>
              <a:t> Layer &amp; 4 dropout Layer &amp; 4 </a:t>
            </a:r>
            <a:r>
              <a:rPr lang="en-US" dirty="0" err="1"/>
              <a:t>MaxPooling</a:t>
            </a:r>
            <a:r>
              <a:rPr lang="en-US" dirty="0"/>
              <a:t> Layer &amp; 1 </a:t>
            </a:r>
            <a:r>
              <a:rPr lang="en-US" dirty="0" err="1"/>
              <a:t>AveragePooling</a:t>
            </a:r>
            <a:r>
              <a:rPr lang="en-US" dirty="0"/>
              <a:t> Layer &amp; 1 Dense Layer )</a:t>
            </a:r>
          </a:p>
          <a:p>
            <a:r>
              <a:rPr lang="en-US" dirty="0"/>
              <a:t>The activation function Used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Optemizer</a:t>
            </a:r>
            <a:r>
              <a:rPr lang="en-US" dirty="0"/>
              <a:t> (</a:t>
            </a:r>
            <a:r>
              <a:rPr lang="en-US" dirty="0" err="1"/>
              <a:t>adam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Kernel_initializer</a:t>
            </a:r>
            <a:r>
              <a:rPr lang="en-US" dirty="0"/>
              <a:t> (</a:t>
            </a:r>
            <a:r>
              <a:rPr lang="en-US" dirty="0" err="1"/>
              <a:t>he_normal</a:t>
            </a:r>
            <a:r>
              <a:rPr lang="en-US" dirty="0"/>
              <a:t>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{36114840-AE69-4D0A-9E88-8947C08D958C}tf89338750_win32</Template>
  <TotalTime>86</TotalTime>
  <Words>203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GradientUnivers</vt:lpstr>
      <vt:lpstr>Selected-2</vt:lpstr>
      <vt:lpstr>Introduction</vt:lpstr>
      <vt:lpstr>Data  preprocessing</vt:lpstr>
      <vt:lpstr>Dataset</vt:lpstr>
      <vt:lpstr>Dataset</vt:lpstr>
      <vt:lpstr>Dataset</vt:lpstr>
      <vt:lpstr>Dataset</vt:lpstr>
      <vt:lpstr>Modeling</vt:lpstr>
      <vt:lpstr>CNN Model</vt:lpstr>
      <vt:lpstr>CNN Model</vt:lpstr>
      <vt:lpstr>CNN Model</vt:lpstr>
      <vt:lpstr>CNN Model</vt:lpstr>
      <vt:lpstr>CNN Model</vt:lpstr>
      <vt:lpstr>CNN Model</vt:lpstr>
      <vt:lpstr>CNN Model</vt:lpstr>
      <vt:lpstr>CNN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Selected-2</dc:title>
  <dc:creator>Mohamed Adel</dc:creator>
  <cp:lastModifiedBy>Mohamed Adel</cp:lastModifiedBy>
  <cp:revision>1</cp:revision>
  <dcterms:created xsi:type="dcterms:W3CDTF">2023-05-01T17:58:21Z</dcterms:created>
  <dcterms:modified xsi:type="dcterms:W3CDTF">2023-05-01T19:24:47Z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