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59" r:id="rId5"/>
    <p:sldId id="260" r:id="rId6"/>
    <p:sldId id="261" r:id="rId7"/>
    <p:sldId id="262" r:id="rId8"/>
    <p:sldId id="277" r:id="rId9"/>
    <p:sldId id="278" r:id="rId10"/>
    <p:sldId id="279" r:id="rId11"/>
    <p:sldId id="280" r:id="rId12"/>
    <p:sldId id="281" r:id="rId13"/>
    <p:sldId id="282" r:id="rId14"/>
    <p:sldId id="283" r:id="rId15"/>
    <p:sldId id="264" r:id="rId16"/>
    <p:sldId id="284" r:id="rId17"/>
    <p:sldId id="270" r:id="rId18"/>
    <p:sldId id="271" r:id="rId19"/>
    <p:sldId id="272" r:id="rId20"/>
    <p:sldId id="273" r:id="rId21"/>
    <p:sldId id="274" r:id="rId22"/>
    <p:sldId id="275" r:id="rId23"/>
    <p:sldId id="276" r:id="rId24"/>
    <p:sldId id="285" r:id="rId25"/>
    <p:sldId id="263" r:id="rId26"/>
    <p:sldId id="265" r:id="rId27"/>
    <p:sldId id="267" r:id="rId28"/>
    <p:sldId id="268" r:id="rId29"/>
    <p:sldId id="2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3DCFCF"/>
    <a:srgbClr val="3DE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182A4-5662-47E1-99EC-63D658058692}" type="datetimeFigureOut">
              <a:rPr lang="en-US" smtClean="0"/>
              <a:t>12/31/2023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68728-1B1D-4122-A324-68D5471775F9}" type="slidenum">
              <a:rPr lang="en-US" smtClean="0"/>
              <a:t>‹#›</a:t>
            </a:fld>
            <a:endParaRPr lang="en-US"/>
          </a:p>
        </p:txBody>
      </p:sp>
    </p:spTree>
    <p:extLst>
      <p:ext uri="{BB962C8B-B14F-4D97-AF65-F5344CB8AC3E}">
        <p14:creationId xmlns:p14="http://schemas.microsoft.com/office/powerpoint/2010/main" val="91686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3393ED9-5B03-43F5-9664-8E1B82FE488A}" type="datetimeFigureOut">
              <a:rPr lang="en-US" smtClean="0"/>
              <a:t>12/31/2023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9B41483-7EE4-4166-BC55-DF7252D3DAAA}"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93ED9-5B03-43F5-9664-8E1B82FE488A}"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93ED9-5B03-43F5-9664-8E1B82FE488A}"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93ED9-5B03-43F5-9664-8E1B82FE488A}"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393ED9-5B03-43F5-9664-8E1B82FE488A}"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9B41483-7EE4-4166-BC55-DF7252D3DA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393ED9-5B03-43F5-9664-8E1B82FE488A}"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393ED9-5B03-43F5-9664-8E1B82FE488A}"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393ED9-5B03-43F5-9664-8E1B82FE488A}"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93ED9-5B03-43F5-9664-8E1B82FE488A}"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393ED9-5B03-43F5-9664-8E1B82FE488A}"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393ED9-5B03-43F5-9664-8E1B82FE488A}"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1483-7EE4-4166-BC55-DF7252D3DA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3393ED9-5B03-43F5-9664-8E1B82FE488A}" type="datetimeFigureOut">
              <a:rPr lang="en-US" smtClean="0"/>
              <a:t>12/31/2023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9B41483-7EE4-4166-BC55-DF7252D3DA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2392362"/>
          </a:xfrm>
          <a:ln/>
        </p:spPr>
        <p:style>
          <a:lnRef idx="3">
            <a:schemeClr val="lt1"/>
          </a:lnRef>
          <a:fillRef idx="1">
            <a:schemeClr val="accent6"/>
          </a:fillRef>
          <a:effectRef idx="1">
            <a:schemeClr val="accent6"/>
          </a:effectRef>
          <a:fontRef idx="minor">
            <a:schemeClr val="lt1"/>
          </a:fontRef>
        </p:style>
        <p:txBody>
          <a:bodyPr>
            <a:normAutofit/>
            <a:scene3d>
              <a:camera prst="orthographicFront"/>
              <a:lightRig rig="soft" dir="t">
                <a:rot lat="0" lon="0" rev="16800000"/>
              </a:lightRig>
            </a:scene3d>
            <a:sp3d prstMaterial="softEdge">
              <a:bevelT w="38100" h="38100"/>
            </a:sp3d>
          </a:bodyPr>
          <a:lstStyle/>
          <a:p>
            <a:r>
              <a:rPr lang="en-US" sz="6600" dirty="0" smtClean="0"/>
              <a:t>The Project About</a:t>
            </a:r>
            <a:br>
              <a:rPr lang="en-US" sz="6600" dirty="0" smtClean="0"/>
            </a:br>
            <a:r>
              <a:rPr lang="en-US" sz="6600" dirty="0" smtClean="0"/>
              <a:t> Body Performance</a:t>
            </a:r>
            <a:endParaRPr lang="en-US" sz="66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2514600"/>
            <a:ext cx="4038600" cy="3810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hemeClr val="accent6"/>
          </a:lnRef>
          <a:fillRef idx="3">
            <a:schemeClr val="accent6"/>
          </a:fillRef>
          <a:effectRef idx="3">
            <a:schemeClr val="accent6"/>
          </a:effectRef>
          <a:fontRef idx="minor">
            <a:schemeClr val="lt1"/>
          </a:fontRef>
        </p:style>
      </p:pic>
      <p:sp>
        <p:nvSpPr>
          <p:cNvPr id="5" name="Content Placeholder 4"/>
          <p:cNvSpPr>
            <a:spLocks noGrp="1"/>
          </p:cNvSpPr>
          <p:nvPr>
            <p:ph sz="half" idx="1"/>
          </p:nvPr>
        </p:nvSpPr>
        <p:spPr>
          <a:xfrm>
            <a:off x="152400" y="2819400"/>
            <a:ext cx="4648200" cy="3733800"/>
          </a:xfrm>
          <a:solidFill>
            <a:schemeClr val="accent6">
              <a:lumMod val="40000"/>
              <a:lumOff val="60000"/>
            </a:schemeClr>
          </a:solidFill>
          <a:scene3d>
            <a:camera prst="perspectiveRight"/>
            <a:lightRig rig="soft" dir="tl">
              <a:rot lat="0" lon="0" rev="20100000"/>
            </a:lightRig>
          </a:scene3d>
          <a:sp3d>
            <a:bevelT w="50800" h="50800"/>
          </a:sp3d>
        </p:spPr>
        <p:style>
          <a:lnRef idx="0">
            <a:schemeClr val="accent6"/>
          </a:lnRef>
          <a:fillRef idx="3">
            <a:schemeClr val="accent6"/>
          </a:fillRef>
          <a:effectRef idx="3">
            <a:schemeClr val="accent6"/>
          </a:effectRef>
          <a:fontRef idx="minor">
            <a:schemeClr val="lt1"/>
          </a:fontRef>
        </p:style>
        <p:txBody>
          <a:bodyPr>
            <a:normAutofit/>
          </a:bodyPr>
          <a:lstStyle/>
          <a:p>
            <a:pPr>
              <a:buFont typeface="Wingdings" pitchFamily="2" charset="2"/>
              <a:buChar char="Ø"/>
            </a:pPr>
            <a:endParaRPr lang="en-US" sz="2000" dirty="0" smtClean="0">
              <a:effectLst>
                <a:outerShdw blurRad="38100" dist="38100" dir="2700000" algn="tl">
                  <a:srgbClr val="000000">
                    <a:alpha val="43137"/>
                  </a:srgbClr>
                </a:outerShdw>
              </a:effectLst>
            </a:endParaRPr>
          </a:p>
          <a:p>
            <a:pPr>
              <a:buFont typeface="Wingdings" pitchFamily="2" charset="2"/>
              <a:buChar char="Ø"/>
            </a:pPr>
            <a:r>
              <a:rPr lang="en-US" sz="2000" b="1" i="1" dirty="0" smtClean="0">
                <a:solidFill>
                  <a:srgbClr val="C00000"/>
                </a:solidFill>
                <a:effectLst>
                  <a:outerShdw blurRad="38100" dist="38100" dir="2700000" algn="tl">
                    <a:srgbClr val="000000">
                      <a:alpha val="43137"/>
                    </a:srgbClr>
                  </a:outerShdw>
                </a:effectLst>
              </a:rPr>
              <a:t>Ahmed </a:t>
            </a:r>
            <a:r>
              <a:rPr lang="en-US" sz="2000" b="1" i="1" dirty="0" err="1" smtClean="0">
                <a:solidFill>
                  <a:srgbClr val="C00000"/>
                </a:solidFill>
                <a:effectLst>
                  <a:outerShdw blurRad="38100" dist="38100" dir="2700000" algn="tl">
                    <a:srgbClr val="000000">
                      <a:alpha val="43137"/>
                    </a:srgbClr>
                  </a:outerShdw>
                </a:effectLst>
              </a:rPr>
              <a:t>Tolba</a:t>
            </a:r>
            <a:r>
              <a:rPr lang="en-US" sz="2000" b="1" i="1" dirty="0" smtClean="0">
                <a:solidFill>
                  <a:srgbClr val="C00000"/>
                </a:solidFill>
                <a:effectLst>
                  <a:outerShdw blurRad="38100" dist="38100" dir="2700000" algn="tl">
                    <a:srgbClr val="000000">
                      <a:alpha val="43137"/>
                    </a:srgbClr>
                  </a:outerShdw>
                </a:effectLst>
              </a:rPr>
              <a:t> Ali </a:t>
            </a:r>
            <a:r>
              <a:rPr lang="en-US" sz="2000" b="1" i="1" dirty="0" err="1" smtClean="0">
                <a:solidFill>
                  <a:srgbClr val="C00000"/>
                </a:solidFill>
                <a:effectLst>
                  <a:outerShdw blurRad="38100" dist="38100" dir="2700000" algn="tl">
                    <a:srgbClr val="000000">
                      <a:alpha val="43137"/>
                    </a:srgbClr>
                  </a:outerShdw>
                </a:effectLst>
              </a:rPr>
              <a:t>Omara</a:t>
            </a:r>
            <a:endParaRPr lang="en-US" sz="2000" b="1" i="1" dirty="0" smtClean="0">
              <a:solidFill>
                <a:srgbClr val="C00000"/>
              </a:solidFill>
              <a:effectLst>
                <a:outerShdw blurRad="38100" dist="38100" dir="2700000" algn="tl">
                  <a:srgbClr val="000000">
                    <a:alpha val="43137"/>
                  </a:srgbClr>
                </a:outerShdw>
              </a:effectLst>
            </a:endParaRPr>
          </a:p>
          <a:p>
            <a:pPr>
              <a:buFont typeface="Wingdings" pitchFamily="2" charset="2"/>
              <a:buChar char="Ø"/>
            </a:pPr>
            <a:endParaRPr lang="en-US" sz="2000" b="1" i="1" dirty="0">
              <a:solidFill>
                <a:srgbClr val="C00000"/>
              </a:solidFill>
              <a:effectLst>
                <a:outerShdw blurRad="38100" dist="38100" dir="2700000" algn="tl">
                  <a:srgbClr val="000000">
                    <a:alpha val="43137"/>
                  </a:srgbClr>
                </a:outerShdw>
              </a:effectLst>
            </a:endParaRPr>
          </a:p>
          <a:p>
            <a:pPr>
              <a:buFont typeface="Wingdings" pitchFamily="2" charset="2"/>
              <a:buChar char="Ø"/>
            </a:pPr>
            <a:r>
              <a:rPr lang="en-US" sz="2000" b="1" i="1" dirty="0" smtClean="0">
                <a:solidFill>
                  <a:srgbClr val="C00000"/>
                </a:solidFill>
                <a:effectLst>
                  <a:outerShdw blurRad="38100" dist="38100" dir="2700000" algn="tl">
                    <a:srgbClr val="000000">
                      <a:alpha val="43137"/>
                    </a:srgbClr>
                  </a:outerShdw>
                </a:effectLst>
              </a:rPr>
              <a:t>Ahmed Mohamed </a:t>
            </a:r>
            <a:r>
              <a:rPr lang="en-US" sz="2000" b="1" i="1" dirty="0" err="1" smtClean="0">
                <a:solidFill>
                  <a:srgbClr val="C00000"/>
                </a:solidFill>
                <a:effectLst>
                  <a:outerShdw blurRad="38100" dist="38100" dir="2700000" algn="tl">
                    <a:srgbClr val="000000">
                      <a:alpha val="43137"/>
                    </a:srgbClr>
                  </a:outerShdw>
                </a:effectLst>
              </a:rPr>
              <a:t>Hamdy</a:t>
            </a:r>
            <a:r>
              <a:rPr lang="en-US" sz="2000" b="1" i="1" dirty="0" smtClean="0">
                <a:solidFill>
                  <a:srgbClr val="C00000"/>
                </a:solidFill>
                <a:effectLst>
                  <a:outerShdw blurRad="38100" dist="38100" dir="2700000" algn="tl">
                    <a:srgbClr val="000000">
                      <a:alpha val="43137"/>
                    </a:srgbClr>
                  </a:outerShdw>
                </a:effectLst>
              </a:rPr>
              <a:t> </a:t>
            </a:r>
            <a:r>
              <a:rPr lang="en-US" sz="2000" b="1" i="1" dirty="0" err="1" smtClean="0">
                <a:solidFill>
                  <a:srgbClr val="C00000"/>
                </a:solidFill>
                <a:effectLst>
                  <a:outerShdw blurRad="38100" dist="38100" dir="2700000" algn="tl">
                    <a:srgbClr val="000000">
                      <a:alpha val="43137"/>
                    </a:srgbClr>
                  </a:outerShdw>
                </a:effectLst>
              </a:rPr>
              <a:t>Sharaf</a:t>
            </a:r>
            <a:endParaRPr lang="en-US" sz="2000" b="1" i="1" dirty="0" smtClean="0">
              <a:solidFill>
                <a:srgbClr val="C00000"/>
              </a:solidFill>
              <a:effectLst>
                <a:outerShdw blurRad="38100" dist="38100" dir="2700000" algn="tl">
                  <a:srgbClr val="000000">
                    <a:alpha val="43137"/>
                  </a:srgbClr>
                </a:outerShdw>
              </a:effectLst>
            </a:endParaRPr>
          </a:p>
          <a:p>
            <a:pPr>
              <a:buFont typeface="Wingdings" pitchFamily="2" charset="2"/>
              <a:buChar char="Ø"/>
            </a:pPr>
            <a:endParaRPr lang="en-US" sz="2000" b="1" i="1" dirty="0" smtClean="0">
              <a:solidFill>
                <a:srgbClr val="C00000"/>
              </a:solidFill>
              <a:effectLst>
                <a:outerShdw blurRad="38100" dist="38100" dir="2700000" algn="tl">
                  <a:srgbClr val="000000">
                    <a:alpha val="43137"/>
                  </a:srgbClr>
                </a:outerShdw>
              </a:effectLst>
            </a:endParaRPr>
          </a:p>
          <a:p>
            <a:pPr>
              <a:buFont typeface="Wingdings" pitchFamily="2" charset="2"/>
              <a:buChar char="Ø"/>
            </a:pPr>
            <a:r>
              <a:rPr lang="en-US" sz="2000" b="1" i="1" dirty="0" err="1" smtClean="0">
                <a:solidFill>
                  <a:srgbClr val="C00000"/>
                </a:solidFill>
                <a:effectLst>
                  <a:outerShdw blurRad="38100" dist="38100" dir="2700000" algn="tl">
                    <a:srgbClr val="000000">
                      <a:alpha val="43137"/>
                    </a:srgbClr>
                  </a:outerShdw>
                </a:effectLst>
              </a:rPr>
              <a:t>Ibrahem</a:t>
            </a:r>
            <a:r>
              <a:rPr lang="en-US" sz="2000" b="1" i="1" dirty="0" smtClean="0">
                <a:solidFill>
                  <a:srgbClr val="C00000"/>
                </a:solidFill>
                <a:effectLst>
                  <a:outerShdw blurRad="38100" dist="38100" dir="2700000" algn="tl">
                    <a:srgbClr val="000000">
                      <a:alpha val="43137"/>
                    </a:srgbClr>
                  </a:outerShdw>
                </a:effectLst>
              </a:rPr>
              <a:t> Mohamed </a:t>
            </a:r>
            <a:r>
              <a:rPr lang="en-US" sz="2000" b="1" i="1" dirty="0" err="1" smtClean="0">
                <a:solidFill>
                  <a:srgbClr val="C00000"/>
                </a:solidFill>
                <a:effectLst>
                  <a:outerShdw blurRad="38100" dist="38100" dir="2700000" algn="tl">
                    <a:srgbClr val="000000">
                      <a:alpha val="43137"/>
                    </a:srgbClr>
                  </a:outerShdw>
                </a:effectLst>
              </a:rPr>
              <a:t>Zenhom</a:t>
            </a:r>
            <a:r>
              <a:rPr lang="en-US" sz="2000" b="1" i="1" dirty="0" smtClean="0">
                <a:solidFill>
                  <a:srgbClr val="C00000"/>
                </a:solidFill>
                <a:effectLst>
                  <a:outerShdw blurRad="38100" dist="38100" dir="2700000" algn="tl">
                    <a:srgbClr val="000000">
                      <a:alpha val="43137"/>
                    </a:srgbClr>
                  </a:outerShdw>
                </a:effectLst>
              </a:rPr>
              <a:t> Ali Mohamed</a:t>
            </a:r>
            <a:endParaRPr lang="en-US" sz="2000" b="1"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1456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305800" cy="4572000"/>
          </a:xfrm>
        </p:spPr>
      </p:pic>
    </p:spTree>
    <p:extLst>
      <p:ext uri="{BB962C8B-B14F-4D97-AF65-F5344CB8AC3E}">
        <p14:creationId xmlns:p14="http://schemas.microsoft.com/office/powerpoint/2010/main" val="11210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8382000" cy="4648200"/>
          </a:xfrm>
        </p:spPr>
      </p:pic>
    </p:spTree>
    <p:extLst>
      <p:ext uri="{BB962C8B-B14F-4D97-AF65-F5344CB8AC3E}">
        <p14:creationId xmlns:p14="http://schemas.microsoft.com/office/powerpoint/2010/main" val="348733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05000"/>
            <a:ext cx="8534399" cy="4648200"/>
          </a:xfrm>
        </p:spPr>
      </p:pic>
    </p:spTree>
    <p:extLst>
      <p:ext uri="{BB962C8B-B14F-4D97-AF65-F5344CB8AC3E}">
        <p14:creationId xmlns:p14="http://schemas.microsoft.com/office/powerpoint/2010/main" val="230802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1"/>
            <a:ext cx="8305800" cy="4571999"/>
          </a:xfrm>
        </p:spPr>
      </p:pic>
    </p:spTree>
    <p:extLst>
      <p:ext uri="{BB962C8B-B14F-4D97-AF65-F5344CB8AC3E}">
        <p14:creationId xmlns:p14="http://schemas.microsoft.com/office/powerpoint/2010/main" val="72326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305800" cy="4876800"/>
          </a:xfrm>
        </p:spPr>
      </p:pic>
    </p:spTree>
    <p:extLst>
      <p:ext uri="{BB962C8B-B14F-4D97-AF65-F5344CB8AC3E}">
        <p14:creationId xmlns:p14="http://schemas.microsoft.com/office/powerpoint/2010/main" val="155459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Visualization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828800"/>
            <a:ext cx="8534400" cy="4800600"/>
          </a:xfrm>
        </p:spPr>
      </p:pic>
    </p:spTree>
    <p:extLst>
      <p:ext uri="{BB962C8B-B14F-4D97-AF65-F5344CB8AC3E}">
        <p14:creationId xmlns:p14="http://schemas.microsoft.com/office/powerpoint/2010/main" val="42813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828800"/>
            <a:ext cx="8305800" cy="12192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048000"/>
            <a:ext cx="8305800" cy="3429000"/>
          </a:xfrm>
        </p:spPr>
      </p:pic>
    </p:spTree>
    <p:extLst>
      <p:ext uri="{BB962C8B-B14F-4D97-AF65-F5344CB8AC3E}">
        <p14:creationId xmlns:p14="http://schemas.microsoft.com/office/powerpoint/2010/main" val="165542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4724399"/>
          </a:xfrm>
        </p:spPr>
      </p:pic>
    </p:spTree>
    <p:extLst>
      <p:ext uri="{BB962C8B-B14F-4D97-AF65-F5344CB8AC3E}">
        <p14:creationId xmlns:p14="http://schemas.microsoft.com/office/powerpoint/2010/main" val="540220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89245"/>
            <a:ext cx="8229600" cy="4763955"/>
          </a:xfrm>
        </p:spPr>
      </p:pic>
    </p:spTree>
    <p:extLst>
      <p:ext uri="{BB962C8B-B14F-4D97-AF65-F5344CB8AC3E}">
        <p14:creationId xmlns:p14="http://schemas.microsoft.com/office/powerpoint/2010/main" val="408576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8086"/>
            <a:ext cx="8229600" cy="4545113"/>
          </a:xfrm>
        </p:spPr>
      </p:pic>
    </p:spTree>
    <p:extLst>
      <p:ext uri="{BB962C8B-B14F-4D97-AF65-F5344CB8AC3E}">
        <p14:creationId xmlns:p14="http://schemas.microsoft.com/office/powerpoint/2010/main" val="354071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610600" cy="2286000"/>
          </a:xfrm>
          <a:solidFill>
            <a:schemeClr val="accent1">
              <a:lumMod val="40000"/>
              <a:lumOff val="60000"/>
            </a:schemeClr>
          </a:solidFill>
        </p:spPr>
        <p:style>
          <a:lnRef idx="0">
            <a:schemeClr val="accent6"/>
          </a:lnRef>
          <a:fillRef idx="3">
            <a:schemeClr val="accent6"/>
          </a:fillRef>
          <a:effectRef idx="3">
            <a:schemeClr val="accent6"/>
          </a:effectRef>
          <a:fontRef idx="minor">
            <a:schemeClr val="lt1"/>
          </a:fontRef>
        </p:style>
        <p:txBody>
          <a:bodyPr>
            <a:normAutofit/>
            <a:scene3d>
              <a:camera prst="orthographicFront"/>
              <a:lightRig rig="soft" dir="t">
                <a:rot lat="0" lon="0" rev="16800000"/>
              </a:lightRig>
            </a:scene3d>
            <a:sp3d prstMaterial="softEdge">
              <a:bevelT w="38100" h="38100"/>
            </a:sp3d>
          </a:bodyPr>
          <a:lstStyle/>
          <a:p>
            <a:r>
              <a:rPr lang="en-US" sz="7200" dirty="0" smtClean="0">
                <a:solidFill>
                  <a:schemeClr val="accent3">
                    <a:lumMod val="75000"/>
                  </a:schemeClr>
                </a:solidFill>
                <a:effectLst>
                  <a:outerShdw blurRad="38100" dist="38100" dir="2700000" algn="tl">
                    <a:srgbClr val="000000">
                      <a:alpha val="43137"/>
                    </a:srgbClr>
                  </a:outerShdw>
                </a:effectLst>
              </a:rPr>
              <a:t>Table of </a:t>
            </a:r>
            <a:br>
              <a:rPr lang="en-US" sz="7200" dirty="0" smtClean="0">
                <a:solidFill>
                  <a:schemeClr val="accent3">
                    <a:lumMod val="75000"/>
                  </a:schemeClr>
                </a:solidFill>
                <a:effectLst>
                  <a:outerShdw blurRad="38100" dist="38100" dir="2700000" algn="tl">
                    <a:srgbClr val="000000">
                      <a:alpha val="43137"/>
                    </a:srgbClr>
                  </a:outerShdw>
                </a:effectLst>
              </a:rPr>
            </a:br>
            <a:r>
              <a:rPr lang="en-US" sz="7200" dirty="0" smtClean="0">
                <a:solidFill>
                  <a:schemeClr val="accent3">
                    <a:lumMod val="75000"/>
                  </a:schemeClr>
                </a:solidFill>
                <a:effectLst>
                  <a:outerShdw blurRad="38100" dist="38100" dir="2700000" algn="tl">
                    <a:srgbClr val="000000">
                      <a:alpha val="43137"/>
                    </a:srgbClr>
                  </a:outerShdw>
                </a:effectLst>
              </a:rPr>
              <a:t>Content</a:t>
            </a:r>
            <a:endParaRPr lang="en-US" sz="7200" dirty="0">
              <a:solidFill>
                <a:schemeClr val="accent3">
                  <a:lumMod val="75000"/>
                </a:schemeClr>
              </a:solidFill>
              <a:effectLst>
                <a:outerShdw blurRad="38100" dist="38100" dir="2700000" algn="tl">
                  <a:srgbClr val="000000">
                    <a:alpha val="43137"/>
                  </a:srgbClr>
                </a:outerShdw>
              </a:effectLst>
            </a:endParaRPr>
          </a:p>
        </p:txBody>
      </p:sp>
      <p:sp>
        <p:nvSpPr>
          <p:cNvPr id="2" name="Content Placeholder 1"/>
          <p:cNvSpPr>
            <a:spLocks noGrp="1"/>
          </p:cNvSpPr>
          <p:nvPr>
            <p:ph sz="half" idx="1"/>
          </p:nvPr>
        </p:nvSpPr>
        <p:spPr>
          <a:xfrm>
            <a:off x="228600" y="2743200"/>
            <a:ext cx="4419600" cy="3810000"/>
          </a:xfrm>
          <a:solidFill>
            <a:srgbClr val="3DCFCF"/>
          </a:solidFill>
          <a:scene3d>
            <a:camera prst="perspectiveRight"/>
            <a:lightRig rig="threePt" dir="t"/>
          </a:scene3d>
          <a:sp3d>
            <a:bevelT prst="angle"/>
          </a:sp3d>
        </p:spPr>
        <p:style>
          <a:lnRef idx="3">
            <a:schemeClr val="lt1"/>
          </a:lnRef>
          <a:fillRef idx="1">
            <a:schemeClr val="accent1"/>
          </a:fillRef>
          <a:effectRef idx="1">
            <a:schemeClr val="accent1"/>
          </a:effectRef>
          <a:fontRef idx="minor">
            <a:schemeClr val="lt1"/>
          </a:fontRef>
        </p:style>
        <p:txBody>
          <a:bodyPr>
            <a:normAutofit lnSpcReduction="10000"/>
          </a:bodyPr>
          <a:lstStyle/>
          <a:p>
            <a:endParaRPr lang="en-US" dirty="0" smtClean="0"/>
          </a:p>
          <a:p>
            <a:r>
              <a:rPr lang="en-US" sz="3200" dirty="0" smtClean="0">
                <a:solidFill>
                  <a:schemeClr val="tx2">
                    <a:lumMod val="75000"/>
                  </a:schemeClr>
                </a:solidFill>
              </a:rPr>
              <a:t>Introduction</a:t>
            </a:r>
          </a:p>
          <a:p>
            <a:r>
              <a:rPr lang="en-US" sz="3200" dirty="0" smtClean="0">
                <a:solidFill>
                  <a:schemeClr val="tx2">
                    <a:lumMod val="75000"/>
                  </a:schemeClr>
                </a:solidFill>
              </a:rPr>
              <a:t>Data </a:t>
            </a:r>
            <a:r>
              <a:rPr lang="en-US" sz="3200" dirty="0" err="1" smtClean="0">
                <a:solidFill>
                  <a:schemeClr val="tx2">
                    <a:lumMod val="75000"/>
                  </a:schemeClr>
                </a:solidFill>
              </a:rPr>
              <a:t>Cleanning</a:t>
            </a:r>
            <a:endParaRPr lang="en-US" sz="3200" dirty="0" smtClean="0">
              <a:solidFill>
                <a:schemeClr val="tx2">
                  <a:lumMod val="75000"/>
                </a:schemeClr>
              </a:solidFill>
            </a:endParaRPr>
          </a:p>
          <a:p>
            <a:r>
              <a:rPr lang="en-US" sz="3200" dirty="0" smtClean="0">
                <a:solidFill>
                  <a:schemeClr val="tx2">
                    <a:lumMod val="75000"/>
                  </a:schemeClr>
                </a:solidFill>
              </a:rPr>
              <a:t>Data Wrangling</a:t>
            </a:r>
          </a:p>
          <a:p>
            <a:r>
              <a:rPr lang="en-US" sz="3200" dirty="0" smtClean="0">
                <a:solidFill>
                  <a:schemeClr val="tx2">
                    <a:lumMod val="75000"/>
                  </a:schemeClr>
                </a:solidFill>
              </a:rPr>
              <a:t>Analysis</a:t>
            </a:r>
          </a:p>
          <a:p>
            <a:r>
              <a:rPr lang="en-US" sz="3200" dirty="0" smtClean="0">
                <a:solidFill>
                  <a:schemeClr val="tx2">
                    <a:lumMod val="75000"/>
                  </a:schemeClr>
                </a:solidFill>
              </a:rPr>
              <a:t>Data visualization</a:t>
            </a:r>
          </a:p>
          <a:p>
            <a:r>
              <a:rPr lang="en-US" sz="3200" dirty="0" smtClean="0">
                <a:solidFill>
                  <a:schemeClr val="tx2">
                    <a:lumMod val="75000"/>
                  </a:schemeClr>
                </a:solidFill>
              </a:rPr>
              <a:t>Conclusions</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667000"/>
            <a:ext cx="4114801" cy="4114801"/>
          </a:xfrm>
          <a:prstGeom prst="roundRect">
            <a:avLst>
              <a:gd name="adj" fmla="val 16667"/>
            </a:avLst>
          </a:prstGeom>
          <a:ln/>
        </p:spPr>
        <p:style>
          <a:lnRef idx="0">
            <a:schemeClr val="accent6"/>
          </a:lnRef>
          <a:fillRef idx="3">
            <a:schemeClr val="accent6"/>
          </a:fillRef>
          <a:effectRef idx="3">
            <a:schemeClr val="accent6"/>
          </a:effectRef>
          <a:fontRef idx="minor">
            <a:schemeClr val="lt1"/>
          </a:fontRef>
        </p:style>
      </p:pic>
    </p:spTree>
    <p:extLst>
      <p:ext uri="{BB962C8B-B14F-4D97-AF65-F5344CB8AC3E}">
        <p14:creationId xmlns:p14="http://schemas.microsoft.com/office/powerpoint/2010/main" val="3577761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3066"/>
            <a:ext cx="8229600" cy="4886334"/>
          </a:xfrm>
        </p:spPr>
      </p:pic>
    </p:spTree>
    <p:extLst>
      <p:ext uri="{BB962C8B-B14F-4D97-AF65-F5344CB8AC3E}">
        <p14:creationId xmlns:p14="http://schemas.microsoft.com/office/powerpoint/2010/main" val="3929779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4495800"/>
          </a:xfrm>
        </p:spPr>
      </p:pic>
    </p:spTree>
    <p:extLst>
      <p:ext uri="{BB962C8B-B14F-4D97-AF65-F5344CB8AC3E}">
        <p14:creationId xmlns:p14="http://schemas.microsoft.com/office/powerpoint/2010/main" val="3343474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4572000"/>
          </a:xfrm>
        </p:spPr>
      </p:pic>
    </p:spTree>
    <p:extLst>
      <p:ext uri="{BB962C8B-B14F-4D97-AF65-F5344CB8AC3E}">
        <p14:creationId xmlns:p14="http://schemas.microsoft.com/office/powerpoint/2010/main" val="122153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4549"/>
            <a:ext cx="8229600" cy="4656251"/>
          </a:xfrm>
        </p:spPr>
      </p:pic>
    </p:spTree>
    <p:extLst>
      <p:ext uri="{BB962C8B-B14F-4D97-AF65-F5344CB8AC3E}">
        <p14:creationId xmlns:p14="http://schemas.microsoft.com/office/powerpoint/2010/main" val="18060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Visualization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3096"/>
            <a:ext cx="8229600" cy="4613904"/>
          </a:xfrm>
        </p:spPr>
      </p:pic>
    </p:spTree>
    <p:extLst>
      <p:ext uri="{BB962C8B-B14F-4D97-AF65-F5344CB8AC3E}">
        <p14:creationId xmlns:p14="http://schemas.microsoft.com/office/powerpoint/2010/main" val="50592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Exploratory Data Analysis</a:t>
            </a:r>
            <a:endParaRPr lang="en-US" dirty="0"/>
          </a:p>
        </p:txBody>
      </p:sp>
      <p:sp>
        <p:nvSpPr>
          <p:cNvPr id="3" name="Content Placeholder 2"/>
          <p:cNvSpPr>
            <a:spLocks noGrp="1"/>
          </p:cNvSpPr>
          <p:nvPr>
            <p:ph sz="half" idx="1"/>
          </p:nvPr>
        </p:nvSpPr>
        <p:spPr>
          <a:xfrm>
            <a:off x="304800" y="1447801"/>
            <a:ext cx="8686800" cy="838199"/>
          </a:xfrm>
        </p:spPr>
        <p:txBody>
          <a:bodyPr>
            <a:normAutofit/>
          </a:bodyPr>
          <a:lstStyle/>
          <a:p>
            <a:pPr marL="137160" indent="0">
              <a:buNone/>
            </a:pPr>
            <a:r>
              <a:rPr lang="en-US" sz="2000" dirty="0"/>
              <a:t>There is need </a:t>
            </a:r>
            <a:r>
              <a:rPr lang="en-US" sz="2000" dirty="0" err="1" smtClean="0"/>
              <a:t>foraFitness</a:t>
            </a:r>
            <a:r>
              <a:rPr lang="en-US" sz="2000" dirty="0" smtClean="0"/>
              <a:t> </a:t>
            </a:r>
            <a:r>
              <a:rPr lang="en-US" sz="2000" dirty="0" err="1" smtClean="0"/>
              <a:t>coulumnto</a:t>
            </a:r>
            <a:r>
              <a:rPr lang="en-US" sz="2000" dirty="0" smtClean="0"/>
              <a:t> </a:t>
            </a:r>
            <a:r>
              <a:rPr lang="en-US" sz="2000" dirty="0"/>
              <a:t>be used in </a:t>
            </a:r>
            <a:r>
              <a:rPr lang="en-US" sz="2000" dirty="0" smtClean="0"/>
              <a:t>BMI Phase</a:t>
            </a:r>
            <a:endParaRPr lang="en-US" sz="2000" dirty="0"/>
          </a:p>
          <a:p>
            <a:pPr marL="137160" indent="0">
              <a:buNone/>
            </a:pPr>
            <a:r>
              <a:rPr lang="en-US" sz="2000" dirty="0"/>
              <a:t>Fitness=((</a:t>
            </a:r>
            <a:r>
              <a:rPr lang="en-US" sz="2000" dirty="0" err="1"/>
              <a:t>height_cm</a:t>
            </a:r>
            <a:r>
              <a:rPr lang="en-US" sz="2000" dirty="0"/>
              <a:t>)-100)/</a:t>
            </a:r>
            <a:r>
              <a:rPr lang="en-US" sz="2000" dirty="0" err="1"/>
              <a:t>weight_kg</a:t>
            </a:r>
            <a:endParaRPr lang="en-US"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2362200"/>
            <a:ext cx="8763000" cy="4343400"/>
          </a:xfrm>
        </p:spPr>
      </p:pic>
    </p:spTree>
    <p:extLst>
      <p:ext uri="{BB962C8B-B14F-4D97-AF65-F5344CB8AC3E}">
        <p14:creationId xmlns:p14="http://schemas.microsoft.com/office/powerpoint/2010/main" val="15550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3600"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Descriptive Statistics about </a:t>
            </a:r>
            <a:r>
              <a:rPr lang="en-US" sz="3600"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df</a:t>
            </a:r>
            <a:endParaRPr lang="en-US" sz="360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7" name="Content Placeholder 6"/>
          <p:cNvSpPr>
            <a:spLocks noGrp="1"/>
          </p:cNvSpPr>
          <p:nvPr>
            <p:ph sz="half" idx="1"/>
          </p:nvPr>
        </p:nvSpPr>
        <p:spPr>
          <a:xfrm>
            <a:off x="0" y="1600200"/>
            <a:ext cx="4038600" cy="4800600"/>
          </a:xfrm>
        </p:spPr>
        <p:txBody>
          <a:bodyPr>
            <a:normAutofit fontScale="62500" lnSpcReduction="20000"/>
          </a:bodyPr>
          <a:lstStyle/>
          <a:p>
            <a:r>
              <a:rPr lang="en-US" dirty="0"/>
              <a:t>From the above result </a:t>
            </a:r>
          </a:p>
          <a:p>
            <a:r>
              <a:rPr lang="en-US" dirty="0"/>
              <a:t>we get some important</a:t>
            </a:r>
          </a:p>
          <a:p>
            <a:r>
              <a:rPr lang="en-US" dirty="0"/>
              <a:t>insights</a:t>
            </a:r>
            <a:r>
              <a:rPr lang="en-US" dirty="0" smtClean="0"/>
              <a:t>.</a:t>
            </a:r>
            <a:endParaRPr lang="en-US" dirty="0"/>
          </a:p>
          <a:p>
            <a:pPr marL="137160" indent="0">
              <a:buNone/>
            </a:pPr>
            <a:r>
              <a:rPr lang="en-US" dirty="0"/>
              <a:t>1-minimum age =21,</a:t>
            </a:r>
          </a:p>
          <a:p>
            <a:pPr marL="137160" indent="0">
              <a:buNone/>
            </a:pPr>
            <a:r>
              <a:rPr lang="en-US" dirty="0" err="1"/>
              <a:t>maxmum</a:t>
            </a:r>
            <a:r>
              <a:rPr lang="en-US" dirty="0"/>
              <a:t> =64,</a:t>
            </a:r>
          </a:p>
          <a:p>
            <a:pPr marL="137160" indent="0">
              <a:buNone/>
            </a:pPr>
            <a:r>
              <a:rPr lang="en-US" dirty="0"/>
              <a:t>average=36.775594.</a:t>
            </a:r>
          </a:p>
          <a:p>
            <a:pPr marL="137160" indent="0">
              <a:buNone/>
            </a:pPr>
            <a:r>
              <a:rPr lang="en-US" dirty="0"/>
              <a:t>2-minimum </a:t>
            </a:r>
            <a:r>
              <a:rPr lang="en-US" dirty="0" err="1"/>
              <a:t>height_cm</a:t>
            </a:r>
            <a:r>
              <a:rPr lang="en-US" dirty="0"/>
              <a:t> =125,</a:t>
            </a:r>
          </a:p>
          <a:p>
            <a:pPr marL="137160" indent="0">
              <a:buNone/>
            </a:pPr>
            <a:r>
              <a:rPr lang="en-US" dirty="0" err="1"/>
              <a:t>maxmum</a:t>
            </a:r>
            <a:r>
              <a:rPr lang="en-US" dirty="0"/>
              <a:t> = 193,</a:t>
            </a:r>
          </a:p>
          <a:p>
            <a:pPr marL="137160" indent="0">
              <a:buNone/>
            </a:pPr>
            <a:r>
              <a:rPr lang="en-US" dirty="0"/>
              <a:t>average=168.5567450.</a:t>
            </a:r>
          </a:p>
          <a:p>
            <a:pPr marL="137160" indent="0">
              <a:buNone/>
            </a:pPr>
            <a:r>
              <a:rPr lang="en-US" dirty="0"/>
              <a:t>3-minimum </a:t>
            </a:r>
            <a:r>
              <a:rPr lang="en-US" dirty="0" err="1"/>
              <a:t>weight_kg</a:t>
            </a:r>
            <a:r>
              <a:rPr lang="en-US" dirty="0"/>
              <a:t> =26.3,</a:t>
            </a:r>
          </a:p>
          <a:p>
            <a:pPr marL="137160" indent="0">
              <a:buNone/>
            </a:pPr>
            <a:r>
              <a:rPr lang="en-US" dirty="0" err="1"/>
              <a:t>maxmum</a:t>
            </a:r>
            <a:r>
              <a:rPr lang="en-US" dirty="0"/>
              <a:t> = 138,</a:t>
            </a:r>
          </a:p>
          <a:p>
            <a:pPr marL="137160" indent="0">
              <a:buNone/>
            </a:pPr>
            <a:r>
              <a:rPr lang="en-US" dirty="0"/>
              <a:t>average=67.448310.</a:t>
            </a:r>
          </a:p>
          <a:p>
            <a:pPr marL="137160" indent="0">
              <a:buNone/>
            </a:pPr>
            <a:r>
              <a:rPr lang="en-US" dirty="0"/>
              <a:t>4-minimum broad </a:t>
            </a:r>
            <a:r>
              <a:rPr lang="en-US" dirty="0" err="1"/>
              <a:t>jump_cm</a:t>
            </a:r>
            <a:r>
              <a:rPr lang="en-US" dirty="0"/>
              <a:t> =0,</a:t>
            </a:r>
          </a:p>
          <a:p>
            <a:pPr marL="137160" indent="0">
              <a:buNone/>
            </a:pPr>
            <a:r>
              <a:rPr lang="en-US" dirty="0" err="1"/>
              <a:t>maxmum</a:t>
            </a:r>
            <a:r>
              <a:rPr lang="en-US" dirty="0"/>
              <a:t> =303,</a:t>
            </a:r>
          </a:p>
          <a:p>
            <a:pPr marL="137160" indent="0">
              <a:buNone/>
            </a:pPr>
            <a:r>
              <a:rPr lang="en-US" dirty="0"/>
              <a:t>average=190.130176 .</a:t>
            </a:r>
          </a:p>
          <a:p>
            <a:pPr marL="137160" indent="0">
              <a:buNone/>
            </a:pPr>
            <a:r>
              <a:rPr lang="en-US" dirty="0"/>
              <a:t>5-minimum diastolic =0,</a:t>
            </a:r>
          </a:p>
          <a:p>
            <a:pPr marL="137160" indent="0">
              <a:buNone/>
            </a:pPr>
            <a:r>
              <a:rPr lang="en-US" dirty="0" err="1"/>
              <a:t>maxmum</a:t>
            </a:r>
            <a:r>
              <a:rPr lang="en-US" dirty="0"/>
              <a:t> = 156,</a:t>
            </a:r>
          </a:p>
          <a:p>
            <a:pPr marL="137160" indent="0">
              <a:buNone/>
            </a:pPr>
            <a:r>
              <a:rPr lang="en-US" dirty="0"/>
              <a:t>average=78.797094 .</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3800" y="1676400"/>
            <a:ext cx="5181600" cy="4953000"/>
          </a:xfrm>
        </p:spPr>
      </p:pic>
    </p:spTree>
    <p:extLst>
      <p:ext uri="{BB962C8B-B14F-4D97-AF65-F5344CB8AC3E}">
        <p14:creationId xmlns:p14="http://schemas.microsoft.com/office/powerpoint/2010/main" val="376130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conclusions</a:t>
            </a:r>
            <a:endParaRPr lang="en-US" dirty="0"/>
          </a:p>
        </p:txBody>
      </p:sp>
      <p:sp>
        <p:nvSpPr>
          <p:cNvPr id="7" name="Content Placeholder 6"/>
          <p:cNvSpPr>
            <a:spLocks noGrp="1"/>
          </p:cNvSpPr>
          <p:nvPr>
            <p:ph idx="1"/>
          </p:nvPr>
        </p:nvSpPr>
        <p:spPr/>
        <p:txBody>
          <a:bodyPr>
            <a:normAutofit/>
          </a:bodyPr>
          <a:lstStyle/>
          <a:p>
            <a:pPr marL="137160" indent="0">
              <a:buNone/>
            </a:pPr>
            <a:r>
              <a:rPr lang="en-US" dirty="0"/>
              <a:t>This dataset is very rich in information. Some limitations the dataset contains are null and zero values in some features. These zero and null values hinders the analysis and have to be removed the rows that correspond to these zero and null values. Fore example null values is an obstacle which stopped me when I was analyzing the top casted actors. Furthermore zero values creates false results during the correlation plots and computing the </a:t>
            </a:r>
            <a:r>
              <a:rPr lang="en-US" dirty="0" smtClean="0"/>
              <a:t>person correlation</a:t>
            </a:r>
            <a:endParaRPr lang="en-US" dirty="0"/>
          </a:p>
        </p:txBody>
      </p:sp>
    </p:spTree>
    <p:extLst>
      <p:ext uri="{BB962C8B-B14F-4D97-AF65-F5344CB8AC3E}">
        <p14:creationId xmlns:p14="http://schemas.microsoft.com/office/powerpoint/2010/main" val="304153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After the </a:t>
            </a:r>
            <a:r>
              <a:rPr lang="en-US" dirty="0" err="1" smtClean="0"/>
              <a:t>Exploratort</a:t>
            </a:r>
            <a:r>
              <a:rPr lang="en-US" dirty="0" smtClean="0"/>
              <a:t> Data Analysis we can </a:t>
            </a:r>
            <a:r>
              <a:rPr lang="en-US" dirty="0" err="1" smtClean="0"/>
              <a:t>conconclude</a:t>
            </a:r>
            <a:endParaRPr lang="en-US" dirty="0"/>
          </a:p>
        </p:txBody>
      </p:sp>
      <p:sp>
        <p:nvSpPr>
          <p:cNvPr id="3" name="Content Placeholder 2"/>
          <p:cNvSpPr>
            <a:spLocks noGrp="1"/>
          </p:cNvSpPr>
          <p:nvPr>
            <p:ph sz="half" idx="1"/>
          </p:nvPr>
        </p:nvSpPr>
        <p:spPr/>
        <p:txBody>
          <a:bodyPr>
            <a:normAutofit fontScale="70000" lnSpcReduction="20000"/>
          </a:bodyPr>
          <a:lstStyle/>
          <a:p>
            <a:pPr marL="137160" indent="0">
              <a:buNone/>
            </a:pPr>
            <a:r>
              <a:rPr lang="en-US" dirty="0"/>
              <a:t>1-minimum age =21,</a:t>
            </a:r>
          </a:p>
          <a:p>
            <a:pPr marL="137160" indent="0">
              <a:buNone/>
            </a:pPr>
            <a:r>
              <a:rPr lang="en-US" dirty="0" err="1"/>
              <a:t>maxmum</a:t>
            </a:r>
            <a:r>
              <a:rPr lang="en-US" dirty="0"/>
              <a:t> =64,</a:t>
            </a:r>
          </a:p>
          <a:p>
            <a:pPr marL="137160" indent="0">
              <a:buNone/>
            </a:pPr>
            <a:r>
              <a:rPr lang="en-US" dirty="0"/>
              <a:t>average=36.775594.</a:t>
            </a:r>
          </a:p>
          <a:p>
            <a:pPr marL="137160" indent="0">
              <a:buNone/>
            </a:pPr>
            <a:r>
              <a:rPr lang="en-US" dirty="0"/>
              <a:t>2-minimum </a:t>
            </a:r>
            <a:r>
              <a:rPr lang="en-US" dirty="0" err="1"/>
              <a:t>height_cm</a:t>
            </a:r>
            <a:r>
              <a:rPr lang="en-US" dirty="0"/>
              <a:t> =125,</a:t>
            </a:r>
          </a:p>
          <a:p>
            <a:pPr marL="137160" indent="0">
              <a:buNone/>
            </a:pPr>
            <a:r>
              <a:rPr lang="en-US" dirty="0" err="1"/>
              <a:t>maxmum</a:t>
            </a:r>
            <a:r>
              <a:rPr lang="en-US" dirty="0"/>
              <a:t> = 193,</a:t>
            </a:r>
          </a:p>
          <a:p>
            <a:pPr marL="137160" indent="0">
              <a:buNone/>
            </a:pPr>
            <a:r>
              <a:rPr lang="en-US" dirty="0"/>
              <a:t>average=168.5567450.</a:t>
            </a:r>
          </a:p>
          <a:p>
            <a:pPr marL="137160" indent="0">
              <a:buNone/>
            </a:pPr>
            <a:r>
              <a:rPr lang="en-US" dirty="0"/>
              <a:t>3-minimum </a:t>
            </a:r>
            <a:r>
              <a:rPr lang="en-US" dirty="0" err="1"/>
              <a:t>weight_kg</a:t>
            </a:r>
            <a:r>
              <a:rPr lang="en-US" dirty="0"/>
              <a:t> =26.3,</a:t>
            </a:r>
          </a:p>
          <a:p>
            <a:pPr marL="137160" indent="0">
              <a:buNone/>
            </a:pPr>
            <a:r>
              <a:rPr lang="en-US" dirty="0" err="1"/>
              <a:t>maxmum</a:t>
            </a:r>
            <a:r>
              <a:rPr lang="en-US" dirty="0"/>
              <a:t> = 138,</a:t>
            </a:r>
          </a:p>
          <a:p>
            <a:pPr marL="137160" indent="0">
              <a:buNone/>
            </a:pPr>
            <a:r>
              <a:rPr lang="en-US" dirty="0"/>
              <a:t>average=67.448310.</a:t>
            </a:r>
          </a:p>
          <a:p>
            <a:pPr marL="137160" indent="0">
              <a:buNone/>
            </a:pPr>
            <a:r>
              <a:rPr lang="en-US" dirty="0"/>
              <a:t>4-minimum </a:t>
            </a:r>
            <a:r>
              <a:rPr lang="en-US" dirty="0" smtClean="0"/>
              <a:t>broad </a:t>
            </a:r>
            <a:r>
              <a:rPr lang="en-US" dirty="0" err="1"/>
              <a:t>jump_cm</a:t>
            </a:r>
            <a:r>
              <a:rPr lang="en-US" dirty="0"/>
              <a:t> </a:t>
            </a:r>
            <a:r>
              <a:rPr lang="en-US" dirty="0" smtClean="0"/>
              <a:t>=0,</a:t>
            </a:r>
            <a:endParaRPr lang="en-US" dirty="0"/>
          </a:p>
          <a:p>
            <a:pPr marL="137160" indent="0">
              <a:buNone/>
            </a:pPr>
            <a:r>
              <a:rPr lang="en-US" dirty="0" err="1"/>
              <a:t>maxmum</a:t>
            </a:r>
            <a:r>
              <a:rPr lang="en-US" dirty="0"/>
              <a:t> =303,</a:t>
            </a:r>
          </a:p>
          <a:p>
            <a:pPr marL="137160" indent="0">
              <a:buNone/>
            </a:pPr>
            <a:r>
              <a:rPr lang="en-US" dirty="0"/>
              <a:t>average=190.130176 .</a:t>
            </a:r>
            <a:endParaRPr lang="en-US" dirty="0" smtClean="0"/>
          </a:p>
          <a:p>
            <a:pPr marL="137160" indent="0">
              <a:buNone/>
            </a:pPr>
            <a:r>
              <a:rPr lang="en-US" dirty="0" smtClean="0"/>
              <a:t>5-</a:t>
            </a:r>
            <a:r>
              <a:rPr lang="en-US" dirty="0"/>
              <a:t>minimum diastolic </a:t>
            </a:r>
            <a:r>
              <a:rPr lang="en-US" dirty="0" smtClean="0"/>
              <a:t>=0,</a:t>
            </a:r>
            <a:endParaRPr lang="en-US" dirty="0"/>
          </a:p>
          <a:p>
            <a:pPr marL="137160" indent="0">
              <a:buNone/>
            </a:pPr>
            <a:r>
              <a:rPr lang="en-US" dirty="0" err="1" smtClean="0"/>
              <a:t>maxmum</a:t>
            </a:r>
            <a:r>
              <a:rPr lang="en-US" dirty="0" smtClean="0"/>
              <a:t> </a:t>
            </a:r>
            <a:r>
              <a:rPr lang="en-US" dirty="0"/>
              <a:t>= 156,</a:t>
            </a:r>
          </a:p>
          <a:p>
            <a:pPr marL="137160" indent="0">
              <a:buNone/>
            </a:pPr>
            <a:r>
              <a:rPr lang="en-US" dirty="0"/>
              <a:t>average=78.797094 .</a:t>
            </a:r>
          </a:p>
          <a:p>
            <a:pPr marL="137160" indent="0">
              <a:buNone/>
            </a:pPr>
            <a:endParaRPr lang="en-US" dirty="0"/>
          </a:p>
          <a:p>
            <a:pPr marL="137160" indent="0">
              <a:buNone/>
            </a:pPr>
            <a:endParaRPr lang="en-US" dirty="0"/>
          </a:p>
        </p:txBody>
      </p:sp>
      <p:sp>
        <p:nvSpPr>
          <p:cNvPr id="4" name="Content Placeholder 3"/>
          <p:cNvSpPr>
            <a:spLocks noGrp="1"/>
          </p:cNvSpPr>
          <p:nvPr>
            <p:ph sz="half" idx="2"/>
          </p:nvPr>
        </p:nvSpPr>
        <p:spPr/>
        <p:txBody>
          <a:bodyPr>
            <a:normAutofit fontScale="70000" lnSpcReduction="20000"/>
          </a:bodyPr>
          <a:lstStyle/>
          <a:p>
            <a:pPr marL="137160" indent="0">
              <a:buNone/>
            </a:pPr>
            <a:r>
              <a:rPr lang="en-US" dirty="0" smtClean="0"/>
              <a:t>6-</a:t>
            </a:r>
            <a:r>
              <a:rPr lang="en-US" dirty="0"/>
              <a:t>minimum systolic </a:t>
            </a:r>
            <a:r>
              <a:rPr lang="en-US" dirty="0" smtClean="0"/>
              <a:t>=0,</a:t>
            </a:r>
            <a:endParaRPr lang="en-US" dirty="0"/>
          </a:p>
          <a:p>
            <a:pPr marL="137160" indent="0">
              <a:buNone/>
            </a:pPr>
            <a:r>
              <a:rPr lang="en-US" dirty="0" err="1"/>
              <a:t>maxmum</a:t>
            </a:r>
            <a:r>
              <a:rPr lang="en-US" dirty="0"/>
              <a:t> =201,</a:t>
            </a:r>
          </a:p>
          <a:p>
            <a:pPr marL="137160" indent="0">
              <a:buNone/>
            </a:pPr>
            <a:r>
              <a:rPr lang="en-US" dirty="0"/>
              <a:t>average=130.240297.</a:t>
            </a:r>
          </a:p>
          <a:p>
            <a:pPr marL="137160" indent="0">
              <a:buNone/>
            </a:pPr>
            <a:r>
              <a:rPr lang="en-US" dirty="0" smtClean="0"/>
              <a:t>7-</a:t>
            </a:r>
            <a:r>
              <a:rPr lang="en-US" dirty="0"/>
              <a:t>minimum sit-ups counts </a:t>
            </a:r>
            <a:r>
              <a:rPr lang="en-US" dirty="0" smtClean="0"/>
              <a:t>=0,</a:t>
            </a:r>
            <a:endParaRPr lang="en-US" dirty="0"/>
          </a:p>
          <a:p>
            <a:pPr marL="137160" indent="0">
              <a:buNone/>
            </a:pPr>
            <a:r>
              <a:rPr lang="en-US" dirty="0" err="1"/>
              <a:t>maxmum</a:t>
            </a:r>
            <a:r>
              <a:rPr lang="en-US" dirty="0"/>
              <a:t> =64,</a:t>
            </a:r>
          </a:p>
          <a:p>
            <a:pPr marL="137160" indent="0">
              <a:buNone/>
            </a:pPr>
            <a:r>
              <a:rPr lang="en-US" dirty="0"/>
              <a:t>average=39.771224.</a:t>
            </a:r>
          </a:p>
          <a:p>
            <a:pPr marL="137160" indent="0">
              <a:buNone/>
            </a:pPr>
            <a:r>
              <a:rPr lang="en-US" dirty="0" smtClean="0"/>
              <a:t>8-</a:t>
            </a:r>
            <a:r>
              <a:rPr lang="en-US" dirty="0"/>
              <a:t>minimum </a:t>
            </a:r>
            <a:r>
              <a:rPr lang="en-US" dirty="0" err="1"/>
              <a:t>gripForce</a:t>
            </a:r>
            <a:r>
              <a:rPr lang="en-US" dirty="0"/>
              <a:t> </a:t>
            </a:r>
            <a:r>
              <a:rPr lang="en-US" dirty="0" smtClean="0"/>
              <a:t>=0,</a:t>
            </a:r>
            <a:endParaRPr lang="en-US" dirty="0"/>
          </a:p>
          <a:p>
            <a:pPr marL="137160" indent="0">
              <a:buNone/>
            </a:pPr>
            <a:r>
              <a:rPr lang="en-US" dirty="0" err="1"/>
              <a:t>maxmum</a:t>
            </a:r>
            <a:r>
              <a:rPr lang="en-US" dirty="0"/>
              <a:t> =70.50,</a:t>
            </a:r>
          </a:p>
          <a:p>
            <a:pPr marL="137160" indent="0">
              <a:buNone/>
            </a:pPr>
            <a:r>
              <a:rPr lang="en-US" dirty="0"/>
              <a:t>average=36.962007 .</a:t>
            </a:r>
          </a:p>
          <a:p>
            <a:pPr marL="137160" indent="0">
              <a:buNone/>
            </a:pPr>
            <a:r>
              <a:rPr lang="en-US" dirty="0" smtClean="0"/>
              <a:t>9-</a:t>
            </a:r>
            <a:r>
              <a:rPr lang="en-US" dirty="0"/>
              <a:t>minimum sit and bend </a:t>
            </a:r>
            <a:r>
              <a:rPr lang="en-US" dirty="0" err="1"/>
              <a:t>forward_cm</a:t>
            </a:r>
            <a:r>
              <a:rPr lang="en-US" dirty="0"/>
              <a:t>  </a:t>
            </a:r>
            <a:r>
              <a:rPr lang="en-US" dirty="0" smtClean="0"/>
              <a:t>=-25 </a:t>
            </a:r>
            <a:r>
              <a:rPr lang="en-US" dirty="0"/>
              <a:t>,</a:t>
            </a:r>
          </a:p>
          <a:p>
            <a:pPr marL="137160" indent="0">
              <a:buNone/>
            </a:pPr>
            <a:r>
              <a:rPr lang="en-US" dirty="0" err="1"/>
              <a:t>maxmum</a:t>
            </a:r>
            <a:r>
              <a:rPr lang="en-US" dirty="0"/>
              <a:t> =213.00,</a:t>
            </a:r>
          </a:p>
          <a:p>
            <a:pPr marL="137160" indent="0">
              <a:buNone/>
            </a:pPr>
            <a:r>
              <a:rPr lang="en-US" dirty="0"/>
              <a:t>average=15.210102 .</a:t>
            </a:r>
          </a:p>
          <a:p>
            <a:pPr marL="137160" indent="0">
              <a:buNone/>
            </a:pPr>
            <a:r>
              <a:rPr lang="en-US" dirty="0" smtClean="0"/>
              <a:t>10-</a:t>
            </a:r>
            <a:r>
              <a:rPr lang="en-US" dirty="0"/>
              <a:t>minimum </a:t>
            </a:r>
            <a:r>
              <a:rPr lang="en-US" dirty="0" smtClean="0"/>
              <a:t>body </a:t>
            </a:r>
            <a:r>
              <a:rPr lang="en-US" dirty="0"/>
              <a:t>fat =7.258821,</a:t>
            </a:r>
          </a:p>
          <a:p>
            <a:pPr marL="137160" indent="0">
              <a:buNone/>
            </a:pPr>
            <a:r>
              <a:rPr lang="en-US" dirty="0" err="1"/>
              <a:t>maxmum</a:t>
            </a:r>
            <a:r>
              <a:rPr lang="en-US" dirty="0"/>
              <a:t> =78.40,</a:t>
            </a:r>
          </a:p>
          <a:p>
            <a:pPr marL="137160" indent="0">
              <a:buNone/>
            </a:pPr>
            <a:r>
              <a:rPr lang="en-US" dirty="0"/>
              <a:t>average=23.240842.</a:t>
            </a:r>
          </a:p>
          <a:p>
            <a:pPr marL="137160" indent="0">
              <a:buNone/>
            </a:pPr>
            <a:endParaRPr lang="en-US" dirty="0"/>
          </a:p>
        </p:txBody>
      </p:sp>
    </p:spTree>
    <p:extLst>
      <p:ext uri="{BB962C8B-B14F-4D97-AF65-F5344CB8AC3E}">
        <p14:creationId xmlns:p14="http://schemas.microsoft.com/office/powerpoint/2010/main" val="3316490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Some limitation are exist in this Dataset </a:t>
            </a:r>
            <a:endParaRPr lang="en-US" dirty="0"/>
          </a:p>
        </p:txBody>
      </p:sp>
      <p:sp>
        <p:nvSpPr>
          <p:cNvPr id="5" name="Content Placeholder 4"/>
          <p:cNvSpPr>
            <a:spLocks noGrp="1"/>
          </p:cNvSpPr>
          <p:nvPr>
            <p:ph idx="1"/>
          </p:nvPr>
        </p:nvSpPr>
        <p:spPr/>
        <p:txBody>
          <a:bodyPr/>
          <a:lstStyle/>
          <a:p>
            <a:pPr marL="137160" indent="0">
              <a:buNone/>
            </a:pPr>
            <a:r>
              <a:rPr lang="en-US" dirty="0" smtClean="0"/>
              <a:t>1- Not null values , noisy data , incorrect </a:t>
            </a:r>
            <a:r>
              <a:rPr lang="en-US" dirty="0" err="1" smtClean="0"/>
              <a:t>datatypes</a:t>
            </a:r>
            <a:r>
              <a:rPr lang="en-US" dirty="0" smtClean="0"/>
              <a:t>. This all are processed in Data cleaning phase</a:t>
            </a:r>
          </a:p>
          <a:p>
            <a:pPr marL="137160" indent="0">
              <a:buNone/>
            </a:pPr>
            <a:r>
              <a:rPr lang="en-US" dirty="0" smtClean="0"/>
              <a:t>2-Certain columns , </a:t>
            </a:r>
            <a:r>
              <a:rPr lang="en-US" dirty="0"/>
              <a:t>like ‘age’ and ‘</a:t>
            </a:r>
            <a:r>
              <a:rPr lang="en-US" dirty="0" err="1" smtClean="0"/>
              <a:t>height_cm</a:t>
            </a:r>
            <a:r>
              <a:rPr lang="en-US" dirty="0" smtClean="0"/>
              <a:t>’ contain multiple values that we processing it</a:t>
            </a:r>
          </a:p>
          <a:p>
            <a:pPr marL="137160" indent="0">
              <a:buNone/>
            </a:pPr>
            <a:r>
              <a:rPr lang="en-US" dirty="0" smtClean="0"/>
              <a:t>After that we have some result of data  </a:t>
            </a:r>
            <a:r>
              <a:rPr lang="en-US" dirty="0" err="1" smtClean="0"/>
              <a:t>thas</a:t>
            </a:r>
            <a:r>
              <a:rPr lang="en-US" dirty="0" smtClean="0"/>
              <a:t> is make you </a:t>
            </a:r>
            <a:r>
              <a:rPr lang="en-US" dirty="0" err="1" smtClean="0"/>
              <a:t>preduct</a:t>
            </a:r>
            <a:r>
              <a:rPr lang="en-US" dirty="0" smtClean="0"/>
              <a:t> a solution for any </a:t>
            </a:r>
            <a:r>
              <a:rPr lang="en-US" dirty="0" err="1" smtClean="0"/>
              <a:t>any</a:t>
            </a:r>
            <a:r>
              <a:rPr lang="en-US" dirty="0" smtClean="0"/>
              <a:t> new </a:t>
            </a:r>
            <a:r>
              <a:rPr lang="en-US" dirty="0" err="1" smtClean="0"/>
              <a:t>inforation</a:t>
            </a:r>
            <a:r>
              <a:rPr lang="en-US" dirty="0" smtClean="0"/>
              <a:t> has a null columns </a:t>
            </a:r>
            <a:endParaRPr lang="en-US" dirty="0"/>
          </a:p>
        </p:txBody>
      </p:sp>
    </p:spTree>
    <p:extLst>
      <p:ext uri="{BB962C8B-B14F-4D97-AF65-F5344CB8AC3E}">
        <p14:creationId xmlns:p14="http://schemas.microsoft.com/office/powerpoint/2010/main" val="383549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9144000" cy="6858000"/>
          </a:xfrm>
        </p:spPr>
        <p:txBody>
          <a:bodyPr/>
          <a:lstStyle/>
          <a:p>
            <a:pPr marL="137160" indent="0">
              <a:buNone/>
            </a:pPr>
            <a:endParaRPr lang="en-US" dirty="0" smtClean="0"/>
          </a:p>
          <a:p>
            <a:pPr marL="137160" indent="0">
              <a:buNone/>
            </a:pPr>
            <a:endParaRPr lang="en-US" dirty="0"/>
          </a:p>
          <a:p>
            <a:pPr marL="137160" indent="0">
              <a:buNone/>
            </a:pPr>
            <a:endParaRPr lang="en-US"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4038600"/>
            <a:ext cx="4038600" cy="2737942"/>
          </a:xfrm>
          <a:prstGeom prst="rect">
            <a:avLst/>
          </a:prstGeom>
          <a:ln/>
        </p:spPr>
        <p:style>
          <a:lnRef idx="3">
            <a:schemeClr val="lt1"/>
          </a:lnRef>
          <a:fillRef idx="1">
            <a:schemeClr val="accent6"/>
          </a:fillRef>
          <a:effectRef idx="1">
            <a:schemeClr val="accent6"/>
          </a:effectRef>
          <a:fontRef idx="minor">
            <a:schemeClr val="lt1"/>
          </a:fontRef>
        </p:style>
      </p:pic>
      <p:sp>
        <p:nvSpPr>
          <p:cNvPr id="2" name="Title 1"/>
          <p:cNvSpPr>
            <a:spLocks noGrp="1"/>
          </p:cNvSpPr>
          <p:nvPr>
            <p:ph type="title"/>
          </p:nvPr>
        </p:nvSpPr>
        <p:spPr>
          <a:xfrm>
            <a:off x="409956" y="152400"/>
            <a:ext cx="8458200" cy="1447800"/>
          </a:xfrm>
        </p:spPr>
        <p:style>
          <a:lnRef idx="3">
            <a:schemeClr val="lt1"/>
          </a:lnRef>
          <a:fillRef idx="1">
            <a:schemeClr val="accent6"/>
          </a:fillRef>
          <a:effectRef idx="1">
            <a:schemeClr val="accent6"/>
          </a:effectRef>
          <a:fontRef idx="minor">
            <a:schemeClr val="lt1"/>
          </a:fontRef>
        </p:style>
        <p:txBody>
          <a:bodyPr>
            <a:normAutofit fontScale="90000"/>
          </a:bodyPr>
          <a:lstStyle/>
          <a:p>
            <a:r>
              <a:rPr lang="en-US" sz="6000" dirty="0">
                <a:solidFill>
                  <a:srgbClr val="FFC000"/>
                </a:solidFill>
              </a:rPr>
              <a:t>Introduction</a:t>
            </a:r>
            <a:r>
              <a:rPr lang="en-US" sz="4400" dirty="0">
                <a:solidFill>
                  <a:schemeClr val="tx2">
                    <a:lumMod val="75000"/>
                  </a:schemeClr>
                </a:solidFill>
              </a:rPr>
              <a:t/>
            </a:r>
            <a:br>
              <a:rPr lang="en-US" sz="4400" dirty="0">
                <a:solidFill>
                  <a:schemeClr val="tx2">
                    <a:lumMod val="75000"/>
                  </a:schemeClr>
                </a:solidFill>
              </a:rPr>
            </a:br>
            <a:endParaRPr lang="en-US" dirty="0"/>
          </a:p>
        </p:txBody>
      </p:sp>
      <p:sp>
        <p:nvSpPr>
          <p:cNvPr id="4" name="Rectangle 3"/>
          <p:cNvSpPr/>
          <p:nvPr/>
        </p:nvSpPr>
        <p:spPr>
          <a:xfrm>
            <a:off x="252984" y="1883057"/>
            <a:ext cx="8686800" cy="1323439"/>
          </a:xfrm>
          <a:prstGeom prst="rect">
            <a:avLst/>
          </a:prstGeom>
        </p:spPr>
        <p:txBody>
          <a:bodyPr wrap="square">
            <a:spAutoFit/>
          </a:bodyPr>
          <a:lstStyle/>
          <a:p>
            <a:r>
              <a:rPr lang="en-US" sz="2000" dirty="0"/>
              <a:t>In this project, we will talk about the effects of body performance</a:t>
            </a:r>
            <a:r>
              <a:rPr lang="en-US" sz="2000" dirty="0" smtClean="0"/>
              <a:t>:</a:t>
            </a:r>
          </a:p>
          <a:p>
            <a:r>
              <a:rPr lang="en-US" sz="2000" dirty="0" smtClean="0"/>
              <a:t>“</a:t>
            </a:r>
            <a:r>
              <a:rPr lang="en-US" sz="2000" dirty="0"/>
              <a:t>12 columns and 13,394 rows.” Among the factors we will talk about are age, gender, height, weight, fat percentage, diastolic, systolic</a:t>
            </a:r>
            <a:r>
              <a:rPr lang="en-US" sz="2000" dirty="0" smtClean="0"/>
              <a:t>,</a:t>
            </a:r>
          </a:p>
          <a:p>
            <a:r>
              <a:rPr lang="en-US" sz="2000" dirty="0" err="1" smtClean="0"/>
              <a:t>gripforce</a:t>
            </a:r>
            <a:r>
              <a:rPr lang="en-US" sz="2000" dirty="0"/>
              <a:t>, sit and bend forward, sit-ups counts, broad jump</a:t>
            </a:r>
            <a:r>
              <a:rPr lang="en-US" sz="2000" dirty="0" smtClean="0"/>
              <a:t>,</a:t>
            </a:r>
            <a:r>
              <a:rPr lang="en-US" sz="2000" dirty="0"/>
              <a:t> and class.</a:t>
            </a:r>
          </a:p>
        </p:txBody>
      </p:sp>
      <p:sp>
        <p:nvSpPr>
          <p:cNvPr id="6" name="Rectangle 5"/>
          <p:cNvSpPr/>
          <p:nvPr/>
        </p:nvSpPr>
        <p:spPr>
          <a:xfrm>
            <a:off x="256032" y="3124200"/>
            <a:ext cx="8686800" cy="1015663"/>
          </a:xfrm>
          <a:prstGeom prst="rect">
            <a:avLst/>
          </a:prstGeom>
        </p:spPr>
        <p:txBody>
          <a:bodyPr wrap="square">
            <a:spAutoFit/>
          </a:bodyPr>
          <a:lstStyle/>
          <a:p>
            <a:r>
              <a:rPr lang="en-US" sz="2000" dirty="0"/>
              <a:t>We will study the effect of each of these </a:t>
            </a:r>
            <a:r>
              <a:rPr lang="en-US" sz="2000" dirty="0" smtClean="0"/>
              <a:t>factors </a:t>
            </a:r>
            <a:r>
              <a:rPr lang="en-US" sz="2000" dirty="0"/>
              <a:t>on the rest of </a:t>
            </a:r>
            <a:endParaRPr lang="en-US" sz="2000" dirty="0" smtClean="0"/>
          </a:p>
          <a:p>
            <a:r>
              <a:rPr lang="en-US" sz="2000" dirty="0" smtClean="0"/>
              <a:t>the </a:t>
            </a:r>
            <a:r>
              <a:rPr lang="en-US" sz="2000" dirty="0"/>
              <a:t>factors in some detail </a:t>
            </a:r>
            <a:endParaRPr lang="en-US" sz="2000" dirty="0" smtClean="0"/>
          </a:p>
          <a:p>
            <a:r>
              <a:rPr lang="en-US" sz="2000" dirty="0" smtClean="0"/>
              <a:t>by using </a:t>
            </a:r>
            <a:r>
              <a:rPr lang="en-US" sz="2000" dirty="0"/>
              <a:t>(pandas, </a:t>
            </a:r>
            <a:r>
              <a:rPr lang="en-US" sz="2000" dirty="0" err="1"/>
              <a:t>numpy</a:t>
            </a:r>
            <a:r>
              <a:rPr lang="en-US" sz="2000" dirty="0"/>
              <a:t>, </a:t>
            </a:r>
            <a:r>
              <a:rPr lang="en-US" sz="2000" dirty="0" err="1"/>
              <a:t>matplotlib</a:t>
            </a:r>
            <a:r>
              <a:rPr lang="en-US" sz="2000" dirty="0" smtClean="0"/>
              <a:t>).</a:t>
            </a:r>
          </a:p>
        </p:txBody>
      </p:sp>
      <p:sp>
        <p:nvSpPr>
          <p:cNvPr id="7" name="Rectangle 6"/>
          <p:cNvSpPr/>
          <p:nvPr/>
        </p:nvSpPr>
        <p:spPr>
          <a:xfrm>
            <a:off x="256032" y="4038599"/>
            <a:ext cx="3886200" cy="2554545"/>
          </a:xfrm>
          <a:prstGeom prst="rect">
            <a:avLst/>
          </a:prstGeom>
        </p:spPr>
        <p:txBody>
          <a:bodyPr wrap="square">
            <a:spAutoFit/>
          </a:bodyPr>
          <a:lstStyle/>
          <a:p>
            <a:r>
              <a:rPr lang="en-US" sz="2000" dirty="0"/>
              <a:t>Before the analysis of the dataset, data wrangling phase has been conducted to clean the data from unimportant columns, noisy data, and other problems. Before data wrangling phase, general </a:t>
            </a:r>
            <a:r>
              <a:rPr lang="en-US" sz="2000" dirty="0" err="1"/>
              <a:t>properities</a:t>
            </a:r>
            <a:r>
              <a:rPr lang="en-US" sz="2000" dirty="0"/>
              <a:t> about the dataset has been addressed.</a:t>
            </a:r>
          </a:p>
        </p:txBody>
      </p:sp>
    </p:spTree>
    <p:extLst>
      <p:ext uri="{BB962C8B-B14F-4D97-AF65-F5344CB8AC3E}">
        <p14:creationId xmlns:p14="http://schemas.microsoft.com/office/powerpoint/2010/main" val="35824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vert="horz" anchor="ctr">
            <a:normAutofit fontScale="90000"/>
            <a:scene3d>
              <a:camera prst="orthographicFront"/>
              <a:lightRig rig="soft" dir="t">
                <a:rot lat="0" lon="0" rev="16800000"/>
              </a:lightRig>
            </a:scene3d>
            <a:sp3d prstMaterial="softEdge">
              <a:bevelT w="38100" h="38100"/>
            </a:sp3d>
          </a:bodyPr>
          <a:lstStyle/>
          <a:p>
            <a:r>
              <a:rPr lang="en-US" dirty="0">
                <a:solidFill>
                  <a:schemeClr val="lt1"/>
                </a:solidFill>
                <a:latin typeface="+mn-lt"/>
                <a:ea typeface="+mn-ea"/>
                <a:cs typeface="+mn-cs"/>
              </a:rPr>
              <a:t>Analysis of </a:t>
            </a:r>
            <a:r>
              <a:rPr lang="en-US" dirty="0" err="1">
                <a:solidFill>
                  <a:schemeClr val="lt1"/>
                </a:solidFill>
                <a:latin typeface="+mn-lt"/>
                <a:ea typeface="+mn-ea"/>
                <a:cs typeface="+mn-cs"/>
              </a:rPr>
              <a:t>DataSet</a:t>
            </a:r>
            <a:r>
              <a:rPr lang="en-US" dirty="0">
                <a:solidFill>
                  <a:schemeClr val="lt1"/>
                </a:solidFill>
                <a:latin typeface="+mn-lt"/>
                <a:ea typeface="+mn-ea"/>
                <a:cs typeface="+mn-cs"/>
              </a:rPr>
              <a:t> (question that is analyzed in the data set)</a:t>
            </a:r>
          </a:p>
        </p:txBody>
      </p:sp>
      <p:sp>
        <p:nvSpPr>
          <p:cNvPr id="3" name="Content Placeholder 2"/>
          <p:cNvSpPr>
            <a:spLocks noGrp="1"/>
          </p:cNvSpPr>
          <p:nvPr>
            <p:ph sz="half" idx="1"/>
          </p:nvPr>
        </p:nvSpPr>
        <p:spPr>
          <a:ln>
            <a:noFill/>
          </a:ln>
          <a:effectLst/>
          <a:scene3d>
            <a:camera prst="orthographicFront">
              <a:rot lat="0" lon="0" rev="0"/>
            </a:camera>
            <a:lightRig rig="glow" dir="t">
              <a:rot lat="0" lon="0" rev="14100000"/>
            </a:lightRig>
          </a:scene3d>
          <a:sp3d prstMaterial="softEdge">
            <a:bevelT w="127000" prst="artDeco"/>
          </a:sp3d>
        </p:spPr>
        <p:txBody>
          <a:bodyPr>
            <a:normAutofit fontScale="92500" lnSpcReduction="20000"/>
          </a:bodyPr>
          <a:lstStyle/>
          <a:p>
            <a:r>
              <a:rPr lang="en-US" dirty="0">
                <a:solidFill>
                  <a:schemeClr val="accent6">
                    <a:lumMod val="50000"/>
                  </a:schemeClr>
                </a:solidFill>
              </a:rPr>
              <a:t>1-Information </a:t>
            </a:r>
            <a:r>
              <a:rPr lang="en-US" dirty="0" smtClean="0">
                <a:solidFill>
                  <a:schemeClr val="accent6">
                    <a:lumMod val="50000"/>
                  </a:schemeClr>
                </a:solidFill>
              </a:rPr>
              <a:t>about Runtime </a:t>
            </a:r>
            <a:r>
              <a:rPr lang="en-US" dirty="0">
                <a:solidFill>
                  <a:schemeClr val="accent6">
                    <a:lumMod val="50000"/>
                  </a:schemeClr>
                </a:solidFill>
              </a:rPr>
              <a:t>of the body performance</a:t>
            </a:r>
          </a:p>
          <a:p>
            <a:r>
              <a:rPr lang="en-US" dirty="0" smtClean="0">
                <a:solidFill>
                  <a:schemeClr val="accent6">
                    <a:lumMod val="50000"/>
                  </a:schemeClr>
                </a:solidFill>
              </a:rPr>
              <a:t>2 </a:t>
            </a:r>
            <a:r>
              <a:rPr lang="en-US" dirty="0">
                <a:solidFill>
                  <a:schemeClr val="accent6">
                    <a:lumMod val="50000"/>
                  </a:schemeClr>
                </a:solidFill>
              </a:rPr>
              <a:t>–information </a:t>
            </a:r>
            <a:r>
              <a:rPr lang="en-US" dirty="0" smtClean="0">
                <a:solidFill>
                  <a:schemeClr val="accent6">
                    <a:lumMod val="50000"/>
                  </a:schemeClr>
                </a:solidFill>
              </a:rPr>
              <a:t>about </a:t>
            </a:r>
            <a:r>
              <a:rPr lang="en-US" dirty="0" err="1" smtClean="0">
                <a:solidFill>
                  <a:schemeClr val="accent6">
                    <a:lumMod val="50000"/>
                  </a:schemeClr>
                </a:solidFill>
              </a:rPr>
              <a:t>height_cm</a:t>
            </a:r>
            <a:r>
              <a:rPr lang="en-US" dirty="0" smtClean="0">
                <a:solidFill>
                  <a:schemeClr val="accent6">
                    <a:lumMod val="50000"/>
                  </a:schemeClr>
                </a:solidFill>
              </a:rPr>
              <a:t> </a:t>
            </a:r>
            <a:r>
              <a:rPr lang="en-US" dirty="0">
                <a:solidFill>
                  <a:schemeClr val="accent6">
                    <a:lumMod val="50000"/>
                  </a:schemeClr>
                </a:solidFill>
              </a:rPr>
              <a:t>and </a:t>
            </a:r>
            <a:r>
              <a:rPr lang="en-US" dirty="0" err="1" smtClean="0">
                <a:solidFill>
                  <a:schemeClr val="accent6">
                    <a:lumMod val="50000"/>
                  </a:schemeClr>
                </a:solidFill>
              </a:rPr>
              <a:t>weight_kg</a:t>
            </a:r>
            <a:r>
              <a:rPr lang="en-US" dirty="0" smtClean="0">
                <a:solidFill>
                  <a:schemeClr val="accent6">
                    <a:lumMod val="50000"/>
                  </a:schemeClr>
                </a:solidFill>
              </a:rPr>
              <a:t> average </a:t>
            </a:r>
            <a:r>
              <a:rPr lang="en-US" dirty="0">
                <a:solidFill>
                  <a:schemeClr val="accent6">
                    <a:lumMod val="50000"/>
                  </a:schemeClr>
                </a:solidFill>
              </a:rPr>
              <a:t>of </a:t>
            </a:r>
            <a:r>
              <a:rPr lang="en-US" dirty="0" smtClean="0">
                <a:solidFill>
                  <a:schemeClr val="accent6">
                    <a:lumMod val="50000"/>
                  </a:schemeClr>
                </a:solidFill>
              </a:rPr>
              <a:t>the body performance</a:t>
            </a:r>
          </a:p>
          <a:p>
            <a:r>
              <a:rPr lang="en-US" dirty="0" smtClean="0">
                <a:solidFill>
                  <a:schemeClr val="accent6">
                    <a:lumMod val="50000"/>
                  </a:schemeClr>
                </a:solidFill>
              </a:rPr>
              <a:t>3 –Count each Class of </a:t>
            </a:r>
            <a:r>
              <a:rPr lang="en-US" dirty="0">
                <a:solidFill>
                  <a:schemeClr val="accent6">
                    <a:lumMod val="50000"/>
                  </a:schemeClr>
                </a:solidFill>
              </a:rPr>
              <a:t>body </a:t>
            </a:r>
            <a:r>
              <a:rPr lang="en-US" dirty="0" smtClean="0">
                <a:solidFill>
                  <a:schemeClr val="accent6">
                    <a:lumMod val="50000"/>
                  </a:schemeClr>
                </a:solidFill>
              </a:rPr>
              <a:t>performance in data set</a:t>
            </a:r>
          </a:p>
          <a:p>
            <a:r>
              <a:rPr lang="en-US" dirty="0" smtClean="0">
                <a:solidFill>
                  <a:schemeClr val="accent6">
                    <a:lumMod val="50000"/>
                  </a:schemeClr>
                </a:solidFill>
              </a:rPr>
              <a:t>4-Mean </a:t>
            </a:r>
            <a:r>
              <a:rPr lang="en-US" dirty="0">
                <a:solidFill>
                  <a:schemeClr val="accent6">
                    <a:lumMod val="50000"/>
                  </a:schemeClr>
                </a:solidFill>
              </a:rPr>
              <a:t>of </a:t>
            </a:r>
            <a:r>
              <a:rPr lang="en-US" dirty="0" err="1">
                <a:solidFill>
                  <a:schemeClr val="accent6">
                    <a:lumMod val="50000"/>
                  </a:schemeClr>
                </a:solidFill>
              </a:rPr>
              <a:t>height_cm</a:t>
            </a:r>
            <a:r>
              <a:rPr lang="en-US" dirty="0">
                <a:solidFill>
                  <a:schemeClr val="accent6">
                    <a:lumMod val="50000"/>
                  </a:schemeClr>
                </a:solidFill>
              </a:rPr>
              <a:t> and </a:t>
            </a:r>
            <a:r>
              <a:rPr lang="en-US" dirty="0" err="1" smtClean="0">
                <a:solidFill>
                  <a:schemeClr val="accent6">
                    <a:lumMod val="50000"/>
                  </a:schemeClr>
                </a:solidFill>
              </a:rPr>
              <a:t>weight_kg</a:t>
            </a:r>
            <a:endParaRPr lang="en-US" dirty="0" smtClean="0">
              <a:solidFill>
                <a:schemeClr val="accent6">
                  <a:lumMod val="50000"/>
                </a:schemeClr>
              </a:solidFill>
            </a:endParaRPr>
          </a:p>
          <a:p>
            <a:r>
              <a:rPr lang="en-US" dirty="0" smtClean="0">
                <a:solidFill>
                  <a:schemeClr val="accent6">
                    <a:lumMod val="50000"/>
                  </a:schemeClr>
                </a:solidFill>
              </a:rPr>
              <a:t>5-Number  </a:t>
            </a:r>
            <a:r>
              <a:rPr lang="en-US" dirty="0">
                <a:solidFill>
                  <a:schemeClr val="accent6">
                    <a:lumMod val="50000"/>
                  </a:schemeClr>
                </a:solidFill>
              </a:rPr>
              <a:t>of body performance</a:t>
            </a:r>
          </a:p>
        </p:txBody>
      </p:sp>
      <p:sp>
        <p:nvSpPr>
          <p:cNvPr id="4" name="Content Placeholder 3"/>
          <p:cNvSpPr>
            <a:spLocks noGrp="1"/>
          </p:cNvSpPr>
          <p:nvPr>
            <p:ph sz="half" idx="2"/>
          </p:nvPr>
        </p:nvSpPr>
        <p:spPr>
          <a:scene3d>
            <a:camera prst="orthographicFront"/>
            <a:lightRig rig="threePt" dir="t"/>
          </a:scene3d>
          <a:sp3d>
            <a:bevelT w="165100" prst="coolSlant"/>
          </a:sp3d>
        </p:spPr>
        <p:txBody>
          <a:bodyPr>
            <a:normAutofit fontScale="92500" lnSpcReduction="20000"/>
          </a:bodyPr>
          <a:lstStyle/>
          <a:p>
            <a:r>
              <a:rPr lang="en-US" dirty="0">
                <a:solidFill>
                  <a:schemeClr val="accent6">
                    <a:lumMod val="50000"/>
                  </a:schemeClr>
                </a:solidFill>
              </a:rPr>
              <a:t>6-Mean </a:t>
            </a:r>
            <a:r>
              <a:rPr lang="en-US" dirty="0" smtClean="0">
                <a:solidFill>
                  <a:schemeClr val="accent6">
                    <a:lumMod val="50000"/>
                  </a:schemeClr>
                </a:solidFill>
              </a:rPr>
              <a:t>for Fitness</a:t>
            </a:r>
          </a:p>
          <a:p>
            <a:endParaRPr lang="en-US" dirty="0" smtClean="0">
              <a:solidFill>
                <a:schemeClr val="accent6">
                  <a:lumMod val="50000"/>
                </a:schemeClr>
              </a:solidFill>
            </a:endParaRPr>
          </a:p>
          <a:p>
            <a:r>
              <a:rPr lang="en-US" dirty="0" smtClean="0">
                <a:solidFill>
                  <a:schemeClr val="accent6">
                    <a:lumMod val="50000"/>
                  </a:schemeClr>
                </a:solidFill>
              </a:rPr>
              <a:t>7-Fitness </a:t>
            </a:r>
            <a:r>
              <a:rPr lang="en-US" dirty="0">
                <a:solidFill>
                  <a:schemeClr val="accent6">
                    <a:lumMod val="50000"/>
                  </a:schemeClr>
                </a:solidFill>
              </a:rPr>
              <a:t>for all </a:t>
            </a:r>
            <a:r>
              <a:rPr lang="en-US" dirty="0" smtClean="0">
                <a:solidFill>
                  <a:schemeClr val="accent6">
                    <a:lumMod val="50000"/>
                  </a:schemeClr>
                </a:solidFill>
              </a:rPr>
              <a:t>persons</a:t>
            </a:r>
          </a:p>
          <a:p>
            <a:pPr marL="137160" indent="0">
              <a:buNone/>
            </a:pPr>
            <a:endParaRPr lang="en-US" dirty="0" smtClean="0">
              <a:solidFill>
                <a:schemeClr val="accent6">
                  <a:lumMod val="50000"/>
                </a:schemeClr>
              </a:solidFill>
            </a:endParaRPr>
          </a:p>
          <a:p>
            <a:r>
              <a:rPr lang="en-US" dirty="0" smtClean="0">
                <a:solidFill>
                  <a:schemeClr val="accent6">
                    <a:lumMod val="50000"/>
                  </a:schemeClr>
                </a:solidFill>
              </a:rPr>
              <a:t>8-Relationship </a:t>
            </a:r>
            <a:r>
              <a:rPr lang="en-US" dirty="0">
                <a:solidFill>
                  <a:schemeClr val="accent6">
                    <a:lumMod val="50000"/>
                  </a:schemeClr>
                </a:solidFill>
              </a:rPr>
              <a:t>between </a:t>
            </a:r>
            <a:r>
              <a:rPr lang="en-US" dirty="0" err="1">
                <a:solidFill>
                  <a:schemeClr val="accent6">
                    <a:lumMod val="50000"/>
                  </a:schemeClr>
                </a:solidFill>
              </a:rPr>
              <a:t>body_fat</a:t>
            </a:r>
            <a:r>
              <a:rPr lang="en-US" dirty="0">
                <a:solidFill>
                  <a:schemeClr val="accent6">
                    <a:lumMod val="50000"/>
                  </a:schemeClr>
                </a:solidFill>
              </a:rPr>
              <a:t>  and </a:t>
            </a:r>
            <a:r>
              <a:rPr lang="en-US" dirty="0" smtClean="0">
                <a:solidFill>
                  <a:schemeClr val="accent6">
                    <a:lumMod val="50000"/>
                  </a:schemeClr>
                </a:solidFill>
              </a:rPr>
              <a:t>class</a:t>
            </a:r>
          </a:p>
          <a:p>
            <a:r>
              <a:rPr lang="en-US" dirty="0" smtClean="0">
                <a:solidFill>
                  <a:schemeClr val="accent6">
                    <a:lumMod val="50000"/>
                  </a:schemeClr>
                </a:solidFill>
              </a:rPr>
              <a:t>9- </a:t>
            </a:r>
            <a:r>
              <a:rPr lang="en-US" dirty="0">
                <a:solidFill>
                  <a:schemeClr val="accent6">
                    <a:lumMod val="50000"/>
                  </a:schemeClr>
                </a:solidFill>
              </a:rPr>
              <a:t>Relationship between gender and number of </a:t>
            </a:r>
            <a:r>
              <a:rPr lang="en-US" dirty="0" smtClean="0">
                <a:solidFill>
                  <a:schemeClr val="accent6">
                    <a:lumMod val="50000"/>
                  </a:schemeClr>
                </a:solidFill>
              </a:rPr>
              <a:t>person</a:t>
            </a:r>
          </a:p>
          <a:p>
            <a:r>
              <a:rPr lang="en-US" dirty="0" smtClean="0">
                <a:solidFill>
                  <a:schemeClr val="accent6">
                    <a:lumMod val="50000"/>
                  </a:schemeClr>
                </a:solidFill>
              </a:rPr>
              <a:t>10 </a:t>
            </a:r>
            <a:r>
              <a:rPr lang="en-US" dirty="0">
                <a:solidFill>
                  <a:schemeClr val="accent6">
                    <a:lumMod val="50000"/>
                  </a:schemeClr>
                </a:solidFill>
              </a:rPr>
              <a:t>– Correlation between age , </a:t>
            </a:r>
            <a:r>
              <a:rPr lang="en-US" dirty="0" err="1">
                <a:solidFill>
                  <a:schemeClr val="accent6">
                    <a:lumMod val="50000"/>
                  </a:schemeClr>
                </a:solidFill>
              </a:rPr>
              <a:t>weight_kg</a:t>
            </a:r>
            <a:r>
              <a:rPr lang="en-US" dirty="0">
                <a:solidFill>
                  <a:schemeClr val="accent6">
                    <a:lumMod val="50000"/>
                  </a:schemeClr>
                </a:solidFill>
              </a:rPr>
              <a:t> and </a:t>
            </a:r>
            <a:r>
              <a:rPr lang="en-US" dirty="0" err="1" smtClean="0">
                <a:solidFill>
                  <a:schemeClr val="accent6">
                    <a:lumMod val="50000"/>
                  </a:schemeClr>
                </a:solidFill>
              </a:rPr>
              <a:t>gripFore</a:t>
            </a:r>
            <a:endParaRPr lang="en-US" dirty="0">
              <a:solidFill>
                <a:schemeClr val="accent6">
                  <a:lumMod val="50000"/>
                </a:schemeClr>
              </a:solidFill>
            </a:endParaRPr>
          </a:p>
        </p:txBody>
      </p:sp>
    </p:spTree>
    <p:extLst>
      <p:ext uri="{BB962C8B-B14F-4D97-AF65-F5344CB8AC3E}">
        <p14:creationId xmlns:p14="http://schemas.microsoft.com/office/powerpoint/2010/main" val="38206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6000" dirty="0"/>
              <a:t>Data Wrangling</a:t>
            </a:r>
          </a:p>
        </p:txBody>
      </p:sp>
      <p:sp>
        <p:nvSpPr>
          <p:cNvPr id="5" name="Text Placeholder 4"/>
          <p:cNvSpPr>
            <a:spLocks noGrp="1"/>
          </p:cNvSpPr>
          <p:nvPr>
            <p:ph type="body" idx="1"/>
          </p:nvPr>
        </p:nvSpPr>
        <p:spPr>
          <a:xfrm>
            <a:off x="457200" y="1535112"/>
            <a:ext cx="3124200" cy="750887"/>
          </a:xfrm>
        </p:spPr>
        <p:txBody>
          <a:bodyPr>
            <a:normAutofit/>
          </a:bodyPr>
          <a:lstStyle/>
          <a:p>
            <a:r>
              <a:rPr lang="en-US" sz="2800" dirty="0" smtClean="0">
                <a:solidFill>
                  <a:schemeClr val="accent2"/>
                </a:solidFill>
              </a:rPr>
              <a:t>Tip:</a:t>
            </a:r>
            <a:endParaRPr lang="en-US" sz="2800" dirty="0">
              <a:solidFill>
                <a:schemeClr val="accent2"/>
              </a:solidFill>
            </a:endParaRPr>
          </a:p>
        </p:txBody>
      </p:sp>
      <p:sp>
        <p:nvSpPr>
          <p:cNvPr id="6" name="Text Placeholder 5"/>
          <p:cNvSpPr>
            <a:spLocks noGrp="1"/>
          </p:cNvSpPr>
          <p:nvPr>
            <p:ph type="body" sz="half" idx="3"/>
          </p:nvPr>
        </p:nvSpPr>
        <p:spPr>
          <a:xfrm>
            <a:off x="3733801" y="1535112"/>
            <a:ext cx="4953000" cy="750887"/>
          </a:xfrm>
        </p:spPr>
        <p:txBody>
          <a:bodyPr>
            <a:normAutofit/>
          </a:bodyPr>
          <a:lstStyle/>
          <a:p>
            <a:r>
              <a:rPr lang="en-US" sz="2800" dirty="0" smtClean="0">
                <a:solidFill>
                  <a:schemeClr val="accent2"/>
                </a:solidFill>
              </a:rPr>
              <a:t>Import package to use</a:t>
            </a:r>
            <a:endParaRPr lang="en-US" sz="2800" dirty="0">
              <a:solidFill>
                <a:schemeClr val="accent2"/>
              </a:solidFill>
            </a:endParaRPr>
          </a:p>
        </p:txBody>
      </p:sp>
      <p:sp>
        <p:nvSpPr>
          <p:cNvPr id="3" name="Content Placeholder 2"/>
          <p:cNvSpPr>
            <a:spLocks noGrp="1"/>
          </p:cNvSpPr>
          <p:nvPr>
            <p:ph sz="quarter" idx="2"/>
          </p:nvPr>
        </p:nvSpPr>
        <p:spPr>
          <a:xfrm>
            <a:off x="152400" y="2286000"/>
            <a:ext cx="3505200" cy="4267200"/>
          </a:xfrm>
        </p:spPr>
        <p:txBody>
          <a:bodyPr>
            <a:normAutofit fontScale="70000" lnSpcReduction="20000"/>
          </a:bodyPr>
          <a:lstStyle/>
          <a:p>
            <a:r>
              <a:rPr lang="en-US" dirty="0"/>
              <a:t> </a:t>
            </a:r>
            <a:r>
              <a:rPr lang="en-US" sz="3600" dirty="0">
                <a:solidFill>
                  <a:schemeClr val="accent6">
                    <a:lumMod val="50000"/>
                  </a:schemeClr>
                </a:solidFill>
              </a:rPr>
              <a:t>In this section of the report, we will load in the data, check for cleanliness, and then trim and clean dataset for analysis. and cleaning way. We </a:t>
            </a:r>
            <a:r>
              <a:rPr lang="en-US" sz="3600" dirty="0" smtClean="0">
                <a:solidFill>
                  <a:schemeClr val="accent6">
                    <a:lumMod val="50000"/>
                  </a:schemeClr>
                </a:solidFill>
              </a:rPr>
              <a:t>not will </a:t>
            </a:r>
            <a:r>
              <a:rPr lang="en-US" sz="3600" dirty="0">
                <a:solidFill>
                  <a:schemeClr val="accent6">
                    <a:lumMod val="50000"/>
                  </a:schemeClr>
                </a:solidFill>
              </a:rPr>
              <a:t>start with addressing General </a:t>
            </a:r>
            <a:r>
              <a:rPr lang="en-US" sz="3600" dirty="0" err="1">
                <a:solidFill>
                  <a:schemeClr val="accent6">
                    <a:lumMod val="50000"/>
                  </a:schemeClr>
                </a:solidFill>
              </a:rPr>
              <a:t>properities</a:t>
            </a:r>
            <a:r>
              <a:rPr lang="en-US" sz="3600" dirty="0">
                <a:solidFill>
                  <a:schemeClr val="accent6">
                    <a:lumMod val="50000"/>
                  </a:schemeClr>
                </a:solidFill>
              </a:rPr>
              <a:t> about the dataset.</a:t>
            </a: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733800" y="2743200"/>
            <a:ext cx="5181600" cy="3276600"/>
          </a:xfrm>
        </p:spPr>
      </p:pic>
    </p:spTree>
    <p:extLst>
      <p:ext uri="{BB962C8B-B14F-4D97-AF65-F5344CB8AC3E}">
        <p14:creationId xmlns:p14="http://schemas.microsoft.com/office/powerpoint/2010/main" val="2970055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5400" dirty="0" smtClean="0"/>
              <a:t>General Properties</a:t>
            </a:r>
            <a:endParaRPr lang="en-US" sz="54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3581400"/>
            <a:ext cx="8305800" cy="2971799"/>
          </a:xfrm>
        </p:spPr>
      </p:pic>
      <p:sp>
        <p:nvSpPr>
          <p:cNvPr id="5" name="Content Placeholder 4"/>
          <p:cNvSpPr>
            <a:spLocks noGrp="1"/>
          </p:cNvSpPr>
          <p:nvPr>
            <p:ph sz="half" idx="2"/>
          </p:nvPr>
        </p:nvSpPr>
        <p:spPr>
          <a:xfrm>
            <a:off x="457200" y="1600200"/>
            <a:ext cx="8229600" cy="2133600"/>
          </a:xfrm>
        </p:spPr>
        <p:txBody>
          <a:bodyPr/>
          <a:lstStyle/>
          <a:p>
            <a:r>
              <a:rPr lang="en-US" dirty="0" smtClean="0"/>
              <a:t>Load </a:t>
            </a:r>
            <a:r>
              <a:rPr lang="en-US" dirty="0" err="1" smtClean="0"/>
              <a:t>xlsx</a:t>
            </a:r>
            <a:r>
              <a:rPr lang="en-US" dirty="0" smtClean="0"/>
              <a:t> file name </a:t>
            </a:r>
            <a:r>
              <a:rPr lang="en-US" dirty="0" err="1" smtClean="0"/>
              <a:t>bodyperformace</a:t>
            </a:r>
            <a:endParaRPr lang="en-US" dirty="0" smtClean="0"/>
          </a:p>
          <a:p>
            <a:r>
              <a:rPr lang="en-US" dirty="0" smtClean="0"/>
              <a:t>Dimensions of </a:t>
            </a:r>
            <a:r>
              <a:rPr lang="en-US" dirty="0" err="1" smtClean="0"/>
              <a:t>df</a:t>
            </a:r>
            <a:endParaRPr lang="en-US" dirty="0" smtClean="0"/>
          </a:p>
          <a:p>
            <a:r>
              <a:rPr lang="en-US" dirty="0" smtClean="0"/>
              <a:t>Information of </a:t>
            </a:r>
            <a:r>
              <a:rPr lang="en-US" dirty="0" err="1" smtClean="0"/>
              <a:t>df</a:t>
            </a:r>
            <a:endParaRPr lang="en-US" dirty="0" smtClean="0"/>
          </a:p>
          <a:p>
            <a:r>
              <a:rPr lang="en-US" dirty="0" smtClean="0"/>
              <a:t>First ten rows of </a:t>
            </a:r>
            <a:r>
              <a:rPr lang="en-US" dirty="0" err="1" smtClean="0"/>
              <a:t>df</a:t>
            </a:r>
            <a:endParaRPr lang="en-US" dirty="0" smtClean="0"/>
          </a:p>
          <a:p>
            <a:endParaRPr lang="en-US" dirty="0"/>
          </a:p>
        </p:txBody>
      </p:sp>
    </p:spTree>
    <p:extLst>
      <p:ext uri="{BB962C8B-B14F-4D97-AF65-F5344CB8AC3E}">
        <p14:creationId xmlns:p14="http://schemas.microsoft.com/office/powerpoint/2010/main" val="1695255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5400" dirty="0" smtClean="0"/>
              <a:t>The output</a:t>
            </a:r>
            <a:endParaRPr lang="en-US" sz="5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2122406"/>
            <a:ext cx="4343400" cy="443079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2133600"/>
            <a:ext cx="4343400" cy="4419600"/>
          </a:xfrm>
        </p:spPr>
      </p:pic>
    </p:spTree>
    <p:extLst>
      <p:ext uri="{BB962C8B-B14F-4D97-AF65-F5344CB8AC3E}">
        <p14:creationId xmlns:p14="http://schemas.microsoft.com/office/powerpoint/2010/main" val="313033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Data </a:t>
            </a:r>
            <a:r>
              <a:rPr lang="en-US" dirty="0" err="1" smtClean="0"/>
              <a:t>cleanning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8382000" cy="4724399"/>
          </a:xfrm>
        </p:spPr>
      </p:pic>
    </p:spTree>
    <p:extLst>
      <p:ext uri="{BB962C8B-B14F-4D97-AF65-F5344CB8AC3E}">
        <p14:creationId xmlns:p14="http://schemas.microsoft.com/office/powerpoint/2010/main" val="337214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a:t>
            </a:r>
            <a:r>
              <a:rPr lang="en-US" dirty="0" err="1"/>
              <a:t>cleanning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305799" cy="4800600"/>
          </a:xfrm>
        </p:spPr>
      </p:pic>
    </p:spTree>
    <p:extLst>
      <p:ext uri="{BB962C8B-B14F-4D97-AF65-F5344CB8AC3E}">
        <p14:creationId xmlns:p14="http://schemas.microsoft.com/office/powerpoint/2010/main" val="236008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626</TotalTime>
  <Words>685</Words>
  <Application>Microsoft Office PowerPoint</Application>
  <PresentationFormat>On-screen Show (4:3)</PresentationFormat>
  <Paragraphs>123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Apex</vt:lpstr>
      <vt:lpstr>The Project About  Body Performance</vt:lpstr>
      <vt:lpstr>Table of  Content</vt:lpstr>
      <vt:lpstr>Introduction </vt:lpstr>
      <vt:lpstr>Analysis of DataSet (question that is analyzed in the data set)</vt:lpstr>
      <vt:lpstr>Data Wrangling</vt:lpstr>
      <vt:lpstr>General Properties</vt:lpstr>
      <vt:lpstr>The output</vt:lpstr>
      <vt:lpstr>Data cleanning</vt:lpstr>
      <vt:lpstr>Data cleanning</vt:lpstr>
      <vt:lpstr>Data cleanning</vt:lpstr>
      <vt:lpstr>Data cleanning</vt:lpstr>
      <vt:lpstr>Data cleanning</vt:lpstr>
      <vt:lpstr>Data cleanning</vt:lpstr>
      <vt:lpstr>Data cleanning</vt:lpstr>
      <vt:lpstr>Visualization</vt:lpstr>
      <vt:lpstr>Visualization</vt:lpstr>
      <vt:lpstr>Visualization</vt:lpstr>
      <vt:lpstr>Visualization</vt:lpstr>
      <vt:lpstr>Visualization</vt:lpstr>
      <vt:lpstr>Visualization</vt:lpstr>
      <vt:lpstr>Visualization</vt:lpstr>
      <vt:lpstr>Visualization</vt:lpstr>
      <vt:lpstr>Visualization</vt:lpstr>
      <vt:lpstr>Visualization</vt:lpstr>
      <vt:lpstr>Exploratory Data Analysis</vt:lpstr>
      <vt:lpstr>Descriptive Statistics about df</vt:lpstr>
      <vt:lpstr>conclusions</vt:lpstr>
      <vt:lpstr>After the Exploratort Data Analysis we can conconclude</vt:lpstr>
      <vt:lpstr>Some limitation are exist in this Dataset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About  Covid-19</dc:title>
  <dc:creator>Masria</dc:creator>
  <cp:lastModifiedBy>Masria</cp:lastModifiedBy>
  <cp:revision>68</cp:revision>
  <dcterms:created xsi:type="dcterms:W3CDTF">2023-12-13T20:40:50Z</dcterms:created>
  <dcterms:modified xsi:type="dcterms:W3CDTF">2023-12-31T11:12:33Z</dcterms:modified>
</cp:coreProperties>
</file>