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15D6-9B9A-54D3-6D86-612B1FE4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D222-0CF8-4CB5-2A71-D163BF82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71BE-B488-87B1-7773-DB7891D9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9160-7919-943F-3102-E1BA1A07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1435-CC52-F44C-0B2A-50BECF8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BEEC-B13B-242E-02E9-4AA2974F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4C8C-166B-084A-4870-9C999B6A9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ED50-D9CD-D3B8-D9A2-C35A5E2D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FA43-92FB-D88E-8994-D3F47FCB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B8EF-EEC5-1837-0CEC-830C01F0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2AA83-9A10-5CD3-4D49-54D159A2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F0EF-FD97-C879-57FC-545A673E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FF22-C3E0-00BB-FB9D-2AF7EE3B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A39A-D6BF-A576-DF16-8313F23B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C64E-973F-C86D-CD27-58E829B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B31-DA0D-F05D-2961-D97ADB72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493E-FA27-145A-1E14-F5253CBB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B0C0-E704-FCE9-7F99-C1C91C7C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F9DD-12C0-04B1-024A-54FA72F4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BBFC-A425-406A-C43B-3003EDAC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4CC3-4541-8297-6728-109A75DF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529E-9A38-EA2D-C81A-AE0CBB80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E769-BB86-4B00-3993-F09E2F48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3D6D-F667-0D85-A7C9-821161C2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1201-564E-0BAE-90BF-A941E68C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4B0F-5B36-3C94-0388-E82ABCFF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3526-B498-B1F3-79E8-A0DAF7334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677E-FDC3-5527-996F-FEF5BEBF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5821-4AE1-5B63-7A09-1346F574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FE2DE-4BBE-CC2D-1C6E-5B200DC0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D628-3123-FA54-87C5-41817769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50BB-20BF-3011-DA15-B545B275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9833-202F-D6D9-8DB7-3054F8EF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100B9-D009-BD00-E8EA-646F5C97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A38F1-F545-8F8C-9DCF-B85BB3819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F14D-FBE7-257A-40EA-A9F3EEDD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41F6E-D262-2ACE-0705-FFA380A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2552D-FA04-D931-70DF-63288894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253EB-B145-1C82-FB31-7216FAE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6F6-C7E8-7872-834F-B307EE5E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817CD-DFCA-18F9-CCCC-1DBB5BF7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9B38-C9AD-B782-360D-75A4B03C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2D3D-0710-5D72-5423-4B4EDEC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5282C-811C-4D2C-7439-8557D3D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F8DA-A0FA-28AF-7AEF-2EC7D298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3D5C-FEB1-55B1-D776-FF7F64F2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B24C-072C-D5BF-DB6B-428551DC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78FF-578B-BB1E-82E6-8C19423F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3358-B93E-0DD7-9B7D-DFA06FD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57F9-491B-A019-E684-FE2E32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4869A-4E7E-045F-AF0C-DACB1F3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5753-8025-FC92-F7B0-47C0C961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A6DA-FDBE-0D78-C438-A01C4CC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1F6B-7154-60F9-386A-D9D9DFF7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2106-81C3-8B93-322B-28C90C80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BE02-7C47-213F-F3F3-3113E3C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83D0-41AE-7CC1-B7EC-238A3917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C71D-8CC3-7754-6DE3-A5B52C3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F95D9-BDC9-DB8E-240A-736BC09A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4211-05A2-DDEB-5A61-7572FC7B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B5ED-3045-B486-73A2-EE7D4F08E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68BF-4C0C-46C0-A01C-C65BDCC54C69}" type="datetimeFigureOut">
              <a:rPr lang="en-US" smtClean="0"/>
              <a:t>2024-01-24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CA92-FCD0-FC4C-F19F-6A45BDCD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C1EA-7E2E-D11E-0B68-E907997B6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8DC4-BDFC-476D-9165-3CE20C9C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tition_of_a_set" TargetMode="External"/><Relationship Id="rId2" Type="http://schemas.openxmlformats.org/officeDocument/2006/relationships/hyperlink" Target="http://en.wikipedia.org/wiki/Statistical_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etric_(mathematics)" TargetMode="External"/><Relationship Id="rId5" Type="http://schemas.openxmlformats.org/officeDocument/2006/relationships/hyperlink" Target="http://en.wikipedia.org/wiki/Subset" TargetMode="External"/><Relationship Id="rId4" Type="http://schemas.openxmlformats.org/officeDocument/2006/relationships/hyperlink" Target="http://en.wikipedia.org/wiki/Data_s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nhattan_distance" TargetMode="External"/><Relationship Id="rId2" Type="http://schemas.openxmlformats.org/officeDocument/2006/relationships/hyperlink" Target="http://en.wikipedia.org/wiki/Euclidean_di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tition_of_a_set" TargetMode="External"/><Relationship Id="rId2" Type="http://schemas.openxmlformats.org/officeDocument/2006/relationships/hyperlink" Target="http://en.wikipedia.org/wiki/Data_clust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C5A218-6016-0896-F1F1-2A0BD2463F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7200">
                <a:latin typeface="Times New Roman" panose="02020603050405020304" pitchFamily="18" charset="0"/>
              </a:rPr>
              <a:t>K-MEANS 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394C-913F-5F82-2962-21D6BEFB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6BB82F6B-F1E5-A5A6-82C7-5094BC19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4" y="704675"/>
            <a:ext cx="11118456" cy="6254132"/>
          </a:xfrm>
        </p:spPr>
      </p:pic>
    </p:spTree>
    <p:extLst>
      <p:ext uri="{BB962C8B-B14F-4D97-AF65-F5344CB8AC3E}">
        <p14:creationId xmlns:p14="http://schemas.microsoft.com/office/powerpoint/2010/main" val="82386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45C-0455-99DD-717C-3F9D923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diagram of a line with colored circles&#10;&#10;Description automatically generated">
            <a:extLst>
              <a:ext uri="{FF2B5EF4-FFF2-40B4-BE49-F238E27FC236}">
                <a16:creationId xmlns:a16="http://schemas.microsoft.com/office/drawing/2014/main" id="{4A087008-FCE5-7222-584B-F75F9C22B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3" name="Picture 12" descr="A diagram of a blue cluster&#10;&#10;Description automatically generated">
            <a:extLst>
              <a:ext uri="{FF2B5EF4-FFF2-40B4-BE49-F238E27FC236}">
                <a16:creationId xmlns:a16="http://schemas.microsoft.com/office/drawing/2014/main" id="{E71D3702-0A52-3E39-1D66-207D5DD91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0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10E5-5F8E-703E-E2A8-4B20E92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luster of colored circles&#10;&#10;Description automatically generated">
            <a:extLst>
              <a:ext uri="{FF2B5EF4-FFF2-40B4-BE49-F238E27FC236}">
                <a16:creationId xmlns:a16="http://schemas.microsoft.com/office/drawing/2014/main" id="{797046E0-3856-03AE-1EC1-6C40D70F8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" y="578840"/>
            <a:ext cx="12180363" cy="6851454"/>
          </a:xfrm>
        </p:spPr>
      </p:pic>
    </p:spTree>
    <p:extLst>
      <p:ext uri="{BB962C8B-B14F-4D97-AF65-F5344CB8AC3E}">
        <p14:creationId xmlns:p14="http://schemas.microsoft.com/office/powerpoint/2010/main" val="164421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19B-1D2A-7650-97B3-5DCFB1F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dots with text&#10;&#10;Description automatically generated">
            <a:extLst>
              <a:ext uri="{FF2B5EF4-FFF2-40B4-BE49-F238E27FC236}">
                <a16:creationId xmlns:a16="http://schemas.microsoft.com/office/drawing/2014/main" id="{3C3EA641-FB87-4E02-F5CD-BAF6A819D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7" y="570451"/>
            <a:ext cx="11714307" cy="6589298"/>
          </a:xfrm>
        </p:spPr>
      </p:pic>
    </p:spTree>
    <p:extLst>
      <p:ext uri="{BB962C8B-B14F-4D97-AF65-F5344CB8AC3E}">
        <p14:creationId xmlns:p14="http://schemas.microsoft.com/office/powerpoint/2010/main" val="37057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267-D02E-867E-F29E-7F8536F9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graph&#10;&#10;Description automatically generated">
            <a:extLst>
              <a:ext uri="{FF2B5EF4-FFF2-40B4-BE49-F238E27FC236}">
                <a16:creationId xmlns:a16="http://schemas.microsoft.com/office/drawing/2014/main" id="{03B1EC64-AA1D-40C5-0F43-6268DECA7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45" y="528506"/>
            <a:ext cx="11545595" cy="6494397"/>
          </a:xfrm>
        </p:spPr>
      </p:pic>
    </p:spTree>
    <p:extLst>
      <p:ext uri="{BB962C8B-B14F-4D97-AF65-F5344CB8AC3E}">
        <p14:creationId xmlns:p14="http://schemas.microsoft.com/office/powerpoint/2010/main" val="144284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751D-4ACA-D756-6A93-D8334B4E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graph&#10;&#10;Description automatically generated">
            <a:extLst>
              <a:ext uri="{FF2B5EF4-FFF2-40B4-BE49-F238E27FC236}">
                <a16:creationId xmlns:a16="http://schemas.microsoft.com/office/drawing/2014/main" id="{F2F086D4-92A0-0841-5B80-84A7FF4F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" y="365125"/>
            <a:ext cx="11476139" cy="6455328"/>
          </a:xfrm>
        </p:spPr>
      </p:pic>
    </p:spTree>
    <p:extLst>
      <p:ext uri="{BB962C8B-B14F-4D97-AF65-F5344CB8AC3E}">
        <p14:creationId xmlns:p14="http://schemas.microsoft.com/office/powerpoint/2010/main" val="172782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7CC-AD72-A2F6-680C-CF8FFAD9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A0AC838-E0C3-55D7-0BBA-57052D22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" y="713064"/>
            <a:ext cx="10982601" cy="6177713"/>
          </a:xfrm>
        </p:spPr>
      </p:pic>
    </p:spTree>
    <p:extLst>
      <p:ext uri="{BB962C8B-B14F-4D97-AF65-F5344CB8AC3E}">
        <p14:creationId xmlns:p14="http://schemas.microsoft.com/office/powerpoint/2010/main" val="245874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17C3-CC71-293E-597C-7828E94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clustering graph&#10;&#10;Description automatically generated">
            <a:extLst>
              <a:ext uri="{FF2B5EF4-FFF2-40B4-BE49-F238E27FC236}">
                <a16:creationId xmlns:a16="http://schemas.microsoft.com/office/drawing/2014/main" id="{0DD20AE9-D296-F54E-7660-A869C9DEE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5" y="662730"/>
            <a:ext cx="10770080" cy="6058170"/>
          </a:xfrm>
        </p:spPr>
      </p:pic>
    </p:spTree>
    <p:extLst>
      <p:ext uri="{BB962C8B-B14F-4D97-AF65-F5344CB8AC3E}">
        <p14:creationId xmlns:p14="http://schemas.microsoft.com/office/powerpoint/2010/main" val="285427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4E49-F80A-CBD0-D3B8-1E82E1C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dots with text&#10;&#10;Description automatically generated">
            <a:extLst>
              <a:ext uri="{FF2B5EF4-FFF2-40B4-BE49-F238E27FC236}">
                <a16:creationId xmlns:a16="http://schemas.microsoft.com/office/drawing/2014/main" id="{C355641D-018B-CFB0-62FC-595228D1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3" y="838899"/>
            <a:ext cx="10775673" cy="6061316"/>
          </a:xfrm>
        </p:spPr>
      </p:pic>
    </p:spTree>
    <p:extLst>
      <p:ext uri="{BB962C8B-B14F-4D97-AF65-F5344CB8AC3E}">
        <p14:creationId xmlns:p14="http://schemas.microsoft.com/office/powerpoint/2010/main" val="422038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26DB-D39F-1F3D-3355-662E5563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colorful dots&#10;&#10;Description automatically generated">
            <a:extLst>
              <a:ext uri="{FF2B5EF4-FFF2-40B4-BE49-F238E27FC236}">
                <a16:creationId xmlns:a16="http://schemas.microsoft.com/office/drawing/2014/main" id="{2C18F0B9-C971-FF30-F922-756EBD442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696286"/>
            <a:ext cx="10558944" cy="5939406"/>
          </a:xfrm>
        </p:spPr>
      </p:pic>
    </p:spTree>
    <p:extLst>
      <p:ext uri="{BB962C8B-B14F-4D97-AF65-F5344CB8AC3E}">
        <p14:creationId xmlns:p14="http://schemas.microsoft.com/office/powerpoint/2010/main" val="4047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E55ECD-9F22-F5B3-023D-213F0F0DF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INTRODUCTION-</a:t>
            </a:r>
            <a:br>
              <a:rPr lang="en-US" altLang="en-US"/>
            </a:br>
            <a:r>
              <a:rPr lang="en-US" altLang="en-US"/>
              <a:t>What is clustering?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E05F767-15FB-5DD2-6673-409154AFF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b="1"/>
          </a:p>
          <a:p>
            <a:pPr eaLnBrk="1" hangingPunct="1"/>
            <a:r>
              <a:rPr lang="en-US" altLang="en-US" b="1"/>
              <a:t>Clustering</a:t>
            </a:r>
            <a:r>
              <a:rPr lang="en-US" altLang="en-US"/>
              <a:t> is the </a:t>
            </a:r>
            <a:r>
              <a:rPr lang="en-US" altLang="en-US">
                <a:hlinkClick r:id="rId2" tooltip="Statistical classification"/>
              </a:rPr>
              <a:t>classification</a:t>
            </a:r>
            <a:r>
              <a:rPr lang="en-US" altLang="en-US"/>
              <a:t> of objects into different groups, or more precisely, the </a:t>
            </a:r>
            <a:r>
              <a:rPr lang="en-US" altLang="en-US">
                <a:hlinkClick r:id="rId3" tooltip="Partition of a set"/>
              </a:rPr>
              <a:t>partitioning</a:t>
            </a:r>
            <a:r>
              <a:rPr lang="en-US" altLang="en-US"/>
              <a:t> of a </a:t>
            </a:r>
            <a:r>
              <a:rPr lang="en-US" altLang="en-US">
                <a:hlinkClick r:id="rId4" tooltip="Data set"/>
              </a:rPr>
              <a:t>data set</a:t>
            </a:r>
            <a:r>
              <a:rPr lang="en-US" altLang="en-US"/>
              <a:t> into </a:t>
            </a:r>
            <a:r>
              <a:rPr lang="en-US" altLang="en-US">
                <a:hlinkClick r:id="rId5" tooltip="Subset"/>
              </a:rPr>
              <a:t>subsets</a:t>
            </a:r>
            <a:r>
              <a:rPr lang="en-US" altLang="en-US"/>
              <a:t> (clusters), so that the data in each subset (ideally) share some common trait - often according to some defined </a:t>
            </a:r>
            <a:r>
              <a:rPr lang="en-US" altLang="en-US">
                <a:hlinkClick r:id="rId6" tooltip="Metric (mathematics)"/>
              </a:rPr>
              <a:t>distance measure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C15-2F5C-6889-31AD-FD6412FB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diagram of a cluster of colored circles&#10;&#10;Description automatically generated">
            <a:extLst>
              <a:ext uri="{FF2B5EF4-FFF2-40B4-BE49-F238E27FC236}">
                <a16:creationId xmlns:a16="http://schemas.microsoft.com/office/drawing/2014/main" id="{44E7EEBB-8B03-D6BA-2761-812FA512F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5" y="729842"/>
            <a:ext cx="11246388" cy="6326093"/>
          </a:xfrm>
        </p:spPr>
      </p:pic>
    </p:spTree>
    <p:extLst>
      <p:ext uri="{BB962C8B-B14F-4D97-AF65-F5344CB8AC3E}">
        <p14:creationId xmlns:p14="http://schemas.microsoft.com/office/powerpoint/2010/main" val="374691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D654-EE9A-1C4B-CEE3-23BF7A5E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line of dots with text&#10;&#10;Description automatically generated">
            <a:extLst>
              <a:ext uri="{FF2B5EF4-FFF2-40B4-BE49-F238E27FC236}">
                <a16:creationId xmlns:a16="http://schemas.microsoft.com/office/drawing/2014/main" id="{EB2227FE-6CCC-88FE-653C-49A7B0D3B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3" y="771787"/>
            <a:ext cx="10727203" cy="6034052"/>
          </a:xfrm>
        </p:spPr>
      </p:pic>
    </p:spTree>
    <p:extLst>
      <p:ext uri="{BB962C8B-B14F-4D97-AF65-F5344CB8AC3E}">
        <p14:creationId xmlns:p14="http://schemas.microsoft.com/office/powerpoint/2010/main" val="63027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F64E-6250-9C95-EFAD-FD641E38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line with colored dots and numbers&#10;&#10;Description automatically generated">
            <a:extLst>
              <a:ext uri="{FF2B5EF4-FFF2-40B4-BE49-F238E27FC236}">
                <a16:creationId xmlns:a16="http://schemas.microsoft.com/office/drawing/2014/main" id="{2C8F0F38-D898-8C22-BF41-7EF7191CC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3" y="746620"/>
            <a:ext cx="11350784" cy="6384816"/>
          </a:xfrm>
        </p:spPr>
      </p:pic>
    </p:spTree>
    <p:extLst>
      <p:ext uri="{BB962C8B-B14F-4D97-AF65-F5344CB8AC3E}">
        <p14:creationId xmlns:p14="http://schemas.microsoft.com/office/powerpoint/2010/main" val="274532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5254-B093-3131-997A-B1004ACD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clustering data&#10;&#10;Description automatically generated with medium confidence">
            <a:extLst>
              <a:ext uri="{FF2B5EF4-FFF2-40B4-BE49-F238E27FC236}">
                <a16:creationId xmlns:a16="http://schemas.microsoft.com/office/drawing/2014/main" id="{B2B5DB6C-B6B0-B5DA-E07E-46253840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9" y="696861"/>
            <a:ext cx="10304024" cy="5796014"/>
          </a:xfrm>
        </p:spPr>
      </p:pic>
    </p:spTree>
    <p:extLst>
      <p:ext uri="{BB962C8B-B14F-4D97-AF65-F5344CB8AC3E}">
        <p14:creationId xmlns:p14="http://schemas.microsoft.com/office/powerpoint/2010/main" val="193660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5F92-4CA2-085F-5EBB-4EFEA026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dots with text&#10;&#10;Description automatically generated">
            <a:extLst>
              <a:ext uri="{FF2B5EF4-FFF2-40B4-BE49-F238E27FC236}">
                <a16:creationId xmlns:a16="http://schemas.microsoft.com/office/drawing/2014/main" id="{8E6FAF8D-13CA-6EF2-1087-293F02462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4" y="591627"/>
            <a:ext cx="10678369" cy="6006583"/>
          </a:xfrm>
        </p:spPr>
      </p:pic>
    </p:spTree>
    <p:extLst>
      <p:ext uri="{BB962C8B-B14F-4D97-AF65-F5344CB8AC3E}">
        <p14:creationId xmlns:p14="http://schemas.microsoft.com/office/powerpoint/2010/main" val="171557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E75C-BC1C-A911-3DFB-374ADD29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dots with text&#10;&#10;Description automatically generated">
            <a:extLst>
              <a:ext uri="{FF2B5EF4-FFF2-40B4-BE49-F238E27FC236}">
                <a16:creationId xmlns:a16="http://schemas.microsoft.com/office/drawing/2014/main" id="{FC14D7E1-8C91-1441-CD40-ACD308C2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" y="595618"/>
            <a:ext cx="10964891" cy="6167751"/>
          </a:xfrm>
        </p:spPr>
      </p:pic>
    </p:spTree>
    <p:extLst>
      <p:ext uri="{BB962C8B-B14F-4D97-AF65-F5344CB8AC3E}">
        <p14:creationId xmlns:p14="http://schemas.microsoft.com/office/powerpoint/2010/main" val="336774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C6D-8120-760A-A0F8-8E5C07E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with blue dots&#10;&#10;Description automatically generated">
            <a:extLst>
              <a:ext uri="{FF2B5EF4-FFF2-40B4-BE49-F238E27FC236}">
                <a16:creationId xmlns:a16="http://schemas.microsoft.com/office/drawing/2014/main" id="{C9893B90-94B9-6711-29D9-A299C8FC1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" y="365125"/>
            <a:ext cx="10921780" cy="6143501"/>
          </a:xfrm>
        </p:spPr>
      </p:pic>
    </p:spTree>
    <p:extLst>
      <p:ext uri="{BB962C8B-B14F-4D97-AF65-F5344CB8AC3E}">
        <p14:creationId xmlns:p14="http://schemas.microsoft.com/office/powerpoint/2010/main" val="106082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675-C870-D5F8-7F58-D7C319A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line of dots and lines with white text&#10;&#10;Description automatically generated">
            <a:extLst>
              <a:ext uri="{FF2B5EF4-FFF2-40B4-BE49-F238E27FC236}">
                <a16:creationId xmlns:a16="http://schemas.microsoft.com/office/drawing/2014/main" id="{55B3C986-D33D-57C8-25B6-0F900422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2" y="494949"/>
            <a:ext cx="10662500" cy="5997657"/>
          </a:xfrm>
        </p:spPr>
      </p:pic>
    </p:spTree>
    <p:extLst>
      <p:ext uri="{BB962C8B-B14F-4D97-AF65-F5344CB8AC3E}">
        <p14:creationId xmlns:p14="http://schemas.microsoft.com/office/powerpoint/2010/main" val="81919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E272-5AD6-449E-37E2-15BBA1E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graph&#10;&#10;Description automatically generated">
            <a:extLst>
              <a:ext uri="{FF2B5EF4-FFF2-40B4-BE49-F238E27FC236}">
                <a16:creationId xmlns:a16="http://schemas.microsoft.com/office/drawing/2014/main" id="{17C6334E-8C8D-20D8-E81C-9DB3B62A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" y="402910"/>
            <a:ext cx="11267594" cy="6338021"/>
          </a:xfrm>
        </p:spPr>
      </p:pic>
    </p:spTree>
    <p:extLst>
      <p:ext uri="{BB962C8B-B14F-4D97-AF65-F5344CB8AC3E}">
        <p14:creationId xmlns:p14="http://schemas.microsoft.com/office/powerpoint/2010/main" val="3107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A97C-65B8-FE79-0D46-E17D11FA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luster of colored dots&#10;&#10;Description automatically generated">
            <a:extLst>
              <a:ext uri="{FF2B5EF4-FFF2-40B4-BE49-F238E27FC236}">
                <a16:creationId xmlns:a16="http://schemas.microsoft.com/office/drawing/2014/main" id="{5363E6EC-F29A-A7F4-4E52-851DD4EC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" y="587229"/>
            <a:ext cx="10996583" cy="6185578"/>
          </a:xfrm>
        </p:spPr>
      </p:pic>
    </p:spTree>
    <p:extLst>
      <p:ext uri="{BB962C8B-B14F-4D97-AF65-F5344CB8AC3E}">
        <p14:creationId xmlns:p14="http://schemas.microsoft.com/office/powerpoint/2010/main" val="266252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B352ADA-550B-CDA4-F67B-6A6F0B51E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Types of clustering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3CDD87-849A-3A67-80FF-04211B658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5638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400" b="1" u="sng" dirty="0"/>
              <a:t>Hierarchical algorithms</a:t>
            </a:r>
            <a:r>
              <a:rPr lang="en-US" altLang="en-US" sz="2400" dirty="0"/>
              <a:t>: these find successive clusters     </a:t>
            </a:r>
          </a:p>
          <a:p>
            <a:pPr marL="571500" indent="-571500">
              <a:buNone/>
            </a:pPr>
            <a:r>
              <a:rPr lang="en-US" altLang="en-US" sz="2400" dirty="0"/>
              <a:t>	using previously established clusters.                                               </a:t>
            </a:r>
          </a:p>
          <a:p>
            <a:pPr marL="571500" indent="-571500">
              <a:buNone/>
            </a:pPr>
            <a:r>
              <a:rPr lang="en-US" altLang="en-US" sz="2400" dirty="0"/>
              <a:t>	1. </a:t>
            </a:r>
            <a:r>
              <a:rPr lang="en-US" altLang="en-US" sz="2400" u="sng" dirty="0"/>
              <a:t>Agglomerative ("bottom-up")</a:t>
            </a:r>
            <a:r>
              <a:rPr lang="en-US" altLang="en-US" sz="2400" dirty="0"/>
              <a:t>: Agglomerative 	algorithms 	begin with each element as a separate cluster and 	merge them into successively larger clusters. </a:t>
            </a:r>
            <a:endParaRPr lang="en-US" altLang="en-US" sz="2400" i="1" dirty="0"/>
          </a:p>
          <a:p>
            <a:pPr marL="571500" indent="-571500">
              <a:buNone/>
            </a:pPr>
            <a:r>
              <a:rPr lang="en-US" altLang="en-US" sz="2400" i="1" dirty="0"/>
              <a:t>	</a:t>
            </a:r>
            <a:r>
              <a:rPr lang="en-US" altLang="en-US" sz="2400" dirty="0"/>
              <a:t>2. </a:t>
            </a:r>
            <a:r>
              <a:rPr lang="en-US" altLang="en-US" sz="2400" u="sng" dirty="0"/>
              <a:t>Divisive ("top-down")</a:t>
            </a:r>
            <a:r>
              <a:rPr lang="en-US" altLang="en-US" sz="2400" dirty="0"/>
              <a:t>: Divisive algorithms 	begin with 	the whole set and proceed to divide it into successively 	smaller clusters.</a:t>
            </a:r>
          </a:p>
          <a:p>
            <a:pPr marL="571500" indent="-571500">
              <a:buNone/>
            </a:pPr>
            <a:r>
              <a:rPr lang="en-US" altLang="en-US" sz="2400" b="1" dirty="0"/>
              <a:t>2. </a:t>
            </a:r>
            <a:r>
              <a:rPr lang="en-US" altLang="en-US" sz="2400" b="1" u="sng" dirty="0"/>
              <a:t>Partitional clustering</a:t>
            </a:r>
            <a:r>
              <a:rPr lang="en-US" altLang="en-US" sz="2400" b="1" dirty="0"/>
              <a:t>: </a:t>
            </a:r>
            <a:r>
              <a:rPr lang="en-US" altLang="en-US" sz="2400" dirty="0"/>
              <a:t>Partitional algorithms determine all clusters at once.  They include:</a:t>
            </a:r>
          </a:p>
          <a:p>
            <a:pPr marL="914400" lvl="1" indent="-569913"/>
            <a:r>
              <a:rPr lang="en-US" altLang="en-US" sz="2800" b="1" i="1" dirty="0"/>
              <a:t>K</a:t>
            </a:r>
            <a:r>
              <a:rPr lang="en-US" altLang="en-US" sz="2800" b="1" dirty="0"/>
              <a:t>-means </a:t>
            </a:r>
            <a:r>
              <a:rPr lang="en-US" altLang="en-US" sz="2800" dirty="0"/>
              <a:t>and derivatives</a:t>
            </a:r>
          </a:p>
          <a:p>
            <a:pPr marL="914400" lvl="1" indent="-569913"/>
            <a:r>
              <a:rPr lang="en-US" altLang="en-US" dirty="0"/>
              <a:t>Fuzzy </a:t>
            </a:r>
            <a:r>
              <a:rPr lang="en-US" altLang="en-US" i="1" dirty="0"/>
              <a:t>c</a:t>
            </a:r>
            <a:r>
              <a:rPr lang="en-US" altLang="en-US" dirty="0"/>
              <a:t>-means clustering</a:t>
            </a:r>
          </a:p>
          <a:p>
            <a:pPr marL="914400" lvl="1" indent="-569913"/>
            <a:r>
              <a:rPr lang="en-US" altLang="en-US" dirty="0"/>
              <a:t>QT clustering algorithm</a:t>
            </a:r>
          </a:p>
          <a:p>
            <a:pPr marL="571500" indent="-571500">
              <a:buNone/>
            </a:pPr>
            <a:endParaRPr lang="en-US" altLang="en-US" sz="2400" dirty="0"/>
          </a:p>
          <a:p>
            <a:pPr marL="571500" indent="-57150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B00A-18C9-DFAA-7335-D965D2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the number of clusters&#10;&#10;Description automatically generated">
            <a:extLst>
              <a:ext uri="{FF2B5EF4-FFF2-40B4-BE49-F238E27FC236}">
                <a16:creationId xmlns:a16="http://schemas.microsoft.com/office/drawing/2014/main" id="{14841629-16A3-6A84-C43C-FB94A4D4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780176"/>
            <a:ext cx="10343173" cy="5818035"/>
          </a:xfrm>
        </p:spPr>
      </p:pic>
    </p:spTree>
    <p:extLst>
      <p:ext uri="{BB962C8B-B14F-4D97-AF65-F5344CB8AC3E}">
        <p14:creationId xmlns:p14="http://schemas.microsoft.com/office/powerpoint/2010/main" val="174108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1B6-542C-ADF2-3151-7BBAD047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question and answer on a white background&#10;&#10;Description automatically generated">
            <a:extLst>
              <a:ext uri="{FF2B5EF4-FFF2-40B4-BE49-F238E27FC236}">
                <a16:creationId xmlns:a16="http://schemas.microsoft.com/office/drawing/2014/main" id="{C9547005-1884-4B22-F69F-06A9E4E9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0" y="629174"/>
            <a:ext cx="10603232" cy="5964318"/>
          </a:xfrm>
        </p:spPr>
      </p:pic>
    </p:spTree>
    <p:extLst>
      <p:ext uri="{BB962C8B-B14F-4D97-AF65-F5344CB8AC3E}">
        <p14:creationId xmlns:p14="http://schemas.microsoft.com/office/powerpoint/2010/main" val="257006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0CB-FC3F-95B6-A04A-7490A854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8DB3BF85-F986-5163-14CB-588CEFA6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8" y="645952"/>
            <a:ext cx="10388846" cy="5843726"/>
          </a:xfrm>
        </p:spPr>
      </p:pic>
    </p:spTree>
    <p:extLst>
      <p:ext uri="{BB962C8B-B14F-4D97-AF65-F5344CB8AC3E}">
        <p14:creationId xmlns:p14="http://schemas.microsoft.com/office/powerpoint/2010/main" val="108471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6BA0-26DF-A8E8-1F5E-C1A0AD6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math test&#10;&#10;Description automatically generated">
            <a:extLst>
              <a:ext uri="{FF2B5EF4-FFF2-40B4-BE49-F238E27FC236}">
                <a16:creationId xmlns:a16="http://schemas.microsoft.com/office/drawing/2014/main" id="{9C48450E-93B1-FC29-1668-8D688A13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3" y="486561"/>
            <a:ext cx="10597253" cy="5960955"/>
          </a:xfrm>
        </p:spPr>
      </p:pic>
    </p:spTree>
    <p:extLst>
      <p:ext uri="{BB962C8B-B14F-4D97-AF65-F5344CB8AC3E}">
        <p14:creationId xmlns:p14="http://schemas.microsoft.com/office/powerpoint/2010/main" val="1246546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6A9-5D61-86E4-6AC6-AA05E0B7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64E09B3D-B64F-3DB5-FD0B-B996FA6B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2" y="427838"/>
            <a:ext cx="10618599" cy="5972962"/>
          </a:xfrm>
        </p:spPr>
      </p:pic>
    </p:spTree>
    <p:extLst>
      <p:ext uri="{BB962C8B-B14F-4D97-AF65-F5344CB8AC3E}">
        <p14:creationId xmlns:p14="http://schemas.microsoft.com/office/powerpoint/2010/main" val="10495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41636C4-3182-C02E-490F-7F3DE0C78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Common Distance measures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0CB2E31-B41B-BC55-21AC-F0E9DABF1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Distance measure</a:t>
            </a:r>
            <a:r>
              <a:rPr lang="en-US" altLang="en-US" sz="2600"/>
              <a:t> will determine how the </a:t>
            </a:r>
            <a:r>
              <a:rPr lang="en-US" altLang="en-US" sz="2600" i="1"/>
              <a:t>similarity</a:t>
            </a:r>
            <a:r>
              <a:rPr lang="en-US" altLang="en-US" sz="2600"/>
              <a:t> of two elements is calculated and it will influence the shape of the clusters.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They include: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1. The </a:t>
            </a:r>
            <a:r>
              <a:rPr lang="en-US" altLang="en-US" sz="2600" u="sng">
                <a:hlinkClick r:id="rId2" tooltip="Euclidean distance"/>
              </a:rPr>
              <a:t>Euclidean distance</a:t>
            </a:r>
            <a:r>
              <a:rPr lang="en-US" altLang="en-US" sz="2600"/>
              <a:t> (also called 2-norm distance) is given by: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2. The </a:t>
            </a:r>
            <a:r>
              <a:rPr lang="en-US" altLang="en-US" sz="2600" u="sng">
                <a:hlinkClick r:id="rId3" tooltip="Manhattan distance"/>
              </a:rPr>
              <a:t>Manhattan distance</a:t>
            </a:r>
            <a:r>
              <a:rPr lang="en-US" altLang="en-US" sz="2600"/>
              <a:t> (also called taxicab norm or 1-norm) is given by: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08854DC-58E3-F081-74CC-C50EFB70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38800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6548A707-BE0E-C178-8803-9223F883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7F14D0-190A-6E08-F62A-0D534E00B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K-MEANS CLUSTERING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DD20238-8E89-18A4-EF28-0D18D0129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719264"/>
            <a:ext cx="9144000" cy="5138737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k-means algorithm</a:t>
            </a:r>
            <a:r>
              <a:rPr lang="en-US" altLang="en-US" dirty="0"/>
              <a:t> is an algorithm to </a:t>
            </a:r>
            <a:r>
              <a:rPr lang="en-US" altLang="en-US" dirty="0">
                <a:hlinkClick r:id="rId2" tooltip="Data clustering"/>
              </a:rPr>
              <a:t>cluster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objects based on attributes into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hlinkClick r:id="rId3" tooltip="Partition of a set"/>
              </a:rPr>
              <a:t>partitions</a:t>
            </a:r>
            <a:r>
              <a:rPr lang="en-US" altLang="en-US" dirty="0"/>
              <a:t>, where </a:t>
            </a:r>
            <a:r>
              <a:rPr lang="en-US" altLang="en-US" i="1" dirty="0"/>
              <a:t>k</a:t>
            </a:r>
            <a:r>
              <a:rPr lang="en-US" altLang="en-US" dirty="0"/>
              <a:t> &lt; </a:t>
            </a:r>
            <a:r>
              <a:rPr lang="en-US" altLang="en-US" i="1" dirty="0"/>
              <a:t>n</a:t>
            </a:r>
            <a:r>
              <a:rPr lang="en-US" altLang="en-US" dirty="0"/>
              <a:t>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481695-428E-ACDA-D505-40D07F34D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52D0178-149F-C6E7-81E3-CADC1A80B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Simply speaking k-means clustering is an algorithm to classify or to group the objects based on attributes/features into K number of group. </a:t>
            </a:r>
          </a:p>
          <a:p>
            <a:pPr eaLnBrk="1" hangingPunct="1"/>
            <a:r>
              <a:rPr lang="en-US" altLang="en-US"/>
              <a:t>K is positive integer number. </a:t>
            </a:r>
          </a:p>
          <a:p>
            <a:pPr eaLnBrk="1" hangingPunct="1"/>
            <a:r>
              <a:rPr lang="en-US" altLang="en-US"/>
              <a:t>The grouping is done by minimizing the sum of squares of distances between data and the corresponding cluster centroid.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410B51-A627-9439-91A5-05B0C9ADD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How the K-Mean Clustering algorithm works?</a:t>
            </a:r>
          </a:p>
        </p:txBody>
      </p:sp>
      <p:pic>
        <p:nvPicPr>
          <p:cNvPr id="12291" name="Picture 5" descr="K means clustering algorithm">
            <a:extLst>
              <a:ext uri="{FF2B5EF4-FFF2-40B4-BE49-F238E27FC236}">
                <a16:creationId xmlns:a16="http://schemas.microsoft.com/office/drawing/2014/main" id="{1F0CA13B-3141-4C9F-A3CF-13886C4C8C3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76400"/>
            <a:ext cx="5029200" cy="51816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3E29-F01D-A27B-D11F-B38E5D8B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line with dots and text&#10;&#10;Description automatically generated with medium confidence">
            <a:extLst>
              <a:ext uri="{FF2B5EF4-FFF2-40B4-BE49-F238E27FC236}">
                <a16:creationId xmlns:a16="http://schemas.microsoft.com/office/drawing/2014/main" id="{F3007391-7694-1E5F-D477-D06387EFF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-4718" r="7018" b="32161"/>
          <a:stretch/>
        </p:blipFill>
        <p:spPr>
          <a:xfrm>
            <a:off x="1326127" y="851736"/>
            <a:ext cx="9539746" cy="4634663"/>
          </a:xfrm>
        </p:spPr>
      </p:pic>
    </p:spTree>
    <p:extLst>
      <p:ext uri="{BB962C8B-B14F-4D97-AF65-F5344CB8AC3E}">
        <p14:creationId xmlns:p14="http://schemas.microsoft.com/office/powerpoint/2010/main" val="14256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96EA-7A38-E5BB-3F61-56223937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8AE71B6-5048-A485-6340-D89B88745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3" y="751470"/>
            <a:ext cx="10856053" cy="6106530"/>
          </a:xfrm>
        </p:spPr>
      </p:pic>
    </p:spTree>
    <p:extLst>
      <p:ext uri="{BB962C8B-B14F-4D97-AF65-F5344CB8AC3E}">
        <p14:creationId xmlns:p14="http://schemas.microsoft.com/office/powerpoint/2010/main" val="13423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300</Words>
  <Application>Microsoft Office PowerPoint</Application>
  <PresentationFormat>Widescreen</PresentationFormat>
  <Paragraphs>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K-MEANS CLUSTERING</vt:lpstr>
      <vt:lpstr>INTRODUCTION- What is clustering?</vt:lpstr>
      <vt:lpstr>Types of clustering: </vt:lpstr>
      <vt:lpstr>Common Distance measures: </vt:lpstr>
      <vt:lpstr>K-MEANS CLUSTERING</vt:lpstr>
      <vt:lpstr>PowerPoint Presentation</vt:lpstr>
      <vt:lpstr>How the K-Mean Clustering algorithm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ابراهيم قاسم الوجيه</dc:creator>
  <cp:lastModifiedBy>ابراهيم قاسم الوجيه</cp:lastModifiedBy>
  <cp:revision>5</cp:revision>
  <dcterms:created xsi:type="dcterms:W3CDTF">2024-01-24T05:28:15Z</dcterms:created>
  <dcterms:modified xsi:type="dcterms:W3CDTF">2024-01-24T08:24:21Z</dcterms:modified>
</cp:coreProperties>
</file>