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21" r:id="rId2"/>
    <p:sldMasterId id="2147483709" r:id="rId3"/>
  </p:sldMasterIdLst>
  <p:notesMasterIdLst>
    <p:notesMasterId r:id="rId24"/>
  </p:notesMasterIdLst>
  <p:sldIdLst>
    <p:sldId id="256" r:id="rId4"/>
    <p:sldId id="270" r:id="rId5"/>
    <p:sldId id="257" r:id="rId6"/>
    <p:sldId id="258" r:id="rId7"/>
    <p:sldId id="259" r:id="rId8"/>
    <p:sldId id="264" r:id="rId9"/>
    <p:sldId id="260" r:id="rId10"/>
    <p:sldId id="275" r:id="rId11"/>
    <p:sldId id="261" r:id="rId12"/>
    <p:sldId id="263" r:id="rId13"/>
    <p:sldId id="272" r:id="rId14"/>
    <p:sldId id="262" r:id="rId15"/>
    <p:sldId id="277" r:id="rId16"/>
    <p:sldId id="268" r:id="rId17"/>
    <p:sldId id="266" r:id="rId18"/>
    <p:sldId id="269" r:id="rId19"/>
    <p:sldId id="265" r:id="rId20"/>
    <p:sldId id="276" r:id="rId21"/>
    <p:sldId id="273" r:id="rId22"/>
    <p:sldId id="26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DA435-FB82-4F4E-9DCF-BB23C3D51413}" type="datetimeFigureOut">
              <a:rPr lang="en-US" smtClean="0"/>
              <a:t>9/30/2024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76BE9-9BA9-483D-9AD6-D2C29D40E555}" type="slidenum">
              <a:rPr lang="en-US" smtClean="0"/>
              <a:t>‹#›</a:t>
            </a:fld>
            <a:endParaRPr lang="en-US"/>
          </a:p>
        </p:txBody>
      </p:sp>
    </p:spTree>
    <p:extLst>
      <p:ext uri="{BB962C8B-B14F-4D97-AF65-F5344CB8AC3E}">
        <p14:creationId xmlns:p14="http://schemas.microsoft.com/office/powerpoint/2010/main" val="309068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76BE9-9BA9-483D-9AD6-D2C29D40E555}" type="slidenum">
              <a:rPr lang="en-US" smtClean="0"/>
              <a:t>5</a:t>
            </a:fld>
            <a:endParaRPr lang="en-US"/>
          </a:p>
        </p:txBody>
      </p:sp>
    </p:spTree>
    <p:extLst>
      <p:ext uri="{BB962C8B-B14F-4D97-AF65-F5344CB8AC3E}">
        <p14:creationId xmlns:p14="http://schemas.microsoft.com/office/powerpoint/2010/main" val="18830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176BE9-9BA9-483D-9AD6-D2C29D40E555}" type="slidenum">
              <a:rPr lang="en-US" smtClean="0"/>
              <a:t>14</a:t>
            </a:fld>
            <a:endParaRPr lang="en-US"/>
          </a:p>
        </p:txBody>
      </p:sp>
    </p:spTree>
    <p:extLst>
      <p:ext uri="{BB962C8B-B14F-4D97-AF65-F5344CB8AC3E}">
        <p14:creationId xmlns:p14="http://schemas.microsoft.com/office/powerpoint/2010/main" val="32879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5978944" y="6238816"/>
            <a:ext cx="2065310" cy="323968"/>
          </a:xfrm>
          <a:prstGeom prst="rect">
            <a:avLst/>
          </a:prstGeom>
        </p:spPr>
        <p:txBody>
          <a:bodyPr/>
          <a:lstStyle/>
          <a:p>
            <a:fld id="{48A87A34-81AB-432B-8DAE-1953F412C126}" type="datetimeFigureOut">
              <a:rPr lang="en-US" smtClean="0"/>
              <a:pPr/>
              <a:t>9/30/2024</a:t>
            </a:fld>
            <a:endParaRPr lang="en-US" dirty="0"/>
          </a:p>
        </p:txBody>
      </p:sp>
      <p:sp>
        <p:nvSpPr>
          <p:cNvPr id="8" name="Footer Placeholder 7"/>
          <p:cNvSpPr>
            <a:spLocks noGrp="1"/>
          </p:cNvSpPr>
          <p:nvPr>
            <p:ph type="ftr" sz="quarter" idx="11"/>
          </p:nvPr>
        </p:nvSpPr>
        <p:spPr>
          <a:xfrm>
            <a:off x="1102239" y="6236208"/>
            <a:ext cx="4556664" cy="32004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0052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7F46-5C1E-43AE-9913-F621A4E4519E}"/>
              </a:ext>
            </a:extLst>
          </p:cNvPr>
          <p:cNvSpPr>
            <a:spLocks noGrp="1"/>
          </p:cNvSpPr>
          <p:nvPr>
            <p:ph type="title"/>
          </p:nvPr>
        </p:nvSpPr>
        <p:spPr>
          <a:xfrm>
            <a:off x="628650" y="365129"/>
            <a:ext cx="78867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08F307F-91DE-48A6-B830-2CA6678F09AE}"/>
              </a:ext>
            </a:extLst>
          </p:cNvPr>
          <p:cNvSpPr>
            <a:spLocks noGrp="1"/>
          </p:cNvSpPr>
          <p:nvPr>
            <p:ph type="dt" sz="half" idx="10"/>
          </p:nvPr>
        </p:nvSpPr>
        <p:spPr>
          <a:xfrm>
            <a:off x="628650" y="6356355"/>
            <a:ext cx="2057400" cy="365125"/>
          </a:xfrm>
          <a:prstGeom prst="rect">
            <a:avLst/>
          </a:prstGeom>
        </p:spPr>
        <p:txBody>
          <a:bodyPr/>
          <a:lstStyle/>
          <a:p>
            <a:fld id="{04FD529B-7D84-4BFD-841B-DED336E755EC}" type="datetimeFigureOut">
              <a:rPr lang="en-US" smtClean="0"/>
              <a:t>9/30/2024</a:t>
            </a:fld>
            <a:endParaRPr lang="en-US"/>
          </a:p>
        </p:txBody>
      </p:sp>
      <p:sp>
        <p:nvSpPr>
          <p:cNvPr id="4" name="Footer Placeholder 3">
            <a:extLst>
              <a:ext uri="{FF2B5EF4-FFF2-40B4-BE49-F238E27FC236}">
                <a16:creationId xmlns:a16="http://schemas.microsoft.com/office/drawing/2014/main" id="{0498CFC2-3B3A-4710-B7E7-65F9125708EC}"/>
              </a:ext>
            </a:extLst>
          </p:cNvPr>
          <p:cNvSpPr>
            <a:spLocks noGrp="1"/>
          </p:cNvSpPr>
          <p:nvPr>
            <p:ph type="ftr" sz="quarter" idx="11"/>
          </p:nvPr>
        </p:nvSpPr>
        <p:spPr>
          <a:xfrm>
            <a:off x="3028950" y="6356355"/>
            <a:ext cx="30861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A54D174-6DB2-4111-9877-77976A65C303}"/>
              </a:ext>
            </a:extLst>
          </p:cNvPr>
          <p:cNvSpPr>
            <a:spLocks noGrp="1"/>
          </p:cNvSpPr>
          <p:nvPr>
            <p:ph type="sldNum" sz="quarter" idx="12"/>
          </p:nvPr>
        </p:nvSpPr>
        <p:spPr>
          <a:xfrm>
            <a:off x="6457950" y="6356355"/>
            <a:ext cx="2057400" cy="365125"/>
          </a:xfrm>
          <a:prstGeom prst="rect">
            <a:avLst/>
          </a:prstGeom>
        </p:spPr>
        <p:txBody>
          <a:bodyPr/>
          <a:lstStyle/>
          <a:p>
            <a:fld id="{E2335D0B-BAA3-4125-8E53-B22C114CE321}" type="slidenum">
              <a:rPr lang="en-US" smtClean="0"/>
              <a:t>‹#›</a:t>
            </a:fld>
            <a:endParaRPr lang="en-US"/>
          </a:p>
        </p:txBody>
      </p:sp>
    </p:spTree>
    <p:extLst>
      <p:ext uri="{BB962C8B-B14F-4D97-AF65-F5344CB8AC3E}">
        <p14:creationId xmlns:p14="http://schemas.microsoft.com/office/powerpoint/2010/main" val="4189234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3775-D6FB-4D94-95FE-25C6025F0A12}"/>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0DA0B4-29A8-4A49-A216-CFF3696EBCD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604E89-7C0A-4953-95A4-5E694BB94F40}"/>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5" name="Footer Placeholder 4">
            <a:extLst>
              <a:ext uri="{FF2B5EF4-FFF2-40B4-BE49-F238E27FC236}">
                <a16:creationId xmlns:a16="http://schemas.microsoft.com/office/drawing/2014/main" id="{16F52AA8-C1AC-4F5E-AF49-C42A9D8DD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752AF-2847-4A36-A872-B127078269D6}"/>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2255041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515-5778-43AD-AA8C-78CADFCB4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D7F577-62D8-40DB-A268-A42FE2AC63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D58EF-1E66-45EA-A9F1-A9F44F091364}"/>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5" name="Footer Placeholder 4">
            <a:extLst>
              <a:ext uri="{FF2B5EF4-FFF2-40B4-BE49-F238E27FC236}">
                <a16:creationId xmlns:a16="http://schemas.microsoft.com/office/drawing/2014/main" id="{90A674A9-C630-4329-8508-1D570A7DD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491C6-BD2A-4F11-902C-ED914687A035}"/>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4178444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35A9-2AA7-40D7-9429-30AFDCBC6282}"/>
              </a:ext>
            </a:extLst>
          </p:cNvPr>
          <p:cNvSpPr>
            <a:spLocks noGrp="1"/>
          </p:cNvSpPr>
          <p:nvPr>
            <p:ph type="title"/>
          </p:nvPr>
        </p:nvSpPr>
        <p:spPr>
          <a:xfrm>
            <a:off x="623888" y="1709742"/>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877492-A4A3-455D-A179-AF35555DF438}"/>
              </a:ext>
            </a:extLst>
          </p:cNvPr>
          <p:cNvSpPr>
            <a:spLocks noGrp="1"/>
          </p:cNvSpPr>
          <p:nvPr>
            <p:ph type="body" idx="1"/>
          </p:nvPr>
        </p:nvSpPr>
        <p:spPr>
          <a:xfrm>
            <a:off x="623888" y="4589467"/>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FEDB31-39E5-49C3-B99C-486EA5F696C9}"/>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5" name="Footer Placeholder 4">
            <a:extLst>
              <a:ext uri="{FF2B5EF4-FFF2-40B4-BE49-F238E27FC236}">
                <a16:creationId xmlns:a16="http://schemas.microsoft.com/office/drawing/2014/main" id="{4F1B49A4-6AC3-4ADF-983C-6BB504109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7BF66-1C8B-402D-B401-6A433320BAE4}"/>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4117655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6B4B-FA1B-4627-8A96-1709B5E92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68446-FCF0-47B7-B312-612B35504122}"/>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E31B4-1B12-4976-9923-14AC91C4F90E}"/>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2E27E-7010-42D7-B4A8-ECA7E8DFAC18}"/>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6" name="Footer Placeholder 5">
            <a:extLst>
              <a:ext uri="{FF2B5EF4-FFF2-40B4-BE49-F238E27FC236}">
                <a16:creationId xmlns:a16="http://schemas.microsoft.com/office/drawing/2014/main" id="{C3151BC1-952F-4441-B5FA-71224533F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8F580-3575-4925-8284-634D9330B59D}"/>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2218220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063C-CE4F-460B-A8F7-23D3E9CE7932}"/>
              </a:ext>
            </a:extLst>
          </p:cNvPr>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55EC9-7D5A-495C-956D-036E84C40746}"/>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12E5C8-4F87-4EBF-AD18-71B90E2C8679}"/>
              </a:ext>
            </a:extLst>
          </p:cNvPr>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B0787-2DD4-4E4C-B28F-34FC38544A0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7391C2-E394-4591-BA7C-099FE28EEFC5}"/>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0E2A78-64CF-4B97-BD94-7CB4A914A0D9}"/>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8" name="Footer Placeholder 7">
            <a:extLst>
              <a:ext uri="{FF2B5EF4-FFF2-40B4-BE49-F238E27FC236}">
                <a16:creationId xmlns:a16="http://schemas.microsoft.com/office/drawing/2014/main" id="{52359CDB-8C0F-4093-8F49-F05A3BD203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C902B-0454-4428-9BAD-B8594CFCD6FB}"/>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161058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903B-91E0-4185-8959-C76A918FBF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567C14-512F-408A-8C9C-AECB2A490CD7}"/>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4" name="Footer Placeholder 3">
            <a:extLst>
              <a:ext uri="{FF2B5EF4-FFF2-40B4-BE49-F238E27FC236}">
                <a16:creationId xmlns:a16="http://schemas.microsoft.com/office/drawing/2014/main" id="{00D7A759-3139-4C2B-AA06-770B51A86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15D83-FDCD-442A-99B2-0A8EC883797D}"/>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407750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6BAC1-CAE7-4407-A8BF-058133AB6CBF}"/>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3" name="Footer Placeholder 2">
            <a:extLst>
              <a:ext uri="{FF2B5EF4-FFF2-40B4-BE49-F238E27FC236}">
                <a16:creationId xmlns:a16="http://schemas.microsoft.com/office/drawing/2014/main" id="{407002CD-221D-432D-A9CD-DA5F16295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1820A-6C43-4B39-A0F8-E1C4AB013A09}"/>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4178783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D73-A885-4FF8-84EF-652EC681B7F1}"/>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687D2A-3C5B-4872-8268-E4C875497D90}"/>
              </a:ext>
            </a:extLst>
          </p:cNvPr>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CB762-CC1F-4CAD-872C-DE62A6D0B2EB}"/>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43DBE4-9C53-473D-AC42-5ADBAFC59F23}"/>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6" name="Footer Placeholder 5">
            <a:extLst>
              <a:ext uri="{FF2B5EF4-FFF2-40B4-BE49-F238E27FC236}">
                <a16:creationId xmlns:a16="http://schemas.microsoft.com/office/drawing/2014/main" id="{039F99C0-4490-4822-9EE9-F49B2AB75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A2062-77E6-41ED-B932-91494BDA542E}"/>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3445616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4CAB-1701-479A-B0D8-9C83D7532FA6}"/>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DE79A-D46B-4044-AD16-D20F8C4480A3}"/>
              </a:ext>
            </a:extLst>
          </p:cNvPr>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194B79-9710-4812-AFA3-ED9382821AB1}"/>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AC9076-898F-4CAF-A0E0-C5C2A341781C}"/>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6" name="Footer Placeholder 5">
            <a:extLst>
              <a:ext uri="{FF2B5EF4-FFF2-40B4-BE49-F238E27FC236}">
                <a16:creationId xmlns:a16="http://schemas.microsoft.com/office/drawing/2014/main" id="{A8565389-DC7C-413B-87BF-3768D3ACF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DA2CD-633D-4A4E-A1D5-1D2E5BC88417}"/>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2762776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2240" y="2638044"/>
            <a:ext cx="3288023" cy="31019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8" y="2638044"/>
            <a:ext cx="3290516" cy="31019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5978944" y="6238816"/>
            <a:ext cx="2065310" cy="323968"/>
          </a:xfrm>
          <a:prstGeom prst="rect">
            <a:avLst/>
          </a:prstGeom>
        </p:spPr>
        <p:txBody>
          <a:bodyPr/>
          <a:lstStyle/>
          <a:p>
            <a:fld id="{48A87A34-81AB-432B-8DAE-1953F412C126}" type="datetimeFigureOut">
              <a:rPr lang="en-US" smtClean="0"/>
              <a:pPr/>
              <a:t>9/30/2024</a:t>
            </a:fld>
            <a:endParaRPr lang="en-US" dirty="0"/>
          </a:p>
        </p:txBody>
      </p:sp>
      <p:sp>
        <p:nvSpPr>
          <p:cNvPr id="9" name="Footer Placeholder 8"/>
          <p:cNvSpPr>
            <a:spLocks noGrp="1"/>
          </p:cNvSpPr>
          <p:nvPr>
            <p:ph type="ftr" sz="quarter" idx="11"/>
          </p:nvPr>
        </p:nvSpPr>
        <p:spPr>
          <a:xfrm>
            <a:off x="1102239" y="6236208"/>
            <a:ext cx="4556664" cy="320040"/>
          </a:xfrm>
          <a:prstGeom prst="rect">
            <a:avLst/>
          </a:prstGeo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7199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8C95-A05E-44A2-89AF-127F088A99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427A7-8F6E-4C29-AFE5-021694B2C1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FB1A-87D3-43B1-9D36-CDECCFE524A6}"/>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5" name="Footer Placeholder 4">
            <a:extLst>
              <a:ext uri="{FF2B5EF4-FFF2-40B4-BE49-F238E27FC236}">
                <a16:creationId xmlns:a16="http://schemas.microsoft.com/office/drawing/2014/main" id="{F8F18433-369F-47B1-AB70-3617470DC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6AA17-2DF8-4C50-A7DE-75279F2C70A1}"/>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2363262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D4E75-8E51-408B-9E0D-3D57FDD7B242}"/>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A09DC-F263-44B4-8326-42B88699FDCC}"/>
              </a:ext>
            </a:extLst>
          </p:cNvPr>
          <p:cNvSpPr>
            <a:spLocks noGrp="1"/>
          </p:cNvSpPr>
          <p:nvPr>
            <p:ph type="body" orient="vert" idx="1"/>
          </p:nvPr>
        </p:nvSpPr>
        <p:spPr>
          <a:xfrm>
            <a:off x="628652"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EB696-E52A-4DE1-A905-4E4A0517C044}"/>
              </a:ext>
            </a:extLst>
          </p:cNvPr>
          <p:cNvSpPr>
            <a:spLocks noGrp="1"/>
          </p:cNvSpPr>
          <p:nvPr>
            <p:ph type="dt" sz="half" idx="10"/>
          </p:nvPr>
        </p:nvSpPr>
        <p:spPr/>
        <p:txBody>
          <a:bodyPr/>
          <a:lstStyle/>
          <a:p>
            <a:fld id="{69E72904-F0D9-4E09-B47B-6191142A7738}" type="datetimeFigureOut">
              <a:rPr lang="en-US" smtClean="0"/>
              <a:t>9/30/2024</a:t>
            </a:fld>
            <a:endParaRPr lang="en-US"/>
          </a:p>
        </p:txBody>
      </p:sp>
      <p:sp>
        <p:nvSpPr>
          <p:cNvPr id="5" name="Footer Placeholder 4">
            <a:extLst>
              <a:ext uri="{FF2B5EF4-FFF2-40B4-BE49-F238E27FC236}">
                <a16:creationId xmlns:a16="http://schemas.microsoft.com/office/drawing/2014/main" id="{8D608547-E34A-46F1-B6D8-4C441B13A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073C7-A518-449C-A3A1-232577830029}"/>
              </a:ext>
            </a:extLst>
          </p:cNvPr>
          <p:cNvSpPr>
            <a:spLocks noGrp="1"/>
          </p:cNvSpPr>
          <p:nvPr>
            <p:ph type="sldNum" sz="quarter" idx="12"/>
          </p:nvPr>
        </p:nvSpPr>
        <p:spPr/>
        <p:txBody>
          <a:bodyPr/>
          <a:lstStyle/>
          <a:p>
            <a:fld id="{6B450A5C-3D76-4EE3-BB56-88D3C9110FEA}" type="slidenum">
              <a:rPr lang="en-US" smtClean="0"/>
              <a:t>‹#›</a:t>
            </a:fld>
            <a:endParaRPr lang="en-US"/>
          </a:p>
        </p:txBody>
      </p:sp>
    </p:spTree>
    <p:extLst>
      <p:ext uri="{BB962C8B-B14F-4D97-AF65-F5344CB8AC3E}">
        <p14:creationId xmlns:p14="http://schemas.microsoft.com/office/powerpoint/2010/main" val="2949368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03C2-8FB7-4F0E-AEC2-F00E98624341}"/>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932288-0164-4FC7-9687-D064FF225B6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C35C2A-0B3C-458A-95FC-A54476D8B35B}"/>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5" name="Footer Placeholder 4">
            <a:extLst>
              <a:ext uri="{FF2B5EF4-FFF2-40B4-BE49-F238E27FC236}">
                <a16:creationId xmlns:a16="http://schemas.microsoft.com/office/drawing/2014/main" id="{CBA0A66E-4A5E-460C-B57E-630F6A5D7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FE750-9DAA-4CE5-8BB6-DF768C1B29D6}"/>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168039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9929-684C-463C-BD0D-DACB04C4D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7ACFE-CA0C-4E32-88FD-F59D0D49ED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BB3EB-86B4-445F-815C-027737CC1780}"/>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5" name="Footer Placeholder 4">
            <a:extLst>
              <a:ext uri="{FF2B5EF4-FFF2-40B4-BE49-F238E27FC236}">
                <a16:creationId xmlns:a16="http://schemas.microsoft.com/office/drawing/2014/main" id="{4D996FD3-4B24-4D7F-A05F-2CA28781F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7637D-E121-4BFB-9C7C-D845AB625F7C}"/>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4167591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26A1-D5AE-40E0-8338-9C48E356A6A4}"/>
              </a:ext>
            </a:extLst>
          </p:cNvPr>
          <p:cNvSpPr>
            <a:spLocks noGrp="1"/>
          </p:cNvSpPr>
          <p:nvPr>
            <p:ph type="title"/>
          </p:nvPr>
        </p:nvSpPr>
        <p:spPr>
          <a:xfrm>
            <a:off x="623888" y="1709742"/>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67D44-D337-42F5-ACB6-033F6DB67E6F}"/>
              </a:ext>
            </a:extLst>
          </p:cNvPr>
          <p:cNvSpPr>
            <a:spLocks noGrp="1"/>
          </p:cNvSpPr>
          <p:nvPr>
            <p:ph type="body" idx="1"/>
          </p:nvPr>
        </p:nvSpPr>
        <p:spPr>
          <a:xfrm>
            <a:off x="623888" y="4589467"/>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792242-D040-4676-8CE0-D3106D6AE4C5}"/>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5" name="Footer Placeholder 4">
            <a:extLst>
              <a:ext uri="{FF2B5EF4-FFF2-40B4-BE49-F238E27FC236}">
                <a16:creationId xmlns:a16="http://schemas.microsoft.com/office/drawing/2014/main" id="{CCE7F90B-8416-46D3-AC8F-57C2E76E3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1D3F2-5443-492C-A9B2-556CFC05F7AD}"/>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3532826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7F39-5ADC-4515-9D91-2E9A96DD8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F0046-ACEA-4FAB-9364-6995E2B50FE8}"/>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81B18-8498-40DC-AC93-83ED742F859D}"/>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5EC394-41AD-4AE5-AFA6-7851FE188CA4}"/>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6" name="Footer Placeholder 5">
            <a:extLst>
              <a:ext uri="{FF2B5EF4-FFF2-40B4-BE49-F238E27FC236}">
                <a16:creationId xmlns:a16="http://schemas.microsoft.com/office/drawing/2014/main" id="{F76E1685-4FB1-4C0F-BD7F-3A8111F13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3FB97-6015-47FD-A532-CEC60702344C}"/>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853931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E0D8-D81D-4A51-B20A-4F5CD2F4F4A7}"/>
              </a:ext>
            </a:extLst>
          </p:cNvPr>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50210-5A5F-46E3-B9A5-133755BD37AD}"/>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4C0FB3-D517-4FB2-9AAB-B0AD0F94FABE}"/>
              </a:ext>
            </a:extLst>
          </p:cNvPr>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C6AFA-DD2C-4C9C-8088-FB4E2EE64E6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E8BD2E-A975-46F9-84B1-155A8FD3D4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4AA83-918C-49EA-983A-63E802583651}"/>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8" name="Footer Placeholder 7">
            <a:extLst>
              <a:ext uri="{FF2B5EF4-FFF2-40B4-BE49-F238E27FC236}">
                <a16:creationId xmlns:a16="http://schemas.microsoft.com/office/drawing/2014/main" id="{3A013D96-5797-433A-8DDA-2C0326EDF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595FD-DE7F-4977-B83D-DDB455D89BB5}"/>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3725771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11F9-3C42-45F1-9C53-86507F4D3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65D13-EF26-47D1-8BC6-A65C8FEDEAF4}"/>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4" name="Footer Placeholder 3">
            <a:extLst>
              <a:ext uri="{FF2B5EF4-FFF2-40B4-BE49-F238E27FC236}">
                <a16:creationId xmlns:a16="http://schemas.microsoft.com/office/drawing/2014/main" id="{356AC12F-A5F2-4A4C-B5FD-F02D9D12A3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8B9F19-9B07-4767-A52D-E5554EF3741D}"/>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134683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507A2-E951-4BD4-BD26-ECF1E96C3057}"/>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3" name="Footer Placeholder 2">
            <a:extLst>
              <a:ext uri="{FF2B5EF4-FFF2-40B4-BE49-F238E27FC236}">
                <a16:creationId xmlns:a16="http://schemas.microsoft.com/office/drawing/2014/main" id="{9051647E-90BA-4674-BFFD-E9F5748B3A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BF102B-0FB3-46D0-ADA3-AB910E2B4E7A}"/>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4019591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E6B9-CB8C-40A9-AF27-17BC21C38CC6}"/>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483B-3CF1-488D-9E09-0C7CFD438BA7}"/>
              </a:ext>
            </a:extLst>
          </p:cNvPr>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62A19A-D5C9-4F1B-8D65-0D2773F59E0F}"/>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8284F8-0550-4611-A5B3-943993FB949F}"/>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6" name="Footer Placeholder 5">
            <a:extLst>
              <a:ext uri="{FF2B5EF4-FFF2-40B4-BE49-F238E27FC236}">
                <a16:creationId xmlns:a16="http://schemas.microsoft.com/office/drawing/2014/main" id="{0051FD4D-77A3-4492-9DAE-5D665A4F4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0A1B0-9FD0-447F-ADE7-CF51E20A4195}"/>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2205980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6"/>
            <a:ext cx="3288024"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8" y="3143250"/>
            <a:ext cx="3290516" cy="2596776"/>
          </a:xfrm>
          <a:prstGeom prst="rect">
            <a:avLst/>
          </a:prstGeo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8" y="2313436"/>
            <a:ext cx="3290516"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5978944" y="6238816"/>
            <a:ext cx="2065310" cy="323968"/>
          </a:xfrm>
          <a:prstGeom prst="rect">
            <a:avLst/>
          </a:prstGeom>
        </p:spPr>
        <p:txBody>
          <a:bodyPr/>
          <a:lstStyle/>
          <a:p>
            <a:fld id="{48A87A34-81AB-432B-8DAE-1953F412C126}" type="datetimeFigureOut">
              <a:rPr lang="en-US" smtClean="0"/>
              <a:pPr/>
              <a:t>9/30/2024</a:t>
            </a:fld>
            <a:endParaRPr lang="en-US" dirty="0"/>
          </a:p>
        </p:txBody>
      </p:sp>
      <p:sp>
        <p:nvSpPr>
          <p:cNvPr id="8" name="Footer Placeholder 7"/>
          <p:cNvSpPr>
            <a:spLocks noGrp="1"/>
          </p:cNvSpPr>
          <p:nvPr>
            <p:ph type="ftr" sz="quarter" idx="11"/>
          </p:nvPr>
        </p:nvSpPr>
        <p:spPr>
          <a:xfrm>
            <a:off x="1102239" y="6236208"/>
            <a:ext cx="4556664" cy="32004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a:xfrm>
            <a:off x="1606046" y="964692"/>
            <a:ext cx="5937755" cy="118872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706110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8366-2694-4CCC-8860-A8D72A844A93}"/>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BCA240-D901-4B48-AE41-AAA4D1BF0395}"/>
              </a:ext>
            </a:extLst>
          </p:cNvPr>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E2BB7-750E-4DFB-A9E4-F57A27EADED4}"/>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8115E3-4D28-436B-8A7C-740650E0FE8D}"/>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6" name="Footer Placeholder 5">
            <a:extLst>
              <a:ext uri="{FF2B5EF4-FFF2-40B4-BE49-F238E27FC236}">
                <a16:creationId xmlns:a16="http://schemas.microsoft.com/office/drawing/2014/main" id="{8C13EE7E-8E88-4C61-BAA3-0DD77603F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43021-FBE1-4E47-A731-7DBA3B49C931}"/>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1297925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F99D-E5EB-43CD-87A5-5231AEB6F9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293208-0076-485C-9115-FC5C47F6AC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79357-9EBA-4A14-8B40-CD1ED86DAFD9}"/>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5" name="Footer Placeholder 4">
            <a:extLst>
              <a:ext uri="{FF2B5EF4-FFF2-40B4-BE49-F238E27FC236}">
                <a16:creationId xmlns:a16="http://schemas.microsoft.com/office/drawing/2014/main" id="{AAE605D9-C1B3-47F0-8F76-4A87891D0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BCF50-7DEF-4156-98AB-8CEF0F3C7AB9}"/>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1523306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799CD-9AFC-4580-887F-D5006E513A1B}"/>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1DB8BB-98DF-4FF5-8625-D58208574AE7}"/>
              </a:ext>
            </a:extLst>
          </p:cNvPr>
          <p:cNvSpPr>
            <a:spLocks noGrp="1"/>
          </p:cNvSpPr>
          <p:nvPr>
            <p:ph type="body" orient="vert" idx="1"/>
          </p:nvPr>
        </p:nvSpPr>
        <p:spPr>
          <a:xfrm>
            <a:off x="628652"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5E613-BA83-442C-826E-0720871F6951}"/>
              </a:ext>
            </a:extLst>
          </p:cNvPr>
          <p:cNvSpPr>
            <a:spLocks noGrp="1"/>
          </p:cNvSpPr>
          <p:nvPr>
            <p:ph type="dt" sz="half" idx="10"/>
          </p:nvPr>
        </p:nvSpPr>
        <p:spPr/>
        <p:txBody>
          <a:bodyPr/>
          <a:lstStyle/>
          <a:p>
            <a:fld id="{A4181624-DA2F-4823-BF81-CC387067356E}" type="datetimeFigureOut">
              <a:rPr lang="en-US" smtClean="0"/>
              <a:t>9/30/2024</a:t>
            </a:fld>
            <a:endParaRPr lang="en-US"/>
          </a:p>
        </p:txBody>
      </p:sp>
      <p:sp>
        <p:nvSpPr>
          <p:cNvPr id="5" name="Footer Placeholder 4">
            <a:extLst>
              <a:ext uri="{FF2B5EF4-FFF2-40B4-BE49-F238E27FC236}">
                <a16:creationId xmlns:a16="http://schemas.microsoft.com/office/drawing/2014/main" id="{97E30706-E9BE-4F04-B71B-0DA298850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73999-FE45-45BE-8DDF-687FA8DA490E}"/>
              </a:ext>
            </a:extLst>
          </p:cNvPr>
          <p:cNvSpPr>
            <a:spLocks noGrp="1"/>
          </p:cNvSpPr>
          <p:nvPr>
            <p:ph type="sldNum" sz="quarter" idx="12"/>
          </p:nvPr>
        </p:nvSpPr>
        <p:spPr/>
        <p:txBody>
          <a:bodyPr/>
          <a:lstStyle/>
          <a:p>
            <a:fld id="{2A2BF403-2F34-401A-81A3-A0693D6B8B4C}" type="slidenum">
              <a:rPr lang="en-US" smtClean="0"/>
              <a:t>‹#›</a:t>
            </a:fld>
            <a:endParaRPr lang="en-US"/>
          </a:p>
        </p:txBody>
      </p:sp>
    </p:spTree>
    <p:extLst>
      <p:ext uri="{BB962C8B-B14F-4D97-AF65-F5344CB8AC3E}">
        <p14:creationId xmlns:p14="http://schemas.microsoft.com/office/powerpoint/2010/main" val="965657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06046" y="964692"/>
            <a:ext cx="5937755" cy="118872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5978944" y="6238816"/>
            <a:ext cx="2065310" cy="323968"/>
          </a:xfrm>
          <a:prstGeom prst="rect">
            <a:avLst/>
          </a:prstGeom>
        </p:spPr>
        <p:txBody>
          <a:bodyPr/>
          <a:lstStyle/>
          <a:p>
            <a:fld id="{04FD529B-7D84-4BFD-841B-DED336E755EC}" type="datetimeFigureOut">
              <a:rPr lang="en-US" smtClean="0"/>
              <a:t>9/30/2024</a:t>
            </a:fld>
            <a:endParaRPr lang="en-US"/>
          </a:p>
        </p:txBody>
      </p:sp>
      <p:sp>
        <p:nvSpPr>
          <p:cNvPr id="4" name="Footer Placeholder 3"/>
          <p:cNvSpPr>
            <a:spLocks noGrp="1"/>
          </p:cNvSpPr>
          <p:nvPr>
            <p:ph type="ftr" sz="quarter" idx="11"/>
          </p:nvPr>
        </p:nvSpPr>
        <p:spPr>
          <a:xfrm>
            <a:off x="1102239" y="6236208"/>
            <a:ext cx="4556664" cy="32004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2335D0B-BAA3-4125-8E53-B22C114CE321}" type="slidenum">
              <a:rPr lang="en-US" smtClean="0"/>
              <a:t>‹#›</a:t>
            </a:fld>
            <a:endParaRPr lang="en-US"/>
          </a:p>
        </p:txBody>
      </p:sp>
    </p:spTree>
    <p:extLst>
      <p:ext uri="{BB962C8B-B14F-4D97-AF65-F5344CB8AC3E}">
        <p14:creationId xmlns:p14="http://schemas.microsoft.com/office/powerpoint/2010/main" val="1440024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78944" y="6238816"/>
            <a:ext cx="2065310" cy="323968"/>
          </a:xfrm>
          <a:prstGeom prst="rect">
            <a:avLst/>
          </a:prstGeom>
        </p:spPr>
        <p:txBody>
          <a:bodyPr/>
          <a:lstStyle/>
          <a:p>
            <a:fld id="{04FD529B-7D84-4BFD-841B-DED336E755EC}" type="datetimeFigureOut">
              <a:rPr lang="en-US" smtClean="0"/>
              <a:t>9/30/2024</a:t>
            </a:fld>
            <a:endParaRPr lang="en-US"/>
          </a:p>
        </p:txBody>
      </p:sp>
      <p:sp>
        <p:nvSpPr>
          <p:cNvPr id="3" name="Footer Placeholder 2"/>
          <p:cNvSpPr>
            <a:spLocks noGrp="1"/>
          </p:cNvSpPr>
          <p:nvPr>
            <p:ph type="ftr" sz="quarter" idx="11"/>
          </p:nvPr>
        </p:nvSpPr>
        <p:spPr>
          <a:xfrm>
            <a:off x="1102239" y="6236208"/>
            <a:ext cx="4556664" cy="32004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2335D0B-BAA3-4125-8E53-B22C114CE321}" type="slidenum">
              <a:rPr lang="en-US" smtClean="0"/>
              <a:t>‹#›</a:t>
            </a:fld>
            <a:endParaRPr lang="en-US"/>
          </a:p>
        </p:txBody>
      </p:sp>
    </p:spTree>
    <p:extLst>
      <p:ext uri="{BB962C8B-B14F-4D97-AF65-F5344CB8AC3E}">
        <p14:creationId xmlns:p14="http://schemas.microsoft.com/office/powerpoint/2010/main" val="1767074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4" y="2243831"/>
            <a:ext cx="3290594" cy="1141497"/>
          </a:xfrm>
          <a:prstGeom prst="rect">
            <a:avLst/>
          </a:prstGeo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a:xfrm>
            <a:off x="5978944" y="6238816"/>
            <a:ext cx="2065310" cy="323968"/>
          </a:xfrm>
          <a:prstGeom prst="rect">
            <a:avLst/>
          </a:prstGeom>
        </p:spPr>
        <p:txBody>
          <a:bodyPr/>
          <a:lstStyle/>
          <a:p>
            <a:fld id="{48A87A34-81AB-432B-8DAE-1953F412C126}" type="datetimeFigureOut">
              <a:rPr lang="en-US" smtClean="0"/>
              <a:pPr/>
              <a:t>9/30/2024</a:t>
            </a:fld>
            <a:endParaRPr lang="en-US" dirty="0"/>
          </a:p>
        </p:txBody>
      </p:sp>
      <p:sp>
        <p:nvSpPr>
          <p:cNvPr id="10" name="Footer Placeholder 9"/>
          <p:cNvSpPr>
            <a:spLocks noGrp="1"/>
          </p:cNvSpPr>
          <p:nvPr>
            <p:ph type="ftr" sz="quarter" idx="11"/>
          </p:nvPr>
        </p:nvSpPr>
        <p:spPr>
          <a:xfrm>
            <a:off x="640704" y="6236208"/>
            <a:ext cx="3806398" cy="320040"/>
          </a:xfrm>
          <a:prstGeom prst="rect">
            <a:avLst/>
          </a:prstGeo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4218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2"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prstGeom prst="rect">
            <a:avLst/>
          </a:prstGeo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1" y="-42172"/>
            <a:ext cx="4576573"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21"/>
            <a:ext cx="284607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a:xfrm>
            <a:off x="5978944" y="6238816"/>
            <a:ext cx="2065310" cy="323968"/>
          </a:xfrm>
          <a:prstGeom prst="rect">
            <a:avLst/>
          </a:prstGeom>
        </p:spPr>
        <p:txBody>
          <a:bodyPr/>
          <a:lstStyle>
            <a:lvl1pPr>
              <a:defRPr>
                <a:solidFill>
                  <a:srgbClr val="FFFFFF"/>
                </a:solidFill>
                <a:effectLst>
                  <a:outerShdw blurRad="50800" dist="38100" dir="2700000" algn="tl" rotWithShape="0">
                    <a:prstClr val="black">
                      <a:alpha val="43000"/>
                    </a:prstClr>
                  </a:outerShdw>
                </a:effectLst>
              </a:defRPr>
            </a:lvl1pPr>
          </a:lstStyle>
          <a:p>
            <a:fld id="{04FD529B-7D84-4BFD-841B-DED336E755EC}" type="datetimeFigureOut">
              <a:rPr lang="en-US" smtClean="0"/>
              <a:t>9/30/2024</a:t>
            </a:fld>
            <a:endParaRPr lang="en-US"/>
          </a:p>
        </p:txBody>
      </p:sp>
      <p:sp>
        <p:nvSpPr>
          <p:cNvPr id="9" name="Footer Placeholder 8"/>
          <p:cNvSpPr>
            <a:spLocks noGrp="1"/>
          </p:cNvSpPr>
          <p:nvPr>
            <p:ph type="ftr" sz="quarter" idx="11"/>
          </p:nvPr>
        </p:nvSpPr>
        <p:spPr>
          <a:xfrm>
            <a:off x="640080" y="6236208"/>
            <a:ext cx="3803904" cy="320040"/>
          </a:xfrm>
          <a:prstGeom prst="rect">
            <a:avLst/>
          </a:prstGeo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2335D0B-BAA3-4125-8E53-B22C114CE321}" type="slidenum">
              <a:rPr lang="en-US" smtClean="0"/>
              <a:t>‹#›</a:t>
            </a:fld>
            <a:endParaRPr lang="en-US"/>
          </a:p>
        </p:txBody>
      </p:sp>
    </p:spTree>
    <p:extLst>
      <p:ext uri="{BB962C8B-B14F-4D97-AF65-F5344CB8AC3E}">
        <p14:creationId xmlns:p14="http://schemas.microsoft.com/office/powerpoint/2010/main" val="303746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06046" y="964692"/>
            <a:ext cx="5937755" cy="118872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606046" y="2638047"/>
            <a:ext cx="5937755" cy="310198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978944" y="6238816"/>
            <a:ext cx="2065310" cy="323968"/>
          </a:xfrm>
          <a:prstGeom prst="rect">
            <a:avLst/>
          </a:prstGeom>
        </p:spPr>
        <p:txBody>
          <a:bodyPr/>
          <a:lstStyle/>
          <a:p>
            <a:fld id="{48A87A34-81AB-432B-8DAE-1953F412C126}" type="datetimeFigureOut">
              <a:rPr lang="en-US" smtClean="0"/>
              <a:pPr/>
              <a:t>9/30/2024</a:t>
            </a:fld>
            <a:endParaRPr lang="en-US" dirty="0"/>
          </a:p>
        </p:txBody>
      </p:sp>
      <p:sp>
        <p:nvSpPr>
          <p:cNvPr id="5" name="Footer Placeholder 4"/>
          <p:cNvSpPr>
            <a:spLocks noGrp="1"/>
          </p:cNvSpPr>
          <p:nvPr>
            <p:ph type="ftr" sz="quarter" idx="11"/>
          </p:nvPr>
        </p:nvSpPr>
        <p:spPr>
          <a:xfrm>
            <a:off x="1102239" y="6236208"/>
            <a:ext cx="4556664" cy="32004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197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978944" y="6238816"/>
            <a:ext cx="2065310" cy="323968"/>
          </a:xfrm>
          <a:prstGeom prst="rect">
            <a:avLst/>
          </a:prstGeom>
        </p:spPr>
        <p:txBody>
          <a:bodyPr/>
          <a:lstStyle/>
          <a:p>
            <a:fld id="{48A87A34-81AB-432B-8DAE-1953F412C126}" type="datetimeFigureOut">
              <a:rPr lang="en-US" smtClean="0"/>
              <a:pPr/>
              <a:t>9/30/2024</a:t>
            </a:fld>
            <a:endParaRPr lang="en-US" dirty="0"/>
          </a:p>
        </p:txBody>
      </p:sp>
      <p:sp>
        <p:nvSpPr>
          <p:cNvPr id="5" name="Footer Placeholder 4"/>
          <p:cNvSpPr>
            <a:spLocks noGrp="1"/>
          </p:cNvSpPr>
          <p:nvPr>
            <p:ph type="ftr" sz="quarter" idx="11"/>
          </p:nvPr>
        </p:nvSpPr>
        <p:spPr>
          <a:xfrm>
            <a:off x="1102239" y="6236208"/>
            <a:ext cx="4556664" cy="32004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1976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
        <p:nvSpPr>
          <p:cNvPr id="10" name="Right Triangle 9">
            <a:extLst>
              <a:ext uri="{FF2B5EF4-FFF2-40B4-BE49-F238E27FC236}">
                <a16:creationId xmlns:a16="http://schemas.microsoft.com/office/drawing/2014/main" id="{D7C20887-F2D8-4DB1-B895-8CB7F7A9232D}"/>
              </a:ext>
            </a:extLst>
          </p:cNvPr>
          <p:cNvSpPr/>
          <p:nvPr userDrawn="1"/>
        </p:nvSpPr>
        <p:spPr>
          <a:xfrm rot="16200000">
            <a:off x="7154502" y="4842751"/>
            <a:ext cx="1118235" cy="2860763"/>
          </a:xfrm>
          <a:prstGeom prst="r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800"/>
          </a:p>
        </p:txBody>
      </p:sp>
      <p:pic>
        <p:nvPicPr>
          <p:cNvPr id="15" name="Picture 14">
            <a:extLst>
              <a:ext uri="{FF2B5EF4-FFF2-40B4-BE49-F238E27FC236}">
                <a16:creationId xmlns:a16="http://schemas.microsoft.com/office/drawing/2014/main" id="{E522C7E5-3068-432B-99CE-C423214F84C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05750" y="0"/>
            <a:ext cx="1238250" cy="1238250"/>
          </a:xfrm>
          <a:prstGeom prst="rect">
            <a:avLst/>
          </a:prstGeom>
        </p:spPr>
      </p:pic>
      <p:sp>
        <p:nvSpPr>
          <p:cNvPr id="2" name="Right Triangle 1">
            <a:extLst>
              <a:ext uri="{FF2B5EF4-FFF2-40B4-BE49-F238E27FC236}">
                <a16:creationId xmlns:a16="http://schemas.microsoft.com/office/drawing/2014/main" id="{30C8E191-07CA-465C-9A36-1DDF00342AF8}"/>
              </a:ext>
            </a:extLst>
          </p:cNvPr>
          <p:cNvSpPr/>
          <p:nvPr userDrawn="1"/>
        </p:nvSpPr>
        <p:spPr>
          <a:xfrm>
            <a:off x="1" y="5805528"/>
            <a:ext cx="2521131" cy="1026723"/>
          </a:xfrm>
          <a:prstGeom prst="rtTriangl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ight Triangle 2">
            <a:extLst>
              <a:ext uri="{FF2B5EF4-FFF2-40B4-BE49-F238E27FC236}">
                <a16:creationId xmlns:a16="http://schemas.microsoft.com/office/drawing/2014/main" id="{2CA03D46-8B65-4941-A100-ABC77DB9B984}"/>
              </a:ext>
            </a:extLst>
          </p:cNvPr>
          <p:cNvSpPr/>
          <p:nvPr userDrawn="1"/>
        </p:nvSpPr>
        <p:spPr>
          <a:xfrm rot="5400000">
            <a:off x="0" y="0"/>
            <a:ext cx="914400" cy="914400"/>
          </a:xfrm>
          <a:prstGeom prst="rtTriangl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Tree>
    <p:extLst>
      <p:ext uri="{BB962C8B-B14F-4D97-AF65-F5344CB8AC3E}">
        <p14:creationId xmlns:p14="http://schemas.microsoft.com/office/powerpoint/2010/main" val="1832846707"/>
      </p:ext>
    </p:extLst>
  </p:cSld>
  <p:clrMap bg1="lt1" tx1="dk1" bg2="lt2" tx2="dk2" accent1="accent1" accent2="accent2" accent3="accent3" accent4="accent4" accent5="accent5" accent6="accent6" hlink="hlink" folHlink="folHlink"/>
  <p:sldLayoutIdLst>
    <p:sldLayoutId id="2147483699"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660" r:id="rId10"/>
  </p:sldLayoutIdLst>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FFCDC-53A7-4845-A30E-FE15BF11C982}"/>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06679-F19C-48DD-AAC5-882E9BA63D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7F0AB-D455-4520-AE59-6688C79AB8BE}"/>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72904-F0D9-4E09-B47B-6191142A7738}" type="datetimeFigureOut">
              <a:rPr lang="en-US" smtClean="0"/>
              <a:t>9/30/2024</a:t>
            </a:fld>
            <a:endParaRPr lang="en-US"/>
          </a:p>
        </p:txBody>
      </p:sp>
      <p:sp>
        <p:nvSpPr>
          <p:cNvPr id="5" name="Footer Placeholder 4">
            <a:extLst>
              <a:ext uri="{FF2B5EF4-FFF2-40B4-BE49-F238E27FC236}">
                <a16:creationId xmlns:a16="http://schemas.microsoft.com/office/drawing/2014/main" id="{C1480979-1CF0-41AD-B49D-F5C0DF4E203F}"/>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6F9064-D290-4A45-A53E-E67EC58A0763}"/>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50A5C-3D76-4EE3-BB56-88D3C9110FEA}" type="slidenum">
              <a:rPr lang="en-US" smtClean="0"/>
              <a:t>‹#›</a:t>
            </a:fld>
            <a:endParaRPr lang="en-US"/>
          </a:p>
        </p:txBody>
      </p:sp>
    </p:spTree>
    <p:extLst>
      <p:ext uri="{BB962C8B-B14F-4D97-AF65-F5344CB8AC3E}">
        <p14:creationId xmlns:p14="http://schemas.microsoft.com/office/powerpoint/2010/main" val="50369767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08039-FAF0-43DC-A9CD-86CAD797E72F}"/>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685EC-A5AA-4D82-9D68-8E40E532075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A8F2-BA21-425C-B529-81651FC19421}"/>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81624-DA2F-4823-BF81-CC387067356E}" type="datetimeFigureOut">
              <a:rPr lang="en-US" smtClean="0"/>
              <a:t>9/30/2024</a:t>
            </a:fld>
            <a:endParaRPr lang="en-US"/>
          </a:p>
        </p:txBody>
      </p:sp>
      <p:sp>
        <p:nvSpPr>
          <p:cNvPr id="5" name="Footer Placeholder 4">
            <a:extLst>
              <a:ext uri="{FF2B5EF4-FFF2-40B4-BE49-F238E27FC236}">
                <a16:creationId xmlns:a16="http://schemas.microsoft.com/office/drawing/2014/main" id="{811D45CB-249A-4FDF-8498-296509E9B4B2}"/>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20FB5-200B-47F6-9C20-06DE569B8E74}"/>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BF403-2F34-401A-81A3-A0693D6B8B4C}" type="slidenum">
              <a:rPr lang="en-US" smtClean="0"/>
              <a:t>‹#›</a:t>
            </a:fld>
            <a:endParaRPr lang="en-US"/>
          </a:p>
        </p:txBody>
      </p:sp>
    </p:spTree>
    <p:extLst>
      <p:ext uri="{BB962C8B-B14F-4D97-AF65-F5344CB8AC3E}">
        <p14:creationId xmlns:p14="http://schemas.microsoft.com/office/powerpoint/2010/main" val="58816975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D8DD9-90EB-45AE-9D0A-6EFE128408B3}"/>
              </a:ext>
            </a:extLst>
          </p:cNvPr>
          <p:cNvSpPr/>
          <p:nvPr/>
        </p:nvSpPr>
        <p:spPr>
          <a:xfrm>
            <a:off x="823964" y="595869"/>
            <a:ext cx="6999141" cy="2357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a:rPr>
              <a:t>WELCOME </a:t>
            </a:r>
          </a:p>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a:rPr>
              <a:t>TO </a:t>
            </a:r>
          </a:p>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a:rPr>
              <a:t>OUR PRESENTATION</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a:extLst>
              <a:ext uri="{FF2B5EF4-FFF2-40B4-BE49-F238E27FC236}">
                <a16:creationId xmlns:a16="http://schemas.microsoft.com/office/drawing/2014/main" id="{021FFDA4-613C-4A2E-8311-14F7AC780EEA}"/>
              </a:ext>
            </a:extLst>
          </p:cNvPr>
          <p:cNvSpPr/>
          <p:nvPr/>
        </p:nvSpPr>
        <p:spPr>
          <a:xfrm>
            <a:off x="823964" y="3674684"/>
            <a:ext cx="7093131" cy="830997"/>
          </a:xfrm>
          <a:prstGeom prst="rect">
            <a:avLst/>
          </a:prstGeom>
        </p:spPr>
        <p:txBody>
          <a:bodyPr wrap="square">
            <a:spAutoFit/>
          </a:bodyPr>
          <a:lstStyle/>
          <a:p>
            <a:pPr algn="ctr"/>
            <a:r>
              <a:rPr kumimoji="0" lang="en-US" sz="2400" b="1" i="0" u="none" strike="noStrike" kern="12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Times New Roman" panose="02020603050405020304" pitchFamily="18" charset="0"/>
                <a:cs typeface="Times New Roman" panose="02020603050405020304" pitchFamily="18" charset="0"/>
              </a:rPr>
              <a:t>APPLICATION OF LINEAE ALGEBRA   IN CHEMISTRY </a:t>
            </a:r>
            <a:endPar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32271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CE0878-830B-4B8D-8969-35BAABBBF049}"/>
              </a:ext>
            </a:extLst>
          </p:cNvPr>
          <p:cNvSpPr txBox="1"/>
          <p:nvPr/>
        </p:nvSpPr>
        <p:spPr>
          <a:xfrm>
            <a:off x="2615343" y="152270"/>
            <a:ext cx="3458886" cy="526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defTabSz="914400"/>
            <a:r>
              <a:rPr lang="en-US" sz="2800" b="1" dirty="0">
                <a:solidFill>
                  <a:prstClr val="black"/>
                </a:solidFill>
                <a:latin typeface="Times New Roman" panose="02020603050405020304" pitchFamily="18" charset="0"/>
                <a:cs typeface="Times New Roman" panose="02020603050405020304" pitchFamily="18" charset="0"/>
              </a:rPr>
              <a:t>INTRODUCTION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F8582F-1091-4AAD-8549-9899D605C42C}"/>
                  </a:ext>
                </a:extLst>
              </p:cNvPr>
              <p:cNvSpPr/>
              <p:nvPr/>
            </p:nvSpPr>
            <p:spPr>
              <a:xfrm>
                <a:off x="457201" y="1293225"/>
                <a:ext cx="8190411" cy="400814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Numerical analysis is a tool that that helps us to solve certain mathematical problem, as that allows  to find and accept approximate answer  to mathematical problem. There are many tools in numerical analysis to solve the mathematical problem those are False position method, Newton Raphson method, Lagrange interpolation, Trapezoidal etc. Now we discuss some particular method those are  False position method, Newton Raphson method, Lagrange interpolation, Newton’s backward</a:t>
                </a:r>
                <a:r>
                  <a:rPr kumimoji="0" lang="en-US" sz="24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difference, Simpson’s </a:t>
                </a:r>
                <a14:m>
                  <m:oMath xmlns:m="http://schemas.openxmlformats.org/officeDocument/2006/math">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m:rPr>
                            <m:nor/>
                          </m:rP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m:t>3</m:t>
                        </m:r>
                      </m:num>
                      <m:den>
                        <m:r>
                          <m:rPr>
                            <m:nor/>
                          </m:rP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m:t>8</m:t>
                        </m:r>
                      </m:den>
                    </m:f>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  </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rule, Gauss forward, backward, Richardson’s extrapolation , Adaptive quadrature formula</a:t>
                </a: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45F8582F-1091-4AAD-8549-9899D605C42C}"/>
                  </a:ext>
                </a:extLst>
              </p:cNvPr>
              <p:cNvSpPr>
                <a:spLocks noRot="1" noChangeAspect="1" noMove="1" noResize="1" noEditPoints="1" noAdjustHandles="1" noChangeArrowheads="1" noChangeShapeType="1" noTextEdit="1"/>
              </p:cNvSpPr>
              <p:nvPr/>
            </p:nvSpPr>
            <p:spPr>
              <a:xfrm>
                <a:off x="457201" y="1293225"/>
                <a:ext cx="8190411" cy="4008149"/>
              </a:xfrm>
              <a:prstGeom prst="rect">
                <a:avLst/>
              </a:prstGeom>
              <a:blipFill>
                <a:blip r:embed="rId2"/>
                <a:stretch>
                  <a:fillRect l="-1116" t="-1216" b="-2432"/>
                </a:stretch>
              </a:blipFill>
            </p:spPr>
            <p:txBody>
              <a:bodyPr/>
              <a:lstStyle/>
              <a:p>
                <a:r>
                  <a:rPr lang="en-US">
                    <a:noFill/>
                  </a:rPr>
                  <a:t> </a:t>
                </a:r>
              </a:p>
            </p:txBody>
          </p:sp>
        </mc:Fallback>
      </mc:AlternateContent>
    </p:spTree>
    <p:extLst>
      <p:ext uri="{BB962C8B-B14F-4D97-AF65-F5344CB8AC3E}">
        <p14:creationId xmlns:p14="http://schemas.microsoft.com/office/powerpoint/2010/main" val="3355774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fallOve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5"/>
                                        </p:tgtEl>
                                        <p:attrNameLst>
                                          <p:attrName>fillcolor</p:attrName>
                                        </p:attrNameLst>
                                      </p:cBhvr>
                                      <p:to>
                                        <a:schemeClr val="accent2"/>
                                      </p:to>
                                    </p:animClr>
                                    <p:set>
                                      <p:cBhvr>
                                        <p:cTn id="12" dur="2000" fill="hold"/>
                                        <p:tgtEl>
                                          <p:spTgt spid="5"/>
                                        </p:tgtEl>
                                        <p:attrNameLst>
                                          <p:attrName>fill.type</p:attrName>
                                        </p:attrNameLst>
                                      </p:cBhvr>
                                      <p:to>
                                        <p:strVal val="solid"/>
                                      </p:to>
                                    </p:set>
                                    <p:set>
                                      <p:cBhvr>
                                        <p:cTn id="13"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79F5F0E-206B-4315-8738-406A3DE2AAF0}"/>
              </a:ext>
            </a:extLst>
          </p:cNvPr>
          <p:cNvSpPr/>
          <p:nvPr/>
        </p:nvSpPr>
        <p:spPr>
          <a:xfrm flipV="1">
            <a:off x="0" y="1246909"/>
            <a:ext cx="6161649" cy="202063"/>
          </a:xfrm>
          <a:custGeom>
            <a:avLst/>
            <a:gdLst>
              <a:gd name="connsiteX0" fmla="*/ 0 w 8714509"/>
              <a:gd name="connsiteY0" fmla="*/ 0 h 1246909"/>
              <a:gd name="connsiteX1" fmla="*/ 8714509 w 8714509"/>
              <a:gd name="connsiteY1" fmla="*/ 0 h 1246909"/>
              <a:gd name="connsiteX2" fmla="*/ 8714509 w 8714509"/>
              <a:gd name="connsiteY2" fmla="*/ 1246909 h 1246909"/>
              <a:gd name="connsiteX3" fmla="*/ 0 w 8714509"/>
              <a:gd name="connsiteY3" fmla="*/ 1246909 h 1246909"/>
              <a:gd name="connsiteX4" fmla="*/ 0 w 8714509"/>
              <a:gd name="connsiteY4" fmla="*/ 0 h 1246909"/>
              <a:gd name="connsiteX0" fmla="*/ 0 w 8714509"/>
              <a:gd name="connsiteY0" fmla="*/ 0 h 1246909"/>
              <a:gd name="connsiteX1" fmla="*/ 8714509 w 8714509"/>
              <a:gd name="connsiteY1" fmla="*/ 0 h 1246909"/>
              <a:gd name="connsiteX2" fmla="*/ 8714509 w 8714509"/>
              <a:gd name="connsiteY2" fmla="*/ 1246909 h 1246909"/>
              <a:gd name="connsiteX3" fmla="*/ 0 w 8714509"/>
              <a:gd name="connsiteY3" fmla="*/ 1246909 h 1246909"/>
              <a:gd name="connsiteX4" fmla="*/ 0 w 8714509"/>
              <a:gd name="connsiteY4" fmla="*/ 0 h 1246909"/>
              <a:gd name="connsiteX0" fmla="*/ 0 w 8714509"/>
              <a:gd name="connsiteY0" fmla="*/ 0 h 1246909"/>
              <a:gd name="connsiteX1" fmla="*/ 8714509 w 8714509"/>
              <a:gd name="connsiteY1" fmla="*/ 0 h 1246909"/>
              <a:gd name="connsiteX2" fmla="*/ 7869382 w 8714509"/>
              <a:gd name="connsiteY2" fmla="*/ 1233054 h 1246909"/>
              <a:gd name="connsiteX3" fmla="*/ 0 w 8714509"/>
              <a:gd name="connsiteY3" fmla="*/ 1246909 h 1246909"/>
              <a:gd name="connsiteX4" fmla="*/ 0 w 8714509"/>
              <a:gd name="connsiteY4" fmla="*/ 0 h 124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4509" h="1246909">
                <a:moveTo>
                  <a:pt x="0" y="0"/>
                </a:moveTo>
                <a:lnTo>
                  <a:pt x="8714509" y="0"/>
                </a:lnTo>
                <a:lnTo>
                  <a:pt x="7869382" y="1233054"/>
                </a:lnTo>
                <a:lnTo>
                  <a:pt x="0" y="1246909"/>
                </a:lnTo>
                <a:lnTo>
                  <a:pt x="0" y="0"/>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2814A7-109B-42C9-9758-64526FCBB892}"/>
              </a:ext>
            </a:extLst>
          </p:cNvPr>
          <p:cNvSpPr txBox="1"/>
          <p:nvPr/>
        </p:nvSpPr>
        <p:spPr>
          <a:xfrm>
            <a:off x="1178063" y="308757"/>
            <a:ext cx="5334000" cy="8002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800" b="1" dirty="0">
                <a:latin typeface="Times New Roman" panose="02020603050405020304" pitchFamily="18" charset="0"/>
                <a:cs typeface="Times New Roman" panose="02020603050405020304" pitchFamily="18" charset="0"/>
              </a:rPr>
              <a:t>FALSE POSITION METHOD</a:t>
            </a: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4C2C8-A1DA-4797-ABA5-D4F0C4481786}"/>
                  </a:ext>
                </a:extLst>
              </p:cNvPr>
              <p:cNvSpPr txBox="1"/>
              <p:nvPr/>
            </p:nvSpPr>
            <p:spPr>
              <a:xfrm>
                <a:off x="460662" y="1814732"/>
                <a:ext cx="7614193" cy="431425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This is the oldest method for finding the real root of a nonlinear equation and closely resembles the bisection method.</a:t>
                </a:r>
              </a:p>
              <a:p>
                <a:pPr algn="just"/>
                <a:r>
                  <a:rPr lang="en-US" sz="2800" dirty="0">
                    <a:latin typeface="Times New Roman" panose="02020603050405020304" pitchFamily="18" charset="0"/>
                    <a:cs typeface="Times New Roman" panose="02020603050405020304" pitchFamily="18" charset="0"/>
                  </a:rPr>
                  <a:t>It is also known as Regular-</a:t>
                </a:r>
                <a:r>
                  <a:rPr lang="en-US" sz="2800" dirty="0" err="1">
                    <a:latin typeface="Times New Roman" panose="02020603050405020304" pitchFamily="18" charset="0"/>
                    <a:cs typeface="Times New Roman" panose="02020603050405020304" pitchFamily="18" charset="0"/>
                  </a:rPr>
                  <a:t>Falsi</a:t>
                </a:r>
                <a:r>
                  <a:rPr lang="en-US" sz="2800" dirty="0">
                    <a:latin typeface="Times New Roman" panose="02020603050405020304" pitchFamily="18" charset="0"/>
                    <a:cs typeface="Times New Roman" panose="02020603050405020304" pitchFamily="18" charset="0"/>
                  </a:rPr>
                  <a:t> method or method of chords</a:t>
                </a:r>
              </a:p>
              <a:p>
                <a:pPr algn="just"/>
                <a:r>
                  <a:rPr lang="en-US" sz="2800" dirty="0">
                    <a:latin typeface="Times New Roman" panose="02020603050405020304" pitchFamily="18" charset="0"/>
                    <a:cs typeface="Times New Roman" panose="02020603050405020304" pitchFamily="18" charset="0"/>
                  </a:rPr>
                  <a:t>If f(x) is continuous between a and b ,then</a:t>
                </a:r>
              </a:p>
              <a:p>
                <a:pPr algn="just"/>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Times New Roman" panose="02020603050405020304" pitchFamily="18" charset="0"/>
                            <a:cs typeface="Times New Roman" panose="02020603050405020304" pitchFamily="18" charset="0"/>
                          </a:rPr>
                          <m:t>af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b</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bf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a</m:t>
                        </m:r>
                        <m:r>
                          <m:rPr>
                            <m:nor/>
                          </m:rPr>
                          <a:rPr lang="en-US" sz="2800" b="0" i="0" dirty="0" smtClean="0">
                            <a:latin typeface="Times New Roman" panose="02020603050405020304" pitchFamily="18" charset="0"/>
                            <a:cs typeface="Times New Roman" panose="02020603050405020304" pitchFamily="18" charset="0"/>
                          </a:rPr>
                          <m:t>)</m:t>
                        </m:r>
                      </m:num>
                      <m:den>
                        <m:r>
                          <m:rPr>
                            <m:nor/>
                          </m:rPr>
                          <a:rPr lang="en-US" sz="2800" dirty="0">
                            <a:latin typeface="Times New Roman" panose="02020603050405020304" pitchFamily="18" charset="0"/>
                            <a:cs typeface="Times New Roman" panose="02020603050405020304" pitchFamily="18" charset="0"/>
                          </a:rPr>
                          <m:t>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b</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a</m:t>
                        </m:r>
                        <m:r>
                          <m:rPr>
                            <m:nor/>
                          </m:rPr>
                          <a:rPr lang="en-US" sz="2800" dirty="0">
                            <a:latin typeface="Times New Roman" panose="02020603050405020304" pitchFamily="18" charset="0"/>
                            <a:cs typeface="Times New Roman" panose="02020603050405020304" pitchFamily="18" charset="0"/>
                          </a:rPr>
                          <m:t>) </m:t>
                        </m:r>
                      </m:den>
                    </m:f>
                  </m:oMath>
                </a14:m>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When , f(</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is positive then b replaced by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and   f(</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a14:m>
                <a:r>
                  <a:rPr lang="en-US" sz="2800" dirty="0">
                    <a:latin typeface="Times New Roman" panose="02020603050405020304" pitchFamily="18" charset="0"/>
                    <a:cs typeface="Times New Roman" panose="02020603050405020304" pitchFamily="18" charset="0"/>
                  </a:rPr>
                  <a:t>) is negative then a replaced by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064C2C8-A1DA-4797-ABA5-D4F0C4481786}"/>
                  </a:ext>
                </a:extLst>
              </p:cNvPr>
              <p:cNvSpPr txBox="1">
                <a:spLocks noRot="1" noChangeAspect="1" noMove="1" noResize="1" noEditPoints="1" noAdjustHandles="1" noChangeArrowheads="1" noChangeShapeType="1" noTextEdit="1"/>
              </p:cNvSpPr>
              <p:nvPr/>
            </p:nvSpPr>
            <p:spPr>
              <a:xfrm>
                <a:off x="460662" y="1814732"/>
                <a:ext cx="7614193" cy="4314258"/>
              </a:xfrm>
              <a:prstGeom prst="rect">
                <a:avLst/>
              </a:prstGeom>
              <a:blipFill>
                <a:blip r:embed="rId2"/>
                <a:stretch>
                  <a:fillRect l="-1681" t="-1556" r="-1601" b="-3112"/>
                </a:stretch>
              </a:blipFill>
            </p:spPr>
            <p:txBody>
              <a:bodyPr/>
              <a:lstStyle/>
              <a:p>
                <a:r>
                  <a:rPr lang="en-US">
                    <a:noFill/>
                  </a:rPr>
                  <a:t> </a:t>
                </a:r>
              </a:p>
            </p:txBody>
          </p:sp>
        </mc:Fallback>
      </mc:AlternateContent>
    </p:spTree>
    <p:extLst>
      <p:ext uri="{BB962C8B-B14F-4D97-AF65-F5344CB8AC3E}">
        <p14:creationId xmlns:p14="http://schemas.microsoft.com/office/powerpoint/2010/main" val="2096063159"/>
      </p:ext>
    </p:extLst>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A2B700-6521-41F4-8FAE-2350E18AF551}"/>
              </a:ext>
            </a:extLst>
          </p:cNvPr>
          <p:cNvSpPr txBox="1">
            <a:spLocks/>
          </p:cNvSpPr>
          <p:nvPr/>
        </p:nvSpPr>
        <p:spPr>
          <a:xfrm>
            <a:off x="1371600" y="256681"/>
            <a:ext cx="5852160" cy="77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ctr" defTabSz="914400" rtl="0" eaLnBrk="1" latinLnBrk="0" hangingPunct="1">
              <a:lnSpc>
                <a:spcPct val="90000"/>
              </a:lnSpc>
              <a:spcBef>
                <a:spcPct val="0"/>
              </a:spcBef>
              <a:buNone/>
              <a:defRPr sz="26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Click to edit Master title </a:t>
            </a:r>
            <a:endParaRPr lang="en-US" dirty="0"/>
          </a:p>
        </p:txBody>
      </p:sp>
      <p:sp>
        <p:nvSpPr>
          <p:cNvPr id="5" name="Rectangle 4">
            <a:extLst>
              <a:ext uri="{FF2B5EF4-FFF2-40B4-BE49-F238E27FC236}">
                <a16:creationId xmlns:a16="http://schemas.microsoft.com/office/drawing/2014/main" id="{AE203ADD-0727-42D8-858A-6284118756A8}"/>
              </a:ext>
            </a:extLst>
          </p:cNvPr>
          <p:cNvSpPr/>
          <p:nvPr/>
        </p:nvSpPr>
        <p:spPr>
          <a:xfrm>
            <a:off x="628650" y="1690690"/>
            <a:ext cx="7886701" cy="323165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Richardson extrapolation is a method that allows one to reduce the error of an approximate formula provided that the order of this error is unknown. The idea is to use two different step sizes, for example h and 2h.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of Richardson extrapolation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Richardson extrapolation is used to generate high accuracy result.</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commonly used within the numerical approximation of partial differential equations to improve certain predictive quantities such as drag or lift of an airfoil</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228839746"/>
      </p:ext>
    </p:extLst>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F17CF0-973B-4F06-98AC-C78570CFAECD}"/>
              </a:ext>
            </a:extLst>
          </p:cNvPr>
          <p:cNvSpPr txBox="1"/>
          <p:nvPr/>
        </p:nvSpPr>
        <p:spPr>
          <a:xfrm>
            <a:off x="914400" y="126610"/>
            <a:ext cx="6020972" cy="800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800" b="1" dirty="0">
                <a:latin typeface="Times New Roman" panose="02020603050405020304" pitchFamily="18" charset="0"/>
                <a:cs typeface="Times New Roman" panose="02020603050405020304" pitchFamily="18" charset="0"/>
              </a:rPr>
              <a:t>NEWTON-RAPHSON METHOD</a:t>
            </a:r>
          </a:p>
          <a:p>
            <a:endParaRPr lang="en-US" dirty="0"/>
          </a:p>
        </p:txBody>
      </p:sp>
      <p:sp>
        <p:nvSpPr>
          <p:cNvPr id="5" name="TextBox 4">
            <a:extLst>
              <a:ext uri="{FF2B5EF4-FFF2-40B4-BE49-F238E27FC236}">
                <a16:creationId xmlns:a16="http://schemas.microsoft.com/office/drawing/2014/main" id="{BD167E80-0F33-4F19-9A03-635B410091BF}"/>
              </a:ext>
            </a:extLst>
          </p:cNvPr>
          <p:cNvSpPr txBox="1"/>
          <p:nvPr/>
        </p:nvSpPr>
        <p:spPr>
          <a:xfrm>
            <a:off x="147205" y="1055078"/>
            <a:ext cx="8405952" cy="464742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APPLICATION:</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Newton-Raphson method has various application in mathematics, physics and other fields where numerical solutions are needed . Some common application are include:</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method is used to find the roots of equations both algebraic and transcendental. </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can be employed to find the critical points of a function.</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Newton-Raphson method is used in engineering for tasks like circuit analysis, finding equilibrium points in systems etc.</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method can be used when the root are complex.</a:t>
            </a:r>
          </a:p>
          <a:p>
            <a:pPr marL="457200" indent="-45720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856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xit" presetSubtype="0" fill="hold" grpId="0" nodeType="clickEffect">
                                  <p:stCondLst>
                                    <p:cond delay="0"/>
                                  </p:stCondLst>
                                  <p:childTnLst>
                                    <p:animEffect transition="out" filter="wipe(down)">
                                      <p:cBhvr>
                                        <p:cTn id="13" dur="180" accel="50000">
                                          <p:stCondLst>
                                            <p:cond delay="1820"/>
                                          </p:stCondLst>
                                        </p:cTn>
                                        <p:tgtEl>
                                          <p:spTgt spid="5"/>
                                        </p:tgtEl>
                                      </p:cBhvr>
                                    </p:animEffect>
                                    <p:anim calcmode="lin" valueType="num">
                                      <p:cBhvr>
                                        <p:cTn id="14"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15"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16"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0"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21" dur="26">
                                          <p:stCondLst>
                                            <p:cond delay="620"/>
                                          </p:stCondLst>
                                        </p:cTn>
                                        <p:tgtEl>
                                          <p:spTgt spid="5"/>
                                        </p:tgtEl>
                                      </p:cBhvr>
                                      <p:to x="100000" y="60000"/>
                                    </p:animScale>
                                    <p:animScale>
                                      <p:cBhvr>
                                        <p:cTn id="22" dur="166" decel="50000">
                                          <p:stCondLst>
                                            <p:cond delay="64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set>
                                      <p:cBhvr>
                                        <p:cTn id="29"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16F2E6-4199-46BD-8EAB-B641E9477631}"/>
              </a:ext>
            </a:extLst>
          </p:cNvPr>
          <p:cNvSpPr txBox="1"/>
          <p:nvPr/>
        </p:nvSpPr>
        <p:spPr>
          <a:xfrm>
            <a:off x="483326" y="1397675"/>
            <a:ext cx="8177349" cy="2523768"/>
          </a:xfrm>
          <a:prstGeom prst="rect">
            <a:avLst/>
          </a:prstGeom>
          <a:noFill/>
        </p:spPr>
        <p:txBody>
          <a:bodyPr wrap="square" rtlCol="0">
            <a:spAutoFit/>
          </a:bodyPr>
          <a:lstStyle/>
          <a:p>
            <a:endParaRPr lang="en-US" sz="2000" kern="1200" dirty="0">
              <a:solidFill>
                <a:schemeClr val="tx1"/>
              </a:solidFill>
              <a:effectLst/>
              <a:latin typeface="+mn-lt"/>
              <a:ea typeface="+mn-ea"/>
              <a:cs typeface="+mn-cs"/>
            </a:endParaRPr>
          </a:p>
          <a:p>
            <a:r>
              <a:rPr lang="en-US" sz="2000" kern="1200" dirty="0">
                <a:solidFill>
                  <a:schemeClr val="tx1"/>
                </a:solidFill>
                <a:effectLst/>
                <a:latin typeface="+mn-lt"/>
                <a:ea typeface="+mn-ea"/>
                <a:cs typeface="+mn-cs"/>
              </a:rPr>
              <a:t>Simplified Version:                                                                                                                       </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Three Ingredients A,B,C</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Defined by fixed volume</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1.5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A + 3.6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B + 5.3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C=25.07 g</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2.5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A + 4.3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B + 2.4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C=22.36 g </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2.7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A + 5.5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B + 3.2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C=28.14 g </a:t>
            </a:r>
          </a:p>
          <a:p>
            <a:endParaRPr lang="en-US" sz="1800" dirty="0"/>
          </a:p>
        </p:txBody>
      </p:sp>
    </p:spTree>
    <p:extLst>
      <p:ext uri="{BB962C8B-B14F-4D97-AF65-F5344CB8AC3E}">
        <p14:creationId xmlns:p14="http://schemas.microsoft.com/office/powerpoint/2010/main" val="3732656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peelOff"/>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88A02E-C4A6-4A92-B798-351507A1EBED}"/>
                  </a:ext>
                </a:extLst>
              </p:cNvPr>
              <p:cNvSpPr txBox="1"/>
              <p:nvPr/>
            </p:nvSpPr>
            <p:spPr>
              <a:xfrm>
                <a:off x="1974471" y="169822"/>
                <a:ext cx="4308763" cy="12142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defTabSz="914400"/>
                <a:r>
                  <a:rPr lang="en-US" sz="2800" b="1" dirty="0">
                    <a:solidFill>
                      <a:prstClr val="black"/>
                    </a:solidFill>
                    <a:latin typeface="Times New Roman" panose="02020603050405020304" pitchFamily="18" charset="0"/>
                    <a:cs typeface="Times New Roman" panose="02020603050405020304" pitchFamily="18" charset="0"/>
                  </a:rPr>
                  <a:t>SIMPSON’S </a:t>
                </a:r>
                <a14:m>
                  <m:oMath xmlns:m="http://schemas.openxmlformats.org/officeDocument/2006/math">
                    <m:f>
                      <m:fPr>
                        <m:ctrlPr>
                          <a:rPr lang="en-US" sz="2800" b="1" i="1" smtClean="0">
                            <a:solidFill>
                              <a:prstClr val="black"/>
                            </a:solidFill>
                            <a:latin typeface="Cambria Math" panose="02040503050406030204" pitchFamily="18" charset="0"/>
                            <a:cs typeface="Times New Roman" panose="02020603050405020304" pitchFamily="18" charset="0"/>
                          </a:rPr>
                        </m:ctrlPr>
                      </m:fPr>
                      <m:num>
                        <m:r>
                          <m:rPr>
                            <m:nor/>
                          </m:rPr>
                          <a:rPr lang="en-US" sz="2800" b="1">
                            <a:solidFill>
                              <a:prstClr val="black"/>
                            </a:solidFill>
                            <a:latin typeface="Times New Roman" panose="02020603050405020304" pitchFamily="18" charset="0"/>
                            <a:ea typeface="Calibri" panose="020F0502020204030204" pitchFamily="34" charset="0"/>
                            <a:cs typeface="Times New Roman" panose="02020603050405020304" pitchFamily="18" charset="0"/>
                          </a:rPr>
                          <m:t>3</m:t>
                        </m:r>
                      </m:num>
                      <m:den>
                        <m:r>
                          <m:rPr>
                            <m:nor/>
                          </m:rPr>
                          <a:rPr lang="en-US" sz="2800" b="1">
                            <a:solidFill>
                              <a:prstClr val="black"/>
                            </a:solidFill>
                            <a:latin typeface="Times New Roman" panose="02020603050405020304" pitchFamily="18" charset="0"/>
                            <a:ea typeface="Calibri" panose="020F0502020204030204" pitchFamily="34" charset="0"/>
                            <a:cs typeface="Times New Roman" panose="02020603050405020304" pitchFamily="18" charset="0"/>
                          </a:rPr>
                          <m:t>8</m:t>
                        </m:r>
                      </m:den>
                    </m:f>
                  </m:oMath>
                </a14:m>
                <a:r>
                  <a:rPr lang="en-US" sz="28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RULE</a:t>
                </a:r>
                <a:endParaRPr lang="en-US" sz="2800" b="1" dirty="0">
                  <a:solidFill>
                    <a:prstClr val="black"/>
                  </a:solidFill>
                  <a:latin typeface="Times New Roman" panose="02020603050405020304" pitchFamily="18" charset="0"/>
                  <a:cs typeface="Times New Roman" panose="02020603050405020304" pitchFamily="18" charset="0"/>
                </a:endParaRPr>
              </a:p>
              <a:p>
                <a:pPr defTabSz="914400"/>
                <a:endParaRPr lang="en-US" sz="2800" b="1"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788A02E-C4A6-4A92-B798-351507A1EBED}"/>
                  </a:ext>
                </a:extLst>
              </p:cNvPr>
              <p:cNvSpPr txBox="1">
                <a:spLocks noRot="1" noChangeAspect="1" noMove="1" noResize="1" noEditPoints="1" noAdjustHandles="1" noChangeArrowheads="1" noChangeShapeType="1" noTextEdit="1"/>
              </p:cNvSpPr>
              <p:nvPr/>
            </p:nvSpPr>
            <p:spPr>
              <a:xfrm>
                <a:off x="1974471" y="169822"/>
                <a:ext cx="4308763" cy="1214243"/>
              </a:xfrm>
              <a:prstGeom prst="rect">
                <a:avLst/>
              </a:prstGeom>
              <a:blipFill>
                <a:blip r:embed="rId2"/>
                <a:stretch>
                  <a:fillRect l="-267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9AF9F72-C482-46B2-A093-ACBA43095D46}"/>
              </a:ext>
            </a:extLst>
          </p:cNvPr>
          <p:cNvSpPr txBox="1"/>
          <p:nvPr/>
        </p:nvSpPr>
        <p:spPr>
          <a:xfrm>
            <a:off x="106482" y="1658983"/>
            <a:ext cx="8294518" cy="4599529"/>
          </a:xfrm>
          <a:prstGeom prst="rect">
            <a:avLst/>
          </a:prstGeom>
          <a:noFill/>
        </p:spPr>
        <p:txBody>
          <a:bodyPr wrap="square" rtlCol="0">
            <a:spAutoFit/>
          </a:bodyPr>
          <a:lstStyle/>
          <a:p>
            <a:pPr algn="just" defTabSz="914400">
              <a:lnSpc>
                <a:spcPct val="115000"/>
              </a:lnSpc>
              <a:spcAft>
                <a:spcPts val="15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Advantages of Simpson's 3/8 Rule:</a:t>
            </a:r>
            <a:endPar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just" defTabSz="914400">
              <a:lnSpc>
                <a:spcPct val="115000"/>
              </a:lnSpc>
              <a:spcAft>
                <a:spcPts val="150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Improved Accuracy: Simpson's 3/8 Rule provides a more accurate approximation of the definite integral compared to simpler methods like the Trapezoidal Rule or Simpson's 1/3 Rule. By using cubic polynomials and four equally spaced points, it can better capture the curvature of the function, leading to more precise results. </a:t>
            </a:r>
            <a:endPar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defTabSz="914400">
              <a:lnSpc>
                <a:spcPct val="115000"/>
              </a:lnSpc>
              <a:spcAft>
                <a:spcPts val="150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Relatively Simple Implementation: While more accurate than some other numerical integration techniques, the implementation of Simpson's 3/8 Rule is still relatively straightforward and doesn't require a significant amount of computational effort.</a:t>
            </a:r>
          </a:p>
          <a:p>
            <a:pPr defTabSz="914400">
              <a:lnSpc>
                <a:spcPct val="115000"/>
              </a:lnSpc>
              <a:spcAft>
                <a:spcPts val="15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86273"/>
      </p:ext>
    </p:extLst>
  </p:cSld>
  <p:clrMapOvr>
    <a:masterClrMapping/>
  </p:clrMapOvr>
  <mc:AlternateContent xmlns:mc="http://schemas.openxmlformats.org/markup-compatibility/2006" xmlns:p14="http://schemas.microsoft.com/office/powerpoint/2010/main">
    <mc:Choice Requires="p14">
      <p:transition spd="slow" p14:dur="1200" advClick="0" advTm="1000">
        <p:dissolve/>
      </p:transition>
    </mc:Choice>
    <mc:Fallback xmlns="">
      <p:transition spd="slow" advClick="0" advTm="1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16F2D1-7C54-4689-A42A-FE32AD922886}"/>
              </a:ext>
            </a:extLst>
          </p:cNvPr>
          <p:cNvSpPr txBox="1"/>
          <p:nvPr/>
        </p:nvSpPr>
        <p:spPr>
          <a:xfrm>
            <a:off x="450165" y="562708"/>
            <a:ext cx="7322235"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solidFill>
                  <a:prstClr val="black"/>
                </a:solidFill>
                <a:latin typeface="Times New Roman" panose="02020603050405020304" pitchFamily="18" charset="0"/>
                <a:cs typeface="Times New Roman" panose="02020603050405020304" pitchFamily="18" charset="0"/>
              </a:rPr>
              <a:t>The following table  shows the comparison  between the Euler method and Modified Euler method at t</a:t>
            </a:r>
            <a:r>
              <a:rPr lang="en-US" sz="2400" baseline="-25000" dirty="0">
                <a:solidFill>
                  <a:prstClr val="black"/>
                </a:solidFill>
                <a:latin typeface="Times New Roman" panose="02020603050405020304" pitchFamily="18" charset="0"/>
                <a:cs typeface="Times New Roman" panose="02020603050405020304" pitchFamily="18" charset="0"/>
              </a:rPr>
              <a:t>i</a:t>
            </a:r>
            <a:r>
              <a:rPr lang="en-US" sz="2400" dirty="0">
                <a:solidFill>
                  <a:prstClr val="black"/>
                </a:solidFill>
                <a:latin typeface="Times New Roman" panose="02020603050405020304" pitchFamily="18" charset="0"/>
                <a:cs typeface="Times New Roman" panose="02020603050405020304" pitchFamily="18" charset="0"/>
              </a:rPr>
              <a:t> with error.</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6E1BA6F-06E2-4AFA-90B2-F16EEC4D6FFA}"/>
                  </a:ext>
                </a:extLst>
              </p:cNvPr>
              <p:cNvGraphicFramePr>
                <a:graphicFrameLocks noGrp="1"/>
              </p:cNvGraphicFramePr>
              <p:nvPr>
                <p:extLst/>
              </p:nvPr>
            </p:nvGraphicFramePr>
            <p:xfrm>
              <a:off x="267286" y="1589649"/>
              <a:ext cx="8454683" cy="4389120"/>
            </p:xfrm>
            <a:graphic>
              <a:graphicData uri="http://schemas.openxmlformats.org/drawingml/2006/table">
                <a:tbl>
                  <a:tblPr firstRow="1" bandRow="1"/>
                  <a:tblGrid>
                    <a:gridCol w="888487">
                      <a:extLst>
                        <a:ext uri="{9D8B030D-6E8A-4147-A177-3AD203B41FA5}">
                          <a16:colId xmlns:a16="http://schemas.microsoft.com/office/drawing/2014/main" val="532614870"/>
                        </a:ext>
                      </a:extLst>
                    </a:gridCol>
                    <a:gridCol w="737173">
                      <a:extLst>
                        <a:ext uri="{9D8B030D-6E8A-4147-A177-3AD203B41FA5}">
                          <a16:colId xmlns:a16="http://schemas.microsoft.com/office/drawing/2014/main" val="164536384"/>
                        </a:ext>
                      </a:extLst>
                    </a:gridCol>
                    <a:gridCol w="1233565">
                      <a:extLst>
                        <a:ext uri="{9D8B030D-6E8A-4147-A177-3AD203B41FA5}">
                          <a16:colId xmlns:a16="http://schemas.microsoft.com/office/drawing/2014/main" val="2741932027"/>
                        </a:ext>
                      </a:extLst>
                    </a:gridCol>
                    <a:gridCol w="1282422">
                      <a:extLst>
                        <a:ext uri="{9D8B030D-6E8A-4147-A177-3AD203B41FA5}">
                          <a16:colId xmlns:a16="http://schemas.microsoft.com/office/drawing/2014/main" val="3763846804"/>
                        </a:ext>
                      </a:extLst>
                    </a:gridCol>
                    <a:gridCol w="1319062">
                      <a:extLst>
                        <a:ext uri="{9D8B030D-6E8A-4147-A177-3AD203B41FA5}">
                          <a16:colId xmlns:a16="http://schemas.microsoft.com/office/drawing/2014/main" val="1811115183"/>
                        </a:ext>
                      </a:extLst>
                    </a:gridCol>
                    <a:gridCol w="1551117">
                      <a:extLst>
                        <a:ext uri="{9D8B030D-6E8A-4147-A177-3AD203B41FA5}">
                          <a16:colId xmlns:a16="http://schemas.microsoft.com/office/drawing/2014/main" val="2184828856"/>
                        </a:ext>
                      </a:extLst>
                    </a:gridCol>
                    <a:gridCol w="1442857">
                      <a:extLst>
                        <a:ext uri="{9D8B030D-6E8A-4147-A177-3AD203B41FA5}">
                          <a16:colId xmlns:a16="http://schemas.microsoft.com/office/drawing/2014/main" val="1779827362"/>
                        </a:ext>
                      </a:extLst>
                    </a:gridCol>
                  </a:tblGrid>
                  <a:tr h="1157230">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Iteration    Number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i</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Exact Value </a:t>
                          </a:r>
                        </a:p>
                        <a:p>
                          <a:pPr algn="ct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y(t</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Euler Method</a:t>
                          </a:r>
                        </a:p>
                        <a:p>
                          <a:pPr algn="ctr"/>
                          <a:r>
                            <a:rPr lang="en-US" sz="1800" dirty="0">
                              <a:latin typeface="Times New Roman" panose="02020603050405020304" pitchFamily="18" charset="0"/>
                              <a:ea typeface="Cambria Math" panose="02040503050406030204" pitchFamily="18" charset="0"/>
                              <a:cs typeface="Times New Roman" panose="02020603050405020304" pitchFamily="18" charset="0"/>
                            </a:rPr>
                            <a:t>(</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Error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baseline="0"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Modified Euler Method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Error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baseline="0"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extLst>
                      <a:ext uri="{0D108BD9-81ED-4DB2-BD59-A6C34878D82A}">
                        <a16:rowId xmlns:a16="http://schemas.microsoft.com/office/drawing/2014/main" val="1158598912"/>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043801983"/>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1.10653066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0.75000000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0.35653066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0.81250000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0.29403066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2757912242"/>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1.36787944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1.12500000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0.24287944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1.19531250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0.17256694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107133030"/>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1.72313016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1.56250000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0.16063016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1.62207031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0.10105985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450538529"/>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2.13533528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2.03125000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0.10408528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2.07629395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0.05904134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2432617828"/>
                      </a:ext>
                    </a:extLst>
                  </a:tr>
                </a:tbl>
              </a:graphicData>
            </a:graphic>
          </p:graphicFrame>
        </mc:Choice>
        <mc:Fallback xmlns="">
          <p:graphicFrame>
            <p:nvGraphicFramePr>
              <p:cNvPr id="5" name="Table 4">
                <a:extLst>
                  <a:ext uri="{FF2B5EF4-FFF2-40B4-BE49-F238E27FC236}">
                    <a16:creationId xmlns:a16="http://schemas.microsoft.com/office/drawing/2014/main" id="{86E1BA6F-06E2-4AFA-90B2-F16EEC4D6FFA}"/>
                  </a:ext>
                </a:extLst>
              </p:cNvPr>
              <p:cNvGraphicFramePr>
                <a:graphicFrameLocks noGrp="1"/>
              </p:cNvGraphicFramePr>
              <p:nvPr>
                <p:extLst/>
              </p:nvPr>
            </p:nvGraphicFramePr>
            <p:xfrm>
              <a:off x="267286" y="1589649"/>
              <a:ext cx="8454683" cy="4389120"/>
            </p:xfrm>
            <a:graphic>
              <a:graphicData uri="http://schemas.openxmlformats.org/drawingml/2006/table">
                <a:tbl>
                  <a:tblPr firstRow="1" bandRow="1"/>
                  <a:tblGrid>
                    <a:gridCol w="888487">
                      <a:extLst>
                        <a:ext uri="{9D8B030D-6E8A-4147-A177-3AD203B41FA5}">
                          <a16:colId xmlns:a16="http://schemas.microsoft.com/office/drawing/2014/main" val="532614870"/>
                        </a:ext>
                      </a:extLst>
                    </a:gridCol>
                    <a:gridCol w="737173">
                      <a:extLst>
                        <a:ext uri="{9D8B030D-6E8A-4147-A177-3AD203B41FA5}">
                          <a16:colId xmlns:a16="http://schemas.microsoft.com/office/drawing/2014/main" val="164536384"/>
                        </a:ext>
                      </a:extLst>
                    </a:gridCol>
                    <a:gridCol w="1233565">
                      <a:extLst>
                        <a:ext uri="{9D8B030D-6E8A-4147-A177-3AD203B41FA5}">
                          <a16:colId xmlns:a16="http://schemas.microsoft.com/office/drawing/2014/main" val="2741932027"/>
                        </a:ext>
                      </a:extLst>
                    </a:gridCol>
                    <a:gridCol w="1282422">
                      <a:extLst>
                        <a:ext uri="{9D8B030D-6E8A-4147-A177-3AD203B41FA5}">
                          <a16:colId xmlns:a16="http://schemas.microsoft.com/office/drawing/2014/main" val="3763846804"/>
                        </a:ext>
                      </a:extLst>
                    </a:gridCol>
                    <a:gridCol w="1319062">
                      <a:extLst>
                        <a:ext uri="{9D8B030D-6E8A-4147-A177-3AD203B41FA5}">
                          <a16:colId xmlns:a16="http://schemas.microsoft.com/office/drawing/2014/main" val="1811115183"/>
                        </a:ext>
                      </a:extLst>
                    </a:gridCol>
                    <a:gridCol w="1551117">
                      <a:extLst>
                        <a:ext uri="{9D8B030D-6E8A-4147-A177-3AD203B41FA5}">
                          <a16:colId xmlns:a16="http://schemas.microsoft.com/office/drawing/2014/main" val="2184828856"/>
                        </a:ext>
                      </a:extLst>
                    </a:gridCol>
                    <a:gridCol w="1442857">
                      <a:extLst>
                        <a:ext uri="{9D8B030D-6E8A-4147-A177-3AD203B41FA5}">
                          <a16:colId xmlns:a16="http://schemas.microsoft.com/office/drawing/2014/main" val="1779827362"/>
                        </a:ext>
                      </a:extLst>
                    </a:gridCol>
                  </a:tblGrid>
                  <a:tr h="1188720">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Iteration    Number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i</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Exact Value </a:t>
                          </a:r>
                        </a:p>
                        <a:p>
                          <a:pPr algn="ct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y(t</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222749" t="-3590" r="-337441" b="-27794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315278" t="-3590" r="-229630" b="-27794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351765" t="-3590" r="-94510" b="-27794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486076" t="-3590" r="-1688" b="-277949"/>
                          </a:stretch>
                        </a:blipFill>
                      </a:tcPr>
                    </a:tc>
                    <a:extLst>
                      <a:ext uri="{0D108BD9-81ED-4DB2-BD59-A6C34878D82A}">
                        <a16:rowId xmlns:a16="http://schemas.microsoft.com/office/drawing/2014/main" val="1158598912"/>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043801983"/>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1.10653066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0.75000000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0.35653066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0.81250000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0.29403066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2757912242"/>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1.36787944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1.12500000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0.24287944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1.19531250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0.17256694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107133030"/>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1.72313016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1.56250000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0.16063016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1.62207031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0.10105985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450538529"/>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2.13533528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2.03125000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0.10408528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2.07629395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0.05904134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2432617828"/>
                      </a:ext>
                    </a:extLst>
                  </a:tr>
                </a:tbl>
              </a:graphicData>
            </a:graphic>
          </p:graphicFrame>
        </mc:Fallback>
      </mc:AlternateContent>
    </p:spTree>
    <p:extLst>
      <p:ext uri="{BB962C8B-B14F-4D97-AF65-F5344CB8AC3E}">
        <p14:creationId xmlns:p14="http://schemas.microsoft.com/office/powerpoint/2010/main" val="108393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airplan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9BD6C-3355-41BA-BF8A-D5D41670BE71}"/>
              </a:ext>
            </a:extLst>
          </p:cNvPr>
          <p:cNvSpPr txBox="1">
            <a:spLocks/>
          </p:cNvSpPr>
          <p:nvPr/>
        </p:nvSpPr>
        <p:spPr>
          <a:xfrm>
            <a:off x="1371600" y="217492"/>
            <a:ext cx="5852160" cy="77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ctr" defTabSz="914400" rtl="0" eaLnBrk="1" latinLnBrk="0" hangingPunct="1">
              <a:lnSpc>
                <a:spcPct val="90000"/>
              </a:lnSpc>
              <a:spcBef>
                <a:spcPct val="0"/>
              </a:spcBef>
              <a:buNone/>
              <a:defRPr sz="26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Click to edit Master title </a:t>
            </a:r>
            <a:endParaRPr lang="en-US" dirty="0"/>
          </a:p>
        </p:txBody>
      </p:sp>
      <p:sp>
        <p:nvSpPr>
          <p:cNvPr id="5" name="Rectangle 4">
            <a:extLst>
              <a:ext uri="{FF2B5EF4-FFF2-40B4-BE49-F238E27FC236}">
                <a16:creationId xmlns:a16="http://schemas.microsoft.com/office/drawing/2014/main" id="{B5B9C667-8075-42A7-8832-71BBBD3CC933}"/>
              </a:ext>
            </a:extLst>
          </p:cNvPr>
          <p:cNvSpPr/>
          <p:nvPr/>
        </p:nvSpPr>
        <p:spPr>
          <a:xfrm>
            <a:off x="628650" y="1690690"/>
            <a:ext cx="7886701" cy="323165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Richardson extrapolation is a method that allows one to reduce the error of an approximate formula provided that the order of this error is unknown. The idea is to use two different step sizes, for example h and 2h.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of Richardson extrapolation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Richardson extrapolation is used to generate high accuracy result.</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commonly used within the numerical approximation of partial differential equations to improve certain predictive quantities such as drag or lift of an airfoil</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1359281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79F5F0E-206B-4315-8738-406A3DE2AAF0}"/>
              </a:ext>
            </a:extLst>
          </p:cNvPr>
          <p:cNvSpPr/>
          <p:nvPr/>
        </p:nvSpPr>
        <p:spPr>
          <a:xfrm flipV="1">
            <a:off x="0" y="1246909"/>
            <a:ext cx="6161649" cy="202063"/>
          </a:xfrm>
          <a:custGeom>
            <a:avLst/>
            <a:gdLst>
              <a:gd name="connsiteX0" fmla="*/ 0 w 8714509"/>
              <a:gd name="connsiteY0" fmla="*/ 0 h 1246909"/>
              <a:gd name="connsiteX1" fmla="*/ 8714509 w 8714509"/>
              <a:gd name="connsiteY1" fmla="*/ 0 h 1246909"/>
              <a:gd name="connsiteX2" fmla="*/ 8714509 w 8714509"/>
              <a:gd name="connsiteY2" fmla="*/ 1246909 h 1246909"/>
              <a:gd name="connsiteX3" fmla="*/ 0 w 8714509"/>
              <a:gd name="connsiteY3" fmla="*/ 1246909 h 1246909"/>
              <a:gd name="connsiteX4" fmla="*/ 0 w 8714509"/>
              <a:gd name="connsiteY4" fmla="*/ 0 h 1246909"/>
              <a:gd name="connsiteX0" fmla="*/ 0 w 8714509"/>
              <a:gd name="connsiteY0" fmla="*/ 0 h 1246909"/>
              <a:gd name="connsiteX1" fmla="*/ 8714509 w 8714509"/>
              <a:gd name="connsiteY1" fmla="*/ 0 h 1246909"/>
              <a:gd name="connsiteX2" fmla="*/ 8714509 w 8714509"/>
              <a:gd name="connsiteY2" fmla="*/ 1246909 h 1246909"/>
              <a:gd name="connsiteX3" fmla="*/ 0 w 8714509"/>
              <a:gd name="connsiteY3" fmla="*/ 1246909 h 1246909"/>
              <a:gd name="connsiteX4" fmla="*/ 0 w 8714509"/>
              <a:gd name="connsiteY4" fmla="*/ 0 h 1246909"/>
              <a:gd name="connsiteX0" fmla="*/ 0 w 8714509"/>
              <a:gd name="connsiteY0" fmla="*/ 0 h 1246909"/>
              <a:gd name="connsiteX1" fmla="*/ 8714509 w 8714509"/>
              <a:gd name="connsiteY1" fmla="*/ 0 h 1246909"/>
              <a:gd name="connsiteX2" fmla="*/ 7869382 w 8714509"/>
              <a:gd name="connsiteY2" fmla="*/ 1233054 h 1246909"/>
              <a:gd name="connsiteX3" fmla="*/ 0 w 8714509"/>
              <a:gd name="connsiteY3" fmla="*/ 1246909 h 1246909"/>
              <a:gd name="connsiteX4" fmla="*/ 0 w 8714509"/>
              <a:gd name="connsiteY4" fmla="*/ 0 h 124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4509" h="1246909">
                <a:moveTo>
                  <a:pt x="0" y="0"/>
                </a:moveTo>
                <a:lnTo>
                  <a:pt x="8714509" y="0"/>
                </a:lnTo>
                <a:lnTo>
                  <a:pt x="7869382" y="1233054"/>
                </a:lnTo>
                <a:lnTo>
                  <a:pt x="0" y="1246909"/>
                </a:lnTo>
                <a:lnTo>
                  <a:pt x="0" y="0"/>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2814A7-109B-42C9-9758-64526FCBB892}"/>
              </a:ext>
            </a:extLst>
          </p:cNvPr>
          <p:cNvSpPr txBox="1"/>
          <p:nvPr/>
        </p:nvSpPr>
        <p:spPr>
          <a:xfrm>
            <a:off x="1178063" y="308757"/>
            <a:ext cx="5334000" cy="800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latin typeface="Times New Roman" panose="02020603050405020304" pitchFamily="18" charset="0"/>
                <a:cs typeface="Times New Roman" panose="02020603050405020304" pitchFamily="18" charset="0"/>
              </a:rPr>
              <a:t>FALSE POSITION METHOD</a:t>
            </a: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4C2C8-A1DA-4797-ABA5-D4F0C4481786}"/>
                  </a:ext>
                </a:extLst>
              </p:cNvPr>
              <p:cNvSpPr txBox="1"/>
              <p:nvPr/>
            </p:nvSpPr>
            <p:spPr>
              <a:xfrm>
                <a:off x="460662" y="1814732"/>
                <a:ext cx="7614193" cy="431425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This is the oldest method for finding the real root of a nonlinear equation and closely resembles the bisection method.</a:t>
                </a:r>
              </a:p>
              <a:p>
                <a:pPr algn="just"/>
                <a:r>
                  <a:rPr lang="en-US" sz="2800" dirty="0">
                    <a:latin typeface="Times New Roman" panose="02020603050405020304" pitchFamily="18" charset="0"/>
                    <a:cs typeface="Times New Roman" panose="02020603050405020304" pitchFamily="18" charset="0"/>
                  </a:rPr>
                  <a:t>It is also known as Regular-</a:t>
                </a:r>
                <a:r>
                  <a:rPr lang="en-US" sz="2800" dirty="0" err="1">
                    <a:latin typeface="Times New Roman" panose="02020603050405020304" pitchFamily="18" charset="0"/>
                    <a:cs typeface="Times New Roman" panose="02020603050405020304" pitchFamily="18" charset="0"/>
                  </a:rPr>
                  <a:t>Falsi</a:t>
                </a:r>
                <a:r>
                  <a:rPr lang="en-US" sz="2800" dirty="0">
                    <a:latin typeface="Times New Roman" panose="02020603050405020304" pitchFamily="18" charset="0"/>
                    <a:cs typeface="Times New Roman" panose="02020603050405020304" pitchFamily="18" charset="0"/>
                  </a:rPr>
                  <a:t> method or method of chords</a:t>
                </a:r>
              </a:p>
              <a:p>
                <a:pPr algn="just"/>
                <a:r>
                  <a:rPr lang="en-US" sz="2800" dirty="0">
                    <a:latin typeface="Times New Roman" panose="02020603050405020304" pitchFamily="18" charset="0"/>
                    <a:cs typeface="Times New Roman" panose="02020603050405020304" pitchFamily="18" charset="0"/>
                  </a:rPr>
                  <a:t>If f(x) is continuous between a and b ,then</a:t>
                </a:r>
              </a:p>
              <a:p>
                <a:pPr algn="just"/>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Times New Roman" panose="02020603050405020304" pitchFamily="18" charset="0"/>
                            <a:cs typeface="Times New Roman" panose="02020603050405020304" pitchFamily="18" charset="0"/>
                          </a:rPr>
                          <m:t>af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b</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bf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a</m:t>
                        </m:r>
                        <m:r>
                          <m:rPr>
                            <m:nor/>
                          </m:rPr>
                          <a:rPr lang="en-US" sz="2800" b="0" i="0" dirty="0" smtClean="0">
                            <a:latin typeface="Times New Roman" panose="02020603050405020304" pitchFamily="18" charset="0"/>
                            <a:cs typeface="Times New Roman" panose="02020603050405020304" pitchFamily="18" charset="0"/>
                          </a:rPr>
                          <m:t>)</m:t>
                        </m:r>
                      </m:num>
                      <m:den>
                        <m:r>
                          <m:rPr>
                            <m:nor/>
                          </m:rPr>
                          <a:rPr lang="en-US" sz="2800" dirty="0">
                            <a:latin typeface="Times New Roman" panose="02020603050405020304" pitchFamily="18" charset="0"/>
                            <a:cs typeface="Times New Roman" panose="02020603050405020304" pitchFamily="18" charset="0"/>
                          </a:rPr>
                          <m:t>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b</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f</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a</m:t>
                        </m:r>
                        <m:r>
                          <m:rPr>
                            <m:nor/>
                          </m:rPr>
                          <a:rPr lang="en-US" sz="2800" dirty="0">
                            <a:latin typeface="Times New Roman" panose="02020603050405020304" pitchFamily="18" charset="0"/>
                            <a:cs typeface="Times New Roman" panose="02020603050405020304" pitchFamily="18" charset="0"/>
                          </a:rPr>
                          <m:t>) </m:t>
                        </m:r>
                      </m:den>
                    </m:f>
                  </m:oMath>
                </a14:m>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When , f(</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is positive then b replaced by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and   f(</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a14:m>
                <a:r>
                  <a:rPr lang="en-US" sz="2800" dirty="0">
                    <a:latin typeface="Times New Roman" panose="02020603050405020304" pitchFamily="18" charset="0"/>
                    <a:cs typeface="Times New Roman" panose="02020603050405020304" pitchFamily="18" charset="0"/>
                  </a:rPr>
                  <a:t>) is negative then a replaced by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064C2C8-A1DA-4797-ABA5-D4F0C4481786}"/>
                  </a:ext>
                </a:extLst>
              </p:cNvPr>
              <p:cNvSpPr txBox="1">
                <a:spLocks noRot="1" noChangeAspect="1" noMove="1" noResize="1" noEditPoints="1" noAdjustHandles="1" noChangeArrowheads="1" noChangeShapeType="1" noTextEdit="1"/>
              </p:cNvSpPr>
              <p:nvPr/>
            </p:nvSpPr>
            <p:spPr>
              <a:xfrm>
                <a:off x="460662" y="1814732"/>
                <a:ext cx="7614193" cy="4314258"/>
              </a:xfrm>
              <a:prstGeom prst="rect">
                <a:avLst/>
              </a:prstGeom>
              <a:blipFill>
                <a:blip r:embed="rId2"/>
                <a:stretch>
                  <a:fillRect l="-1681" t="-1556" r="-1601" b="-3112"/>
                </a:stretch>
              </a:blipFill>
            </p:spPr>
            <p:txBody>
              <a:bodyPr/>
              <a:lstStyle/>
              <a:p>
                <a:r>
                  <a:rPr lang="en-US">
                    <a:noFill/>
                  </a:rPr>
                  <a:t> </a:t>
                </a:r>
              </a:p>
            </p:txBody>
          </p:sp>
        </mc:Fallback>
      </mc:AlternateContent>
    </p:spTree>
    <p:extLst>
      <p:ext uri="{BB962C8B-B14F-4D97-AF65-F5344CB8AC3E}">
        <p14:creationId xmlns:p14="http://schemas.microsoft.com/office/powerpoint/2010/main" val="2570270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prestig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F17CF0-973B-4F06-98AC-C78570CFAECD}"/>
              </a:ext>
            </a:extLst>
          </p:cNvPr>
          <p:cNvSpPr txBox="1"/>
          <p:nvPr/>
        </p:nvSpPr>
        <p:spPr>
          <a:xfrm>
            <a:off x="914400" y="126610"/>
            <a:ext cx="6020972" cy="800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b="1" dirty="0">
                <a:latin typeface="Times New Roman" panose="02020603050405020304" pitchFamily="18" charset="0"/>
                <a:cs typeface="Times New Roman" panose="02020603050405020304" pitchFamily="18" charset="0"/>
              </a:rPr>
              <a:t>NEWTON-RAPHSON METHOD</a:t>
            </a:r>
          </a:p>
          <a:p>
            <a:endParaRPr lang="en-US" dirty="0"/>
          </a:p>
        </p:txBody>
      </p:sp>
      <p:sp>
        <p:nvSpPr>
          <p:cNvPr id="5" name="TextBox 4">
            <a:extLst>
              <a:ext uri="{FF2B5EF4-FFF2-40B4-BE49-F238E27FC236}">
                <a16:creationId xmlns:a16="http://schemas.microsoft.com/office/drawing/2014/main" id="{BD167E80-0F33-4F19-9A03-635B410091BF}"/>
              </a:ext>
            </a:extLst>
          </p:cNvPr>
          <p:cNvSpPr txBox="1"/>
          <p:nvPr/>
        </p:nvSpPr>
        <p:spPr>
          <a:xfrm>
            <a:off x="147205" y="1055078"/>
            <a:ext cx="8405952" cy="464742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APPLICATION:</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Newton-Raphson method has various application in mathematics, physics and other fields where numerical solutions are needed . Some common application are include:</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method is used to find the roots of equations both algebraic and transcendental. </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can be employed to find the critical points of a function.</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Newton-Raphson method is used in engineering for tasks like circuit analysis, finding equilibrium points in systems etc.</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method can be used when the root are complex.</a:t>
            </a:r>
          </a:p>
          <a:p>
            <a:pPr marL="457200" indent="-457200" algn="just">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229846"/>
      </p:ext>
    </p:extLst>
  </p:cSld>
  <p:clrMapOvr>
    <a:masterClrMapping/>
  </p:clrMapOvr>
  <mc:AlternateContent xmlns:mc="http://schemas.openxmlformats.org/markup-compatibility/2006" xmlns:p14="http://schemas.microsoft.com/office/powerpoint/2010/main">
    <mc:Choice Requires="p14">
      <p:transition spd="slow" p14:dur="1250" advClick="0" advTm="1000">
        <p14:flip dir="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xEl>
                                              <p:pRg st="0" end="0"/>
                                            </p:txEl>
                                          </p:spTgt>
                                        </p:tgtEl>
                                        <p:attrNameLst>
                                          <p:attrName>r</p:attrName>
                                        </p:attrNameLst>
                                      </p:cBhvr>
                                    </p:animRot>
                                    <p:animRot by="-240000">
                                      <p:cBhvr>
                                        <p:cTn id="12" dur="200" fill="hold">
                                          <p:stCondLst>
                                            <p:cond delay="200"/>
                                          </p:stCondLst>
                                        </p:cTn>
                                        <p:tgtEl>
                                          <p:spTgt spid="5">
                                            <p:txEl>
                                              <p:pRg st="0" end="0"/>
                                            </p:txEl>
                                          </p:spTgt>
                                        </p:tgtEl>
                                        <p:attrNameLst>
                                          <p:attrName>r</p:attrName>
                                        </p:attrNameLst>
                                      </p:cBhvr>
                                    </p:animRot>
                                    <p:animRot by="240000">
                                      <p:cBhvr>
                                        <p:cTn id="13" dur="200" fill="hold">
                                          <p:stCondLst>
                                            <p:cond delay="400"/>
                                          </p:stCondLst>
                                        </p:cTn>
                                        <p:tgtEl>
                                          <p:spTgt spid="5">
                                            <p:txEl>
                                              <p:pRg st="0" end="0"/>
                                            </p:txEl>
                                          </p:spTgt>
                                        </p:tgtEl>
                                        <p:attrNameLst>
                                          <p:attrName>r</p:attrName>
                                        </p:attrNameLst>
                                      </p:cBhvr>
                                    </p:animRot>
                                    <p:animRot by="-240000">
                                      <p:cBhvr>
                                        <p:cTn id="14" dur="200" fill="hold">
                                          <p:stCondLst>
                                            <p:cond delay="600"/>
                                          </p:stCondLst>
                                        </p:cTn>
                                        <p:tgtEl>
                                          <p:spTgt spid="5">
                                            <p:txEl>
                                              <p:pRg st="0" end="0"/>
                                            </p:txEl>
                                          </p:spTgt>
                                        </p:tgtEl>
                                        <p:attrNameLst>
                                          <p:attrName>r</p:attrName>
                                        </p:attrNameLst>
                                      </p:cBhvr>
                                    </p:animRot>
                                    <p:animRot by="120000">
                                      <p:cBhvr>
                                        <p:cTn id="15" dur="200" fill="hold">
                                          <p:stCondLst>
                                            <p:cond delay="800"/>
                                          </p:stCondLst>
                                        </p:cTn>
                                        <p:tgtEl>
                                          <p:spTgt spid="5">
                                            <p:txEl>
                                              <p:pRg st="0" end="0"/>
                                            </p:txEl>
                                          </p:spTgt>
                                        </p:tgtEl>
                                        <p:attrNameLst>
                                          <p:attrName>r</p:attrName>
                                        </p:attrNameLst>
                                      </p:cBhvr>
                                    </p:animRot>
                                  </p:childTnLst>
                                </p:cTn>
                              </p:par>
                              <p:par>
                                <p:cTn id="16" presetID="32" presetClass="emph" presetSubtype="0" fill="hold" nodeType="withEffect">
                                  <p:stCondLst>
                                    <p:cond delay="0"/>
                                  </p:stCondLst>
                                  <p:childTnLst>
                                    <p:animRot by="120000">
                                      <p:cBhvr>
                                        <p:cTn id="17" dur="100" fill="hold">
                                          <p:stCondLst>
                                            <p:cond delay="0"/>
                                          </p:stCondLst>
                                        </p:cTn>
                                        <p:tgtEl>
                                          <p:spTgt spid="5">
                                            <p:txEl>
                                              <p:pRg st="2" end="2"/>
                                            </p:txEl>
                                          </p:spTgt>
                                        </p:tgtEl>
                                        <p:attrNameLst>
                                          <p:attrName>r</p:attrName>
                                        </p:attrNameLst>
                                      </p:cBhvr>
                                    </p:animRot>
                                    <p:animRot by="-240000">
                                      <p:cBhvr>
                                        <p:cTn id="18" dur="200" fill="hold">
                                          <p:stCondLst>
                                            <p:cond delay="200"/>
                                          </p:stCondLst>
                                        </p:cTn>
                                        <p:tgtEl>
                                          <p:spTgt spid="5">
                                            <p:txEl>
                                              <p:pRg st="2" end="2"/>
                                            </p:txEl>
                                          </p:spTgt>
                                        </p:tgtEl>
                                        <p:attrNameLst>
                                          <p:attrName>r</p:attrName>
                                        </p:attrNameLst>
                                      </p:cBhvr>
                                    </p:animRot>
                                    <p:animRot by="240000">
                                      <p:cBhvr>
                                        <p:cTn id="19" dur="200" fill="hold">
                                          <p:stCondLst>
                                            <p:cond delay="400"/>
                                          </p:stCondLst>
                                        </p:cTn>
                                        <p:tgtEl>
                                          <p:spTgt spid="5">
                                            <p:txEl>
                                              <p:pRg st="2" end="2"/>
                                            </p:txEl>
                                          </p:spTgt>
                                        </p:tgtEl>
                                        <p:attrNameLst>
                                          <p:attrName>r</p:attrName>
                                        </p:attrNameLst>
                                      </p:cBhvr>
                                    </p:animRot>
                                    <p:animRot by="-240000">
                                      <p:cBhvr>
                                        <p:cTn id="20" dur="200" fill="hold">
                                          <p:stCondLst>
                                            <p:cond delay="600"/>
                                          </p:stCondLst>
                                        </p:cTn>
                                        <p:tgtEl>
                                          <p:spTgt spid="5">
                                            <p:txEl>
                                              <p:pRg st="2" end="2"/>
                                            </p:txEl>
                                          </p:spTgt>
                                        </p:tgtEl>
                                        <p:attrNameLst>
                                          <p:attrName>r</p:attrName>
                                        </p:attrNameLst>
                                      </p:cBhvr>
                                    </p:animRot>
                                    <p:animRot by="120000">
                                      <p:cBhvr>
                                        <p:cTn id="21" dur="200" fill="hold">
                                          <p:stCondLst>
                                            <p:cond delay="800"/>
                                          </p:stCondLst>
                                        </p:cTn>
                                        <p:tgtEl>
                                          <p:spTgt spid="5">
                                            <p:txEl>
                                              <p:pRg st="2" end="2"/>
                                            </p:txEl>
                                          </p:spTgt>
                                        </p:tgtEl>
                                        <p:attrNameLst>
                                          <p:attrName>r</p:attrName>
                                        </p:attrNameLst>
                                      </p:cBhvr>
                                    </p:animRot>
                                  </p:childTnLst>
                                </p:cTn>
                              </p:par>
                              <p:par>
                                <p:cTn id="22" presetID="32" presetClass="emph" presetSubtype="0" fill="hold" nodeType="withEffect">
                                  <p:stCondLst>
                                    <p:cond delay="0"/>
                                  </p:stCondLst>
                                  <p:childTnLst>
                                    <p:animRot by="120000">
                                      <p:cBhvr>
                                        <p:cTn id="23" dur="100" fill="hold">
                                          <p:stCondLst>
                                            <p:cond delay="0"/>
                                          </p:stCondLst>
                                        </p:cTn>
                                        <p:tgtEl>
                                          <p:spTgt spid="5">
                                            <p:txEl>
                                              <p:pRg st="3" end="3"/>
                                            </p:txEl>
                                          </p:spTgt>
                                        </p:tgtEl>
                                        <p:attrNameLst>
                                          <p:attrName>r</p:attrName>
                                        </p:attrNameLst>
                                      </p:cBhvr>
                                    </p:animRot>
                                    <p:animRot by="-240000">
                                      <p:cBhvr>
                                        <p:cTn id="24" dur="200" fill="hold">
                                          <p:stCondLst>
                                            <p:cond delay="200"/>
                                          </p:stCondLst>
                                        </p:cTn>
                                        <p:tgtEl>
                                          <p:spTgt spid="5">
                                            <p:txEl>
                                              <p:pRg st="3" end="3"/>
                                            </p:txEl>
                                          </p:spTgt>
                                        </p:tgtEl>
                                        <p:attrNameLst>
                                          <p:attrName>r</p:attrName>
                                        </p:attrNameLst>
                                      </p:cBhvr>
                                    </p:animRot>
                                    <p:animRot by="240000">
                                      <p:cBhvr>
                                        <p:cTn id="25" dur="200" fill="hold">
                                          <p:stCondLst>
                                            <p:cond delay="400"/>
                                          </p:stCondLst>
                                        </p:cTn>
                                        <p:tgtEl>
                                          <p:spTgt spid="5">
                                            <p:txEl>
                                              <p:pRg st="3" end="3"/>
                                            </p:txEl>
                                          </p:spTgt>
                                        </p:tgtEl>
                                        <p:attrNameLst>
                                          <p:attrName>r</p:attrName>
                                        </p:attrNameLst>
                                      </p:cBhvr>
                                    </p:animRot>
                                    <p:animRot by="-240000">
                                      <p:cBhvr>
                                        <p:cTn id="26" dur="200" fill="hold">
                                          <p:stCondLst>
                                            <p:cond delay="600"/>
                                          </p:stCondLst>
                                        </p:cTn>
                                        <p:tgtEl>
                                          <p:spTgt spid="5">
                                            <p:txEl>
                                              <p:pRg st="3" end="3"/>
                                            </p:txEl>
                                          </p:spTgt>
                                        </p:tgtEl>
                                        <p:attrNameLst>
                                          <p:attrName>r</p:attrName>
                                        </p:attrNameLst>
                                      </p:cBhvr>
                                    </p:animRot>
                                    <p:animRot by="120000">
                                      <p:cBhvr>
                                        <p:cTn id="27" dur="200" fill="hold">
                                          <p:stCondLst>
                                            <p:cond delay="800"/>
                                          </p:stCondLst>
                                        </p:cTn>
                                        <p:tgtEl>
                                          <p:spTgt spid="5">
                                            <p:txEl>
                                              <p:pRg st="3" end="3"/>
                                            </p:txEl>
                                          </p:spTgt>
                                        </p:tgtEl>
                                        <p:attrNameLst>
                                          <p:attrName>r</p:attrName>
                                        </p:attrNameLst>
                                      </p:cBhvr>
                                    </p:animRot>
                                  </p:childTnLst>
                                </p:cTn>
                              </p:par>
                              <p:par>
                                <p:cTn id="28" presetID="32" presetClass="emph" presetSubtype="0" fill="hold" nodeType="withEffect">
                                  <p:stCondLst>
                                    <p:cond delay="0"/>
                                  </p:stCondLst>
                                  <p:childTnLst>
                                    <p:animRot by="120000">
                                      <p:cBhvr>
                                        <p:cTn id="29" dur="100" fill="hold">
                                          <p:stCondLst>
                                            <p:cond delay="0"/>
                                          </p:stCondLst>
                                        </p:cTn>
                                        <p:tgtEl>
                                          <p:spTgt spid="5">
                                            <p:txEl>
                                              <p:pRg st="4" end="4"/>
                                            </p:txEl>
                                          </p:spTgt>
                                        </p:tgtEl>
                                        <p:attrNameLst>
                                          <p:attrName>r</p:attrName>
                                        </p:attrNameLst>
                                      </p:cBhvr>
                                    </p:animRot>
                                    <p:animRot by="-240000">
                                      <p:cBhvr>
                                        <p:cTn id="30" dur="200" fill="hold">
                                          <p:stCondLst>
                                            <p:cond delay="200"/>
                                          </p:stCondLst>
                                        </p:cTn>
                                        <p:tgtEl>
                                          <p:spTgt spid="5">
                                            <p:txEl>
                                              <p:pRg st="4" end="4"/>
                                            </p:txEl>
                                          </p:spTgt>
                                        </p:tgtEl>
                                        <p:attrNameLst>
                                          <p:attrName>r</p:attrName>
                                        </p:attrNameLst>
                                      </p:cBhvr>
                                    </p:animRot>
                                    <p:animRot by="240000">
                                      <p:cBhvr>
                                        <p:cTn id="31" dur="200" fill="hold">
                                          <p:stCondLst>
                                            <p:cond delay="400"/>
                                          </p:stCondLst>
                                        </p:cTn>
                                        <p:tgtEl>
                                          <p:spTgt spid="5">
                                            <p:txEl>
                                              <p:pRg st="4" end="4"/>
                                            </p:txEl>
                                          </p:spTgt>
                                        </p:tgtEl>
                                        <p:attrNameLst>
                                          <p:attrName>r</p:attrName>
                                        </p:attrNameLst>
                                      </p:cBhvr>
                                    </p:animRot>
                                    <p:animRot by="-240000">
                                      <p:cBhvr>
                                        <p:cTn id="32" dur="200" fill="hold">
                                          <p:stCondLst>
                                            <p:cond delay="600"/>
                                          </p:stCondLst>
                                        </p:cTn>
                                        <p:tgtEl>
                                          <p:spTgt spid="5">
                                            <p:txEl>
                                              <p:pRg st="4" end="4"/>
                                            </p:txEl>
                                          </p:spTgt>
                                        </p:tgtEl>
                                        <p:attrNameLst>
                                          <p:attrName>r</p:attrName>
                                        </p:attrNameLst>
                                      </p:cBhvr>
                                    </p:animRot>
                                    <p:animRot by="120000">
                                      <p:cBhvr>
                                        <p:cTn id="33" dur="200" fill="hold">
                                          <p:stCondLst>
                                            <p:cond delay="800"/>
                                          </p:stCondLst>
                                        </p:cTn>
                                        <p:tgtEl>
                                          <p:spTgt spid="5">
                                            <p:txEl>
                                              <p:pRg st="4" end="4"/>
                                            </p:txEl>
                                          </p:spTgt>
                                        </p:tgtEl>
                                        <p:attrNameLst>
                                          <p:attrName>r</p:attrName>
                                        </p:attrNameLst>
                                      </p:cBhvr>
                                    </p:animRot>
                                  </p:childTnLst>
                                </p:cTn>
                              </p:par>
                              <p:par>
                                <p:cTn id="34" presetID="32" presetClass="emph" presetSubtype="0" fill="hold" nodeType="withEffect">
                                  <p:stCondLst>
                                    <p:cond delay="0"/>
                                  </p:stCondLst>
                                  <p:childTnLst>
                                    <p:animRot by="120000">
                                      <p:cBhvr>
                                        <p:cTn id="35" dur="100" fill="hold">
                                          <p:stCondLst>
                                            <p:cond delay="0"/>
                                          </p:stCondLst>
                                        </p:cTn>
                                        <p:tgtEl>
                                          <p:spTgt spid="5">
                                            <p:txEl>
                                              <p:pRg st="5" end="5"/>
                                            </p:txEl>
                                          </p:spTgt>
                                        </p:tgtEl>
                                        <p:attrNameLst>
                                          <p:attrName>r</p:attrName>
                                        </p:attrNameLst>
                                      </p:cBhvr>
                                    </p:animRot>
                                    <p:animRot by="-240000">
                                      <p:cBhvr>
                                        <p:cTn id="36" dur="200" fill="hold">
                                          <p:stCondLst>
                                            <p:cond delay="200"/>
                                          </p:stCondLst>
                                        </p:cTn>
                                        <p:tgtEl>
                                          <p:spTgt spid="5">
                                            <p:txEl>
                                              <p:pRg st="5" end="5"/>
                                            </p:txEl>
                                          </p:spTgt>
                                        </p:tgtEl>
                                        <p:attrNameLst>
                                          <p:attrName>r</p:attrName>
                                        </p:attrNameLst>
                                      </p:cBhvr>
                                    </p:animRot>
                                    <p:animRot by="240000">
                                      <p:cBhvr>
                                        <p:cTn id="37" dur="200" fill="hold">
                                          <p:stCondLst>
                                            <p:cond delay="400"/>
                                          </p:stCondLst>
                                        </p:cTn>
                                        <p:tgtEl>
                                          <p:spTgt spid="5">
                                            <p:txEl>
                                              <p:pRg st="5" end="5"/>
                                            </p:txEl>
                                          </p:spTgt>
                                        </p:tgtEl>
                                        <p:attrNameLst>
                                          <p:attrName>r</p:attrName>
                                        </p:attrNameLst>
                                      </p:cBhvr>
                                    </p:animRot>
                                    <p:animRot by="-240000">
                                      <p:cBhvr>
                                        <p:cTn id="38" dur="200" fill="hold">
                                          <p:stCondLst>
                                            <p:cond delay="600"/>
                                          </p:stCondLst>
                                        </p:cTn>
                                        <p:tgtEl>
                                          <p:spTgt spid="5">
                                            <p:txEl>
                                              <p:pRg st="5" end="5"/>
                                            </p:txEl>
                                          </p:spTgt>
                                        </p:tgtEl>
                                        <p:attrNameLst>
                                          <p:attrName>r</p:attrName>
                                        </p:attrNameLst>
                                      </p:cBhvr>
                                    </p:animRot>
                                    <p:animRot by="120000">
                                      <p:cBhvr>
                                        <p:cTn id="39" dur="200" fill="hold">
                                          <p:stCondLst>
                                            <p:cond delay="800"/>
                                          </p:stCondLst>
                                        </p:cTn>
                                        <p:tgtEl>
                                          <p:spTgt spid="5">
                                            <p:txEl>
                                              <p:pRg st="5" end="5"/>
                                            </p:txEl>
                                          </p:spTgt>
                                        </p:tgtEl>
                                        <p:attrNameLst>
                                          <p:attrName>r</p:attrName>
                                        </p:attrNameLst>
                                      </p:cBhvr>
                                    </p:animRot>
                                  </p:childTnLst>
                                </p:cTn>
                              </p:par>
                              <p:par>
                                <p:cTn id="40" presetID="32" presetClass="emph" presetSubtype="0" fill="hold" nodeType="withEffect">
                                  <p:stCondLst>
                                    <p:cond delay="0"/>
                                  </p:stCondLst>
                                  <p:childTnLst>
                                    <p:animRot by="120000">
                                      <p:cBhvr>
                                        <p:cTn id="41" dur="100" fill="hold">
                                          <p:stCondLst>
                                            <p:cond delay="0"/>
                                          </p:stCondLst>
                                        </p:cTn>
                                        <p:tgtEl>
                                          <p:spTgt spid="5">
                                            <p:txEl>
                                              <p:pRg st="6" end="6"/>
                                            </p:txEl>
                                          </p:spTgt>
                                        </p:tgtEl>
                                        <p:attrNameLst>
                                          <p:attrName>r</p:attrName>
                                        </p:attrNameLst>
                                      </p:cBhvr>
                                    </p:animRot>
                                    <p:animRot by="-240000">
                                      <p:cBhvr>
                                        <p:cTn id="42" dur="200" fill="hold">
                                          <p:stCondLst>
                                            <p:cond delay="200"/>
                                          </p:stCondLst>
                                        </p:cTn>
                                        <p:tgtEl>
                                          <p:spTgt spid="5">
                                            <p:txEl>
                                              <p:pRg st="6" end="6"/>
                                            </p:txEl>
                                          </p:spTgt>
                                        </p:tgtEl>
                                        <p:attrNameLst>
                                          <p:attrName>r</p:attrName>
                                        </p:attrNameLst>
                                      </p:cBhvr>
                                    </p:animRot>
                                    <p:animRot by="240000">
                                      <p:cBhvr>
                                        <p:cTn id="43" dur="200" fill="hold">
                                          <p:stCondLst>
                                            <p:cond delay="400"/>
                                          </p:stCondLst>
                                        </p:cTn>
                                        <p:tgtEl>
                                          <p:spTgt spid="5">
                                            <p:txEl>
                                              <p:pRg st="6" end="6"/>
                                            </p:txEl>
                                          </p:spTgt>
                                        </p:tgtEl>
                                        <p:attrNameLst>
                                          <p:attrName>r</p:attrName>
                                        </p:attrNameLst>
                                      </p:cBhvr>
                                    </p:animRot>
                                    <p:animRot by="-240000">
                                      <p:cBhvr>
                                        <p:cTn id="44" dur="200" fill="hold">
                                          <p:stCondLst>
                                            <p:cond delay="600"/>
                                          </p:stCondLst>
                                        </p:cTn>
                                        <p:tgtEl>
                                          <p:spTgt spid="5">
                                            <p:txEl>
                                              <p:pRg st="6" end="6"/>
                                            </p:txEl>
                                          </p:spTgt>
                                        </p:tgtEl>
                                        <p:attrNameLst>
                                          <p:attrName>r</p:attrName>
                                        </p:attrNameLst>
                                      </p:cBhvr>
                                    </p:animRot>
                                    <p:animRot by="120000">
                                      <p:cBhvr>
                                        <p:cTn id="45" dur="200" fill="hold">
                                          <p:stCondLst>
                                            <p:cond delay="800"/>
                                          </p:stCondLst>
                                        </p:cTn>
                                        <p:tgtEl>
                                          <p:spTgt spid="5">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119178-7AD1-46E4-ADE3-6373BBCD2035}"/>
              </a:ext>
            </a:extLst>
          </p:cNvPr>
          <p:cNvSpPr/>
          <p:nvPr/>
        </p:nvSpPr>
        <p:spPr>
          <a:xfrm>
            <a:off x="3159690" y="1215480"/>
            <a:ext cx="2149371" cy="769441"/>
          </a:xfrm>
          <a:prstGeom prst="rect">
            <a:avLst/>
          </a:prstGeom>
        </p:spPr>
        <p:txBody>
          <a:bodyPr wrap="none">
            <a:spAutoFit/>
          </a:bodyPr>
          <a:lstStyle/>
          <a:p>
            <a:pPr lvl="0" defTabSz="914400"/>
            <a:r>
              <a:rPr lang="en-US" sz="4400" b="1" dirty="0">
                <a:solidFill>
                  <a:prstClr val="black"/>
                </a:solidFill>
                <a:latin typeface="Times New Roman" panose="02020603050405020304" pitchFamily="18" charset="0"/>
                <a:cs typeface="Times New Roman" panose="02020603050405020304" pitchFamily="18" charset="0"/>
              </a:rPr>
              <a:t>TOPIC:</a:t>
            </a:r>
          </a:p>
        </p:txBody>
      </p:sp>
      <p:sp>
        <p:nvSpPr>
          <p:cNvPr id="9" name="Rectangle 8">
            <a:extLst>
              <a:ext uri="{FF2B5EF4-FFF2-40B4-BE49-F238E27FC236}">
                <a16:creationId xmlns:a16="http://schemas.microsoft.com/office/drawing/2014/main" id="{A9B3AF14-6F65-4942-AC89-A116747E9DCF}"/>
              </a:ext>
            </a:extLst>
          </p:cNvPr>
          <p:cNvSpPr/>
          <p:nvPr/>
        </p:nvSpPr>
        <p:spPr>
          <a:xfrm>
            <a:off x="281354" y="2278966"/>
            <a:ext cx="8398412" cy="707886"/>
          </a:xfrm>
          <a:prstGeom prst="rect">
            <a:avLst/>
          </a:prstGeom>
        </p:spPr>
        <p:txBody>
          <a:bodyPr wrap="square">
            <a:spAutoFit/>
          </a:bodyPr>
          <a:lstStyle/>
          <a:p>
            <a:pPr lvl="0" defTabSz="914400"/>
            <a:r>
              <a:rPr lang="en-US" sz="4000" b="1" dirty="0">
                <a:solidFill>
                  <a:prstClr val="black"/>
                </a:solidFill>
                <a:latin typeface="Times New Roman" panose="02020603050405020304" pitchFamily="18" charset="0"/>
                <a:cs typeface="Times New Roman" panose="02020603050405020304" pitchFamily="18" charset="0"/>
              </a:rPr>
              <a:t>Basic concepts of Numerical Analysis</a:t>
            </a:r>
          </a:p>
        </p:txBody>
      </p:sp>
      <p:sp>
        <p:nvSpPr>
          <p:cNvPr id="10" name="Rectangle 9">
            <a:extLst>
              <a:ext uri="{FF2B5EF4-FFF2-40B4-BE49-F238E27FC236}">
                <a16:creationId xmlns:a16="http://schemas.microsoft.com/office/drawing/2014/main" id="{D98D569D-D09C-4937-8B30-4118B93279EF}"/>
              </a:ext>
            </a:extLst>
          </p:cNvPr>
          <p:cNvSpPr/>
          <p:nvPr/>
        </p:nvSpPr>
        <p:spPr>
          <a:xfrm>
            <a:off x="1357531" y="4209365"/>
            <a:ext cx="5521569"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lvl="0" defTabSz="914400">
              <a:defRPr/>
            </a:pPr>
            <a:r>
              <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COURSE: LINEAR ALGEBRA- II                                                SUBMITTED TO : </a:t>
            </a:r>
            <a:r>
              <a:rPr lang="en-US" sz="2400" b="1" dirty="0" err="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Dr.Tania</a:t>
            </a:r>
            <a:r>
              <a:rPr lang="en-US" sz="2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Islam</a:t>
            </a:r>
            <a:endPar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171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0F973A-C312-4C23-AD47-F6A6518CAB6A}"/>
              </a:ext>
            </a:extLst>
          </p:cNvPr>
          <p:cNvSpPr/>
          <p:nvPr/>
        </p:nvSpPr>
        <p:spPr>
          <a:xfrm>
            <a:off x="2286000" y="2459504"/>
            <a:ext cx="4572000" cy="1938992"/>
          </a:xfrm>
          <a:prstGeom prst="rect">
            <a:avLst/>
          </a:prstGeom>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mn-lt"/>
                <a:ea typeface="+mn-ea"/>
                <a:cs typeface="+mn-cs"/>
              </a:rPr>
              <a:t>Thank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mn-lt"/>
                <a:ea typeface="+mn-ea"/>
                <a:cs typeface="+mn-cs"/>
              </a:rPr>
              <a:t>You</a:t>
            </a:r>
          </a:p>
        </p:txBody>
      </p:sp>
    </p:spTree>
    <p:extLst>
      <p:ext uri="{BB962C8B-B14F-4D97-AF65-F5344CB8AC3E}">
        <p14:creationId xmlns:p14="http://schemas.microsoft.com/office/powerpoint/2010/main" val="3388075038"/>
      </p:ext>
    </p:extLst>
  </p:cSld>
  <p:clrMapOvr>
    <a:masterClrMapping/>
  </p:clrMapOvr>
  <mc:AlternateContent xmlns:mc="http://schemas.openxmlformats.org/markup-compatibility/2006" xmlns:p14="http://schemas.microsoft.com/office/powerpoint/2010/main">
    <mc:Choice Requires="p14">
      <p:transition spd="slow" p14:dur="800" advClick="0" advTm="1000">
        <p14:flythrough/>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4">
                                            <p:txEl>
                                              <p:pRg st="0" end="0"/>
                                            </p:txEl>
                                          </p:spTgt>
                                        </p:tgtEl>
                                      </p:cBhvr>
                                    </p:animEffect>
                                    <p:anim calcmode="lin" valueType="num">
                                      <p:cBhvr>
                                        <p:cTn id="7" dur="1822" tmFilter="0,0; 0.14,0.31; 0.43,0.73; 0.71,0.91; 1.0,1.0">
                                          <p:stCondLst>
                                            <p:cond delay="0"/>
                                          </p:stCondLst>
                                        </p:cTn>
                                        <p:tgtEl>
                                          <p:spTgt spid="4">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4">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4">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4">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4">
                                            <p:txEl>
                                              <p:pRg st="0" end="0"/>
                                            </p:txEl>
                                          </p:spTgt>
                                        </p:tgtEl>
                                      </p:cBhvr>
                                      <p:to x="100000" y="60000"/>
                                    </p:animScale>
                                    <p:animScale>
                                      <p:cBhvr>
                                        <p:cTn id="15" dur="166" decel="50000">
                                          <p:stCondLst>
                                            <p:cond delay="646"/>
                                          </p:stCondLst>
                                        </p:cTn>
                                        <p:tgtEl>
                                          <p:spTgt spid="4">
                                            <p:txEl>
                                              <p:pRg st="0" end="0"/>
                                            </p:txEl>
                                          </p:spTgt>
                                        </p:tgtEl>
                                      </p:cBhvr>
                                      <p:to x="100000" y="100000"/>
                                    </p:animScale>
                                    <p:animScale>
                                      <p:cBhvr>
                                        <p:cTn id="16" dur="26">
                                          <p:stCondLst>
                                            <p:cond delay="1312"/>
                                          </p:stCondLst>
                                        </p:cTn>
                                        <p:tgtEl>
                                          <p:spTgt spid="4">
                                            <p:txEl>
                                              <p:pRg st="0" end="0"/>
                                            </p:txEl>
                                          </p:spTgt>
                                        </p:tgtEl>
                                      </p:cBhvr>
                                      <p:to x="100000" y="80000"/>
                                    </p:animScale>
                                    <p:animScale>
                                      <p:cBhvr>
                                        <p:cTn id="17" dur="166" decel="50000">
                                          <p:stCondLst>
                                            <p:cond delay="1338"/>
                                          </p:stCondLst>
                                        </p:cTn>
                                        <p:tgtEl>
                                          <p:spTgt spid="4">
                                            <p:txEl>
                                              <p:pRg st="0" end="0"/>
                                            </p:txEl>
                                          </p:spTgt>
                                        </p:tgtEl>
                                      </p:cBhvr>
                                      <p:to x="100000" y="100000"/>
                                    </p:animScale>
                                    <p:animScale>
                                      <p:cBhvr>
                                        <p:cTn id="18" dur="26">
                                          <p:stCondLst>
                                            <p:cond delay="1642"/>
                                          </p:stCondLst>
                                        </p:cTn>
                                        <p:tgtEl>
                                          <p:spTgt spid="4">
                                            <p:txEl>
                                              <p:pRg st="0" end="0"/>
                                            </p:txEl>
                                          </p:spTgt>
                                        </p:tgtEl>
                                      </p:cBhvr>
                                      <p:to x="100000" y="90000"/>
                                    </p:animScale>
                                    <p:animScale>
                                      <p:cBhvr>
                                        <p:cTn id="19" dur="166" decel="50000">
                                          <p:stCondLst>
                                            <p:cond delay="1668"/>
                                          </p:stCondLst>
                                        </p:cTn>
                                        <p:tgtEl>
                                          <p:spTgt spid="4">
                                            <p:txEl>
                                              <p:pRg st="0" end="0"/>
                                            </p:txEl>
                                          </p:spTgt>
                                        </p:tgtEl>
                                      </p:cBhvr>
                                      <p:to x="100000" y="100000"/>
                                    </p:animScale>
                                    <p:animScale>
                                      <p:cBhvr>
                                        <p:cTn id="20" dur="26">
                                          <p:stCondLst>
                                            <p:cond delay="1808"/>
                                          </p:stCondLst>
                                        </p:cTn>
                                        <p:tgtEl>
                                          <p:spTgt spid="4">
                                            <p:txEl>
                                              <p:pRg st="0" end="0"/>
                                            </p:txEl>
                                          </p:spTgt>
                                        </p:tgtEl>
                                      </p:cBhvr>
                                      <p:to x="100000" y="95000"/>
                                    </p:animScale>
                                    <p:animScale>
                                      <p:cBhvr>
                                        <p:cTn id="21" dur="166" decel="50000">
                                          <p:stCondLst>
                                            <p:cond delay="1834"/>
                                          </p:stCondLst>
                                        </p:cTn>
                                        <p:tgtEl>
                                          <p:spTgt spid="4">
                                            <p:txEl>
                                              <p:pRg st="0" end="0"/>
                                            </p:txEl>
                                          </p:spTgt>
                                        </p:tgtEl>
                                      </p:cBhvr>
                                      <p:to x="100000" y="100000"/>
                                    </p:animScale>
                                    <p:set>
                                      <p:cBhvr>
                                        <p:cTn id="22" dur="1" fill="hold">
                                          <p:stCondLst>
                                            <p:cond delay="1999"/>
                                          </p:stCondLst>
                                        </p:cTn>
                                        <p:tgtEl>
                                          <p:spTgt spid="4">
                                            <p:txEl>
                                              <p:pRg st="0" end="0"/>
                                            </p:txEl>
                                          </p:spTgt>
                                        </p:tgtEl>
                                        <p:attrNameLst>
                                          <p:attrName>style.visibility</p:attrName>
                                        </p:attrNameLst>
                                      </p:cBhvr>
                                      <p:to>
                                        <p:strVal val="hidden"/>
                                      </p:to>
                                    </p:set>
                                  </p:childTnLst>
                                </p:cTn>
                              </p:par>
                              <p:par>
                                <p:cTn id="23" presetID="26" presetClass="exit" presetSubtype="0" fill="hold" nodeType="withEffect">
                                  <p:stCondLst>
                                    <p:cond delay="0"/>
                                  </p:stCondLst>
                                  <p:childTnLst>
                                    <p:animEffect transition="out" filter="wipe(down)">
                                      <p:cBhvr>
                                        <p:cTn id="24" dur="180" accel="50000">
                                          <p:stCondLst>
                                            <p:cond delay="1820"/>
                                          </p:stCondLst>
                                        </p:cTn>
                                        <p:tgtEl>
                                          <p:spTgt spid="4">
                                            <p:txEl>
                                              <p:pRg st="1" end="1"/>
                                            </p:txEl>
                                          </p:spTgt>
                                        </p:tgtEl>
                                      </p:cBhvr>
                                    </p:animEffect>
                                    <p:anim calcmode="lin" valueType="num">
                                      <p:cBhvr>
                                        <p:cTn id="25" dur="1822" tmFilter="0,0; 0.14,0.31; 0.43,0.73; 0.71,0.91; 1.0,1.0">
                                          <p:stCondLst>
                                            <p:cond delay="0"/>
                                          </p:stCondLst>
                                        </p:cTn>
                                        <p:tgtEl>
                                          <p:spTgt spid="4">
                                            <p:txEl>
                                              <p:pRg st="1" end="1"/>
                                            </p:txEl>
                                          </p:spTgt>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4">
                                            <p:txEl>
                                              <p:pRg st="1" end="1"/>
                                            </p:txEl>
                                          </p:spTgt>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4">
                                            <p:txEl>
                                              <p:pRg st="1" end="1"/>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4">
                                            <p:txEl>
                                              <p:pRg st="1" end="1"/>
                                            </p:txEl>
                                          </p:spTgt>
                                        </p:tgtEl>
                                        <p:attrNameLst>
                                          <p:attrName>ppt_y</p:attrName>
                                        </p:attrNameLst>
                                      </p:cBhvr>
                                      <p:tavLst>
                                        <p:tav tm="0">
                                          <p:val>
                                            <p:strVal val="ppt_y"/>
                                          </p:val>
                                        </p:tav>
                                        <p:tav tm="100000">
                                          <p:val>
                                            <p:strVal val="ppt_y+ppt_h"/>
                                          </p:val>
                                        </p:tav>
                                      </p:tavLst>
                                    </p:anim>
                                    <p:animScale>
                                      <p:cBhvr>
                                        <p:cTn id="32" dur="26">
                                          <p:stCondLst>
                                            <p:cond delay="620"/>
                                          </p:stCondLst>
                                        </p:cTn>
                                        <p:tgtEl>
                                          <p:spTgt spid="4">
                                            <p:txEl>
                                              <p:pRg st="1" end="1"/>
                                            </p:txEl>
                                          </p:spTgt>
                                        </p:tgtEl>
                                      </p:cBhvr>
                                      <p:to x="100000" y="60000"/>
                                    </p:animScale>
                                    <p:animScale>
                                      <p:cBhvr>
                                        <p:cTn id="33" dur="166" decel="50000">
                                          <p:stCondLst>
                                            <p:cond delay="646"/>
                                          </p:stCondLst>
                                        </p:cTn>
                                        <p:tgtEl>
                                          <p:spTgt spid="4">
                                            <p:txEl>
                                              <p:pRg st="1" end="1"/>
                                            </p:txEl>
                                          </p:spTgt>
                                        </p:tgtEl>
                                      </p:cBhvr>
                                      <p:to x="100000" y="100000"/>
                                    </p:animScale>
                                    <p:animScale>
                                      <p:cBhvr>
                                        <p:cTn id="34" dur="26">
                                          <p:stCondLst>
                                            <p:cond delay="1312"/>
                                          </p:stCondLst>
                                        </p:cTn>
                                        <p:tgtEl>
                                          <p:spTgt spid="4">
                                            <p:txEl>
                                              <p:pRg st="1" end="1"/>
                                            </p:txEl>
                                          </p:spTgt>
                                        </p:tgtEl>
                                      </p:cBhvr>
                                      <p:to x="100000" y="80000"/>
                                    </p:animScale>
                                    <p:animScale>
                                      <p:cBhvr>
                                        <p:cTn id="35" dur="166" decel="50000">
                                          <p:stCondLst>
                                            <p:cond delay="1338"/>
                                          </p:stCondLst>
                                        </p:cTn>
                                        <p:tgtEl>
                                          <p:spTgt spid="4">
                                            <p:txEl>
                                              <p:pRg st="1" end="1"/>
                                            </p:txEl>
                                          </p:spTgt>
                                        </p:tgtEl>
                                      </p:cBhvr>
                                      <p:to x="100000" y="100000"/>
                                    </p:animScale>
                                    <p:animScale>
                                      <p:cBhvr>
                                        <p:cTn id="36" dur="26">
                                          <p:stCondLst>
                                            <p:cond delay="1642"/>
                                          </p:stCondLst>
                                        </p:cTn>
                                        <p:tgtEl>
                                          <p:spTgt spid="4">
                                            <p:txEl>
                                              <p:pRg st="1" end="1"/>
                                            </p:txEl>
                                          </p:spTgt>
                                        </p:tgtEl>
                                      </p:cBhvr>
                                      <p:to x="100000" y="90000"/>
                                    </p:animScale>
                                    <p:animScale>
                                      <p:cBhvr>
                                        <p:cTn id="37" dur="166" decel="50000">
                                          <p:stCondLst>
                                            <p:cond delay="1668"/>
                                          </p:stCondLst>
                                        </p:cTn>
                                        <p:tgtEl>
                                          <p:spTgt spid="4">
                                            <p:txEl>
                                              <p:pRg st="1" end="1"/>
                                            </p:txEl>
                                          </p:spTgt>
                                        </p:tgtEl>
                                      </p:cBhvr>
                                      <p:to x="100000" y="100000"/>
                                    </p:animScale>
                                    <p:animScale>
                                      <p:cBhvr>
                                        <p:cTn id="38" dur="26">
                                          <p:stCondLst>
                                            <p:cond delay="1808"/>
                                          </p:stCondLst>
                                        </p:cTn>
                                        <p:tgtEl>
                                          <p:spTgt spid="4">
                                            <p:txEl>
                                              <p:pRg st="1" end="1"/>
                                            </p:txEl>
                                          </p:spTgt>
                                        </p:tgtEl>
                                      </p:cBhvr>
                                      <p:to x="100000" y="95000"/>
                                    </p:animScale>
                                    <p:animScale>
                                      <p:cBhvr>
                                        <p:cTn id="39" dur="166" decel="50000">
                                          <p:stCondLst>
                                            <p:cond delay="1834"/>
                                          </p:stCondLst>
                                        </p:cTn>
                                        <p:tgtEl>
                                          <p:spTgt spid="4">
                                            <p:txEl>
                                              <p:pRg st="1" end="1"/>
                                            </p:txEl>
                                          </p:spTgt>
                                        </p:tgtEl>
                                      </p:cBhvr>
                                      <p:to x="100000" y="100000"/>
                                    </p:animScale>
                                    <p:set>
                                      <p:cBhvr>
                                        <p:cTn id="40" dur="1" fill="hold">
                                          <p:stCondLst>
                                            <p:cond delay="19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B4035E-F00A-41AC-8CD8-5B30FD6C7E13}"/>
              </a:ext>
            </a:extLst>
          </p:cNvPr>
          <p:cNvSpPr/>
          <p:nvPr/>
        </p:nvSpPr>
        <p:spPr>
          <a:xfrm>
            <a:off x="858129" y="140676"/>
            <a:ext cx="6893169"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cs typeface="Arial" panose="020B0604020202020204" pitchFamily="34" charset="0"/>
              </a:rPr>
              <a:t>COURSE</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cs typeface="Arial" panose="020B0604020202020204" pitchFamily="34" charset="0"/>
              </a:rPr>
              <a:t>:</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cs typeface="Arial" panose="020B0604020202020204" pitchFamily="34" charset="0"/>
              </a:rPr>
              <a:t> LINEAR ALGEBRA- II</a:t>
            </a:r>
            <a:endParaRPr lang="en-US" dirty="0"/>
          </a:p>
        </p:txBody>
      </p:sp>
      <p:sp>
        <p:nvSpPr>
          <p:cNvPr id="5" name="TextBox 4">
            <a:extLst>
              <a:ext uri="{FF2B5EF4-FFF2-40B4-BE49-F238E27FC236}">
                <a16:creationId xmlns:a16="http://schemas.microsoft.com/office/drawing/2014/main" id="{DE316AFD-C07E-4707-A34E-4B098F7A3790}"/>
              </a:ext>
            </a:extLst>
          </p:cNvPr>
          <p:cNvSpPr txBox="1"/>
          <p:nvPr/>
        </p:nvSpPr>
        <p:spPr>
          <a:xfrm>
            <a:off x="0" y="1058557"/>
            <a:ext cx="2829595"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914400"/>
            <a:r>
              <a:rPr lang="en-US" sz="1200" b="1" dirty="0">
                <a:solidFill>
                  <a:prstClr val="black"/>
                </a:solidFill>
                <a:latin typeface="Century Gothic" panose="020B0502020202020204"/>
                <a:cs typeface="Arial" panose="020B0604020202020204" pitchFamily="34" charset="0"/>
              </a:rPr>
              <a:t>02-October-2024</a:t>
            </a:r>
          </a:p>
        </p:txBody>
      </p:sp>
      <p:sp>
        <p:nvSpPr>
          <p:cNvPr id="6" name="Rectangle 5">
            <a:extLst>
              <a:ext uri="{FF2B5EF4-FFF2-40B4-BE49-F238E27FC236}">
                <a16:creationId xmlns:a16="http://schemas.microsoft.com/office/drawing/2014/main" id="{E76560A9-7CB6-404D-AE31-BE989BDECDFC}"/>
              </a:ext>
            </a:extLst>
          </p:cNvPr>
          <p:cNvSpPr/>
          <p:nvPr/>
        </p:nvSpPr>
        <p:spPr>
          <a:xfrm>
            <a:off x="3390195" y="1058557"/>
            <a:ext cx="3484032"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Bell MT" panose="02020503060305020303" pitchFamily="18" charset="0"/>
                <a:ea typeface="+mn-ea"/>
                <a:cs typeface="+mn-cs"/>
              </a:rPr>
              <a:t>Team Members</a:t>
            </a:r>
          </a:p>
        </p:txBody>
      </p:sp>
      <p:sp>
        <p:nvSpPr>
          <p:cNvPr id="7" name="Arrow: Right 6">
            <a:extLst>
              <a:ext uri="{FF2B5EF4-FFF2-40B4-BE49-F238E27FC236}">
                <a16:creationId xmlns:a16="http://schemas.microsoft.com/office/drawing/2014/main" id="{19833AE3-5EAE-401B-B313-D57D093DDA08}"/>
              </a:ext>
            </a:extLst>
          </p:cNvPr>
          <p:cNvSpPr/>
          <p:nvPr/>
        </p:nvSpPr>
        <p:spPr>
          <a:xfrm>
            <a:off x="0" y="1540524"/>
            <a:ext cx="2944067" cy="1077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a:ea typeface="+mn-ea"/>
                <a:cs typeface="+mn-cs"/>
              </a:rPr>
              <a:t>Roll</a:t>
            </a:r>
            <a:r>
              <a:rPr kumimoji="0" lang="en-US" sz="2400" b="1"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US" sz="2400" b="0" i="0" u="none" strike="noStrike" kern="1200" cap="none" spc="0" normalizeH="0" baseline="0" noProof="0" dirty="0">
                <a:ln>
                  <a:noFill/>
                </a:ln>
                <a:solidFill>
                  <a:prstClr val="black"/>
                </a:solidFill>
                <a:effectLst/>
                <a:uLnTx/>
                <a:uFillTx/>
                <a:latin typeface="Century Gothic" panose="020B0502020202020204"/>
                <a:ea typeface="+mn-ea"/>
                <a:cs typeface="+mn-cs"/>
              </a:rPr>
              <a:t> 20 MTH </a:t>
            </a:r>
          </a:p>
        </p:txBody>
      </p:sp>
      <p:sp>
        <p:nvSpPr>
          <p:cNvPr id="8" name="Rectangle: Rounded Corners 7">
            <a:extLst>
              <a:ext uri="{FF2B5EF4-FFF2-40B4-BE49-F238E27FC236}">
                <a16:creationId xmlns:a16="http://schemas.microsoft.com/office/drawing/2014/main" id="{D6C87CB5-008C-46D8-BDEF-9C83476E4ABD}"/>
              </a:ext>
            </a:extLst>
          </p:cNvPr>
          <p:cNvSpPr/>
          <p:nvPr/>
        </p:nvSpPr>
        <p:spPr>
          <a:xfrm>
            <a:off x="369340" y="2905672"/>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06</a:t>
            </a:r>
          </a:p>
        </p:txBody>
      </p:sp>
      <p:sp>
        <p:nvSpPr>
          <p:cNvPr id="9" name="Rectangle: Rounded Corners 8">
            <a:extLst>
              <a:ext uri="{FF2B5EF4-FFF2-40B4-BE49-F238E27FC236}">
                <a16:creationId xmlns:a16="http://schemas.microsoft.com/office/drawing/2014/main" id="{F0162B4B-E785-4A82-89C6-8AAE9252986A}"/>
              </a:ext>
            </a:extLst>
          </p:cNvPr>
          <p:cNvSpPr/>
          <p:nvPr/>
        </p:nvSpPr>
        <p:spPr>
          <a:xfrm>
            <a:off x="2513384" y="2911103"/>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09</a:t>
            </a:r>
          </a:p>
        </p:txBody>
      </p:sp>
      <p:sp>
        <p:nvSpPr>
          <p:cNvPr id="10" name="Rectangle: Rounded Corners 9">
            <a:extLst>
              <a:ext uri="{FF2B5EF4-FFF2-40B4-BE49-F238E27FC236}">
                <a16:creationId xmlns:a16="http://schemas.microsoft.com/office/drawing/2014/main" id="{01858546-8EA5-4310-977F-6624C68BB24B}"/>
              </a:ext>
            </a:extLst>
          </p:cNvPr>
          <p:cNvSpPr/>
          <p:nvPr/>
        </p:nvSpPr>
        <p:spPr>
          <a:xfrm>
            <a:off x="4833649" y="2911103"/>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16</a:t>
            </a:r>
          </a:p>
        </p:txBody>
      </p:sp>
      <p:sp>
        <p:nvSpPr>
          <p:cNvPr id="11" name="Rectangle: Rounded Corners 10">
            <a:extLst>
              <a:ext uri="{FF2B5EF4-FFF2-40B4-BE49-F238E27FC236}">
                <a16:creationId xmlns:a16="http://schemas.microsoft.com/office/drawing/2014/main" id="{2BC83C0A-6F98-4206-BFA1-704D2E0CD3B4}"/>
              </a:ext>
            </a:extLst>
          </p:cNvPr>
          <p:cNvSpPr/>
          <p:nvPr/>
        </p:nvSpPr>
        <p:spPr>
          <a:xfrm>
            <a:off x="7120644" y="2911103"/>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36</a:t>
            </a:r>
          </a:p>
        </p:txBody>
      </p:sp>
      <p:sp>
        <p:nvSpPr>
          <p:cNvPr id="12" name="Rectangle 11">
            <a:extLst>
              <a:ext uri="{FF2B5EF4-FFF2-40B4-BE49-F238E27FC236}">
                <a16:creationId xmlns:a16="http://schemas.microsoft.com/office/drawing/2014/main" id="{3F2176F2-E56C-44A6-8E81-8243F74F2DA6}"/>
              </a:ext>
            </a:extLst>
          </p:cNvPr>
          <p:cNvSpPr/>
          <p:nvPr/>
        </p:nvSpPr>
        <p:spPr>
          <a:xfrm>
            <a:off x="151188" y="4134510"/>
            <a:ext cx="1850186"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EBRAHIM</a:t>
            </a:r>
          </a:p>
        </p:txBody>
      </p:sp>
      <p:sp>
        <p:nvSpPr>
          <p:cNvPr id="13" name="Rectangle 12">
            <a:extLst>
              <a:ext uri="{FF2B5EF4-FFF2-40B4-BE49-F238E27FC236}">
                <a16:creationId xmlns:a16="http://schemas.microsoft.com/office/drawing/2014/main" id="{86A85DD6-AED3-4482-A532-97658529AC60}"/>
              </a:ext>
            </a:extLst>
          </p:cNvPr>
          <p:cNvSpPr/>
          <p:nvPr/>
        </p:nvSpPr>
        <p:spPr>
          <a:xfrm>
            <a:off x="2513384" y="4134510"/>
            <a:ext cx="1553630"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NAHID</a:t>
            </a:r>
          </a:p>
        </p:txBody>
      </p:sp>
      <p:sp>
        <p:nvSpPr>
          <p:cNvPr id="14" name="Rectangle 13">
            <a:extLst>
              <a:ext uri="{FF2B5EF4-FFF2-40B4-BE49-F238E27FC236}">
                <a16:creationId xmlns:a16="http://schemas.microsoft.com/office/drawing/2014/main" id="{84CC7924-B427-495C-B3D8-5DC28357B9CD}"/>
              </a:ext>
            </a:extLst>
          </p:cNvPr>
          <p:cNvSpPr/>
          <p:nvPr/>
        </p:nvSpPr>
        <p:spPr>
          <a:xfrm>
            <a:off x="4896517" y="4134510"/>
            <a:ext cx="1566454"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ARIFUL</a:t>
            </a:r>
          </a:p>
        </p:txBody>
      </p:sp>
      <p:sp>
        <p:nvSpPr>
          <p:cNvPr id="15" name="Rectangle 14">
            <a:extLst>
              <a:ext uri="{FF2B5EF4-FFF2-40B4-BE49-F238E27FC236}">
                <a16:creationId xmlns:a16="http://schemas.microsoft.com/office/drawing/2014/main" id="{F294AC64-1677-43AF-AAE5-93863987330E}"/>
              </a:ext>
            </a:extLst>
          </p:cNvPr>
          <p:cNvSpPr/>
          <p:nvPr/>
        </p:nvSpPr>
        <p:spPr>
          <a:xfrm>
            <a:off x="6968071" y="4134510"/>
            <a:ext cx="1648208"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MD.KARIFUL</a:t>
            </a:r>
          </a:p>
        </p:txBody>
      </p:sp>
      <p:sp>
        <p:nvSpPr>
          <p:cNvPr id="16" name="Rectangle: Rounded Corners 15">
            <a:extLst>
              <a:ext uri="{FF2B5EF4-FFF2-40B4-BE49-F238E27FC236}">
                <a16:creationId xmlns:a16="http://schemas.microsoft.com/office/drawing/2014/main" id="{A8DBCB04-F763-49B7-ABD5-BC67D43B9474}"/>
              </a:ext>
            </a:extLst>
          </p:cNvPr>
          <p:cNvSpPr/>
          <p:nvPr/>
        </p:nvSpPr>
        <p:spPr>
          <a:xfrm>
            <a:off x="369339" y="4731492"/>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64</a:t>
            </a:r>
          </a:p>
        </p:txBody>
      </p:sp>
      <p:sp>
        <p:nvSpPr>
          <p:cNvPr id="17" name="Rectangle 16">
            <a:extLst>
              <a:ext uri="{FF2B5EF4-FFF2-40B4-BE49-F238E27FC236}">
                <a16:creationId xmlns:a16="http://schemas.microsoft.com/office/drawing/2014/main" id="{73D50FB2-5E23-440D-959B-B7CC5A214271}"/>
              </a:ext>
            </a:extLst>
          </p:cNvPr>
          <p:cNvSpPr/>
          <p:nvPr/>
        </p:nvSpPr>
        <p:spPr>
          <a:xfrm>
            <a:off x="369339" y="5947978"/>
            <a:ext cx="1553630"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NAHID</a:t>
            </a:r>
          </a:p>
        </p:txBody>
      </p:sp>
      <p:sp>
        <p:nvSpPr>
          <p:cNvPr id="18" name="Rectangle: Rounded Corners 17">
            <a:extLst>
              <a:ext uri="{FF2B5EF4-FFF2-40B4-BE49-F238E27FC236}">
                <a16:creationId xmlns:a16="http://schemas.microsoft.com/office/drawing/2014/main" id="{EBB21D03-7923-4F2F-8D07-957B95EBED01}"/>
              </a:ext>
            </a:extLst>
          </p:cNvPr>
          <p:cNvSpPr/>
          <p:nvPr/>
        </p:nvSpPr>
        <p:spPr>
          <a:xfrm>
            <a:off x="2513383" y="4726061"/>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76</a:t>
            </a:r>
          </a:p>
        </p:txBody>
      </p:sp>
      <p:sp>
        <p:nvSpPr>
          <p:cNvPr id="19" name="Rectangle: Rounded Corners 18">
            <a:extLst>
              <a:ext uri="{FF2B5EF4-FFF2-40B4-BE49-F238E27FC236}">
                <a16:creationId xmlns:a16="http://schemas.microsoft.com/office/drawing/2014/main" id="{9D354105-F91B-4F89-B810-5CC86F2F2F54}"/>
              </a:ext>
            </a:extLst>
          </p:cNvPr>
          <p:cNvSpPr/>
          <p:nvPr/>
        </p:nvSpPr>
        <p:spPr>
          <a:xfrm>
            <a:off x="4833648" y="4726061"/>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17</a:t>
            </a:r>
          </a:p>
        </p:txBody>
      </p:sp>
      <p:sp>
        <p:nvSpPr>
          <p:cNvPr id="20" name="Rectangle: Rounded Corners 19">
            <a:extLst>
              <a:ext uri="{FF2B5EF4-FFF2-40B4-BE49-F238E27FC236}">
                <a16:creationId xmlns:a16="http://schemas.microsoft.com/office/drawing/2014/main" id="{846137E5-0F28-43B4-92A5-724DC8B71AFB}"/>
              </a:ext>
            </a:extLst>
          </p:cNvPr>
          <p:cNvSpPr/>
          <p:nvPr/>
        </p:nvSpPr>
        <p:spPr>
          <a:xfrm>
            <a:off x="7153913" y="4726061"/>
            <a:ext cx="1413881" cy="103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56</a:t>
            </a:r>
          </a:p>
        </p:txBody>
      </p:sp>
      <p:sp>
        <p:nvSpPr>
          <p:cNvPr id="21" name="Rectangle 20">
            <a:extLst>
              <a:ext uri="{FF2B5EF4-FFF2-40B4-BE49-F238E27FC236}">
                <a16:creationId xmlns:a16="http://schemas.microsoft.com/office/drawing/2014/main" id="{68F8FF87-7376-4C85-910E-9A39D33A4F77}"/>
              </a:ext>
            </a:extLst>
          </p:cNvPr>
          <p:cNvSpPr/>
          <p:nvPr/>
        </p:nvSpPr>
        <p:spPr>
          <a:xfrm>
            <a:off x="2376840" y="5922598"/>
            <a:ext cx="1550424" cy="400110"/>
          </a:xfrm>
          <a:prstGeom prst="rect">
            <a:avLst/>
          </a:prstGeom>
          <a:solidFill>
            <a:schemeClr val="accent2"/>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a:t>
            </a:r>
            <a:r>
              <a:rPr lang="en-US" sz="2000" noProof="0" dirty="0">
                <a:solidFill>
                  <a:prstClr val="black"/>
                </a:solidFill>
                <a:latin typeface="Century Gothic" panose="020B0502020202020204"/>
              </a:rPr>
              <a:t>EMAM</a:t>
            </a:r>
            <a:endPar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212E5E66-E5AC-4788-8D2F-3E228DDEE426}"/>
              </a:ext>
            </a:extLst>
          </p:cNvPr>
          <p:cNvSpPr/>
          <p:nvPr/>
        </p:nvSpPr>
        <p:spPr>
          <a:xfrm>
            <a:off x="4833648" y="5922598"/>
            <a:ext cx="1388522"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a:t>
            </a:r>
            <a:r>
              <a:rPr lang="en-US" sz="2000" dirty="0">
                <a:solidFill>
                  <a:prstClr val="black"/>
                </a:solidFill>
                <a:latin typeface="Century Gothic" panose="020B0502020202020204"/>
              </a:rPr>
              <a:t>RAJU</a:t>
            </a:r>
            <a:endPar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083B8F47-671B-4F8B-A4C7-F234AB03F089}"/>
              </a:ext>
            </a:extLst>
          </p:cNvPr>
          <p:cNvSpPr/>
          <p:nvPr/>
        </p:nvSpPr>
        <p:spPr>
          <a:xfrm>
            <a:off x="6902491" y="5936765"/>
            <a:ext cx="1850186" cy="400110"/>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anose="020B0502020202020204"/>
                <a:ea typeface="+mn-ea"/>
                <a:cs typeface="+mn-cs"/>
              </a:rPr>
              <a:t>MD. EBRAHIM</a:t>
            </a:r>
          </a:p>
        </p:txBody>
      </p:sp>
    </p:spTree>
    <p:extLst>
      <p:ext uri="{BB962C8B-B14F-4D97-AF65-F5344CB8AC3E}">
        <p14:creationId xmlns:p14="http://schemas.microsoft.com/office/powerpoint/2010/main" val="218739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fractur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80">
                                          <p:stCondLst>
                                            <p:cond delay="0"/>
                                          </p:stCondLst>
                                        </p:cTn>
                                        <p:tgtEl>
                                          <p:spTgt spid="10"/>
                                        </p:tgtEl>
                                      </p:cBhvr>
                                    </p:animEffect>
                                    <p:anim calcmode="lin" valueType="num">
                                      <p:cBhvr>
                                        <p:cTn id="8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7" dur="26">
                                          <p:stCondLst>
                                            <p:cond delay="650"/>
                                          </p:stCondLst>
                                        </p:cTn>
                                        <p:tgtEl>
                                          <p:spTgt spid="10"/>
                                        </p:tgtEl>
                                      </p:cBhvr>
                                      <p:to x="100000" y="60000"/>
                                    </p:animScale>
                                    <p:animScale>
                                      <p:cBhvr>
                                        <p:cTn id="88" dur="166" decel="50000">
                                          <p:stCondLst>
                                            <p:cond delay="676"/>
                                          </p:stCondLst>
                                        </p:cTn>
                                        <p:tgtEl>
                                          <p:spTgt spid="10"/>
                                        </p:tgtEl>
                                      </p:cBhvr>
                                      <p:to x="100000" y="100000"/>
                                    </p:animScale>
                                    <p:animScale>
                                      <p:cBhvr>
                                        <p:cTn id="89" dur="26">
                                          <p:stCondLst>
                                            <p:cond delay="1312"/>
                                          </p:stCondLst>
                                        </p:cTn>
                                        <p:tgtEl>
                                          <p:spTgt spid="10"/>
                                        </p:tgtEl>
                                      </p:cBhvr>
                                      <p:to x="100000" y="80000"/>
                                    </p:animScale>
                                    <p:animScale>
                                      <p:cBhvr>
                                        <p:cTn id="90" dur="166" decel="50000">
                                          <p:stCondLst>
                                            <p:cond delay="1338"/>
                                          </p:stCondLst>
                                        </p:cTn>
                                        <p:tgtEl>
                                          <p:spTgt spid="10"/>
                                        </p:tgtEl>
                                      </p:cBhvr>
                                      <p:to x="100000" y="100000"/>
                                    </p:animScale>
                                    <p:animScale>
                                      <p:cBhvr>
                                        <p:cTn id="91" dur="26">
                                          <p:stCondLst>
                                            <p:cond delay="1642"/>
                                          </p:stCondLst>
                                        </p:cTn>
                                        <p:tgtEl>
                                          <p:spTgt spid="10"/>
                                        </p:tgtEl>
                                      </p:cBhvr>
                                      <p:to x="100000" y="90000"/>
                                    </p:animScale>
                                    <p:animScale>
                                      <p:cBhvr>
                                        <p:cTn id="92" dur="166" decel="50000">
                                          <p:stCondLst>
                                            <p:cond delay="1668"/>
                                          </p:stCondLst>
                                        </p:cTn>
                                        <p:tgtEl>
                                          <p:spTgt spid="10"/>
                                        </p:tgtEl>
                                      </p:cBhvr>
                                      <p:to x="100000" y="100000"/>
                                    </p:animScale>
                                    <p:animScale>
                                      <p:cBhvr>
                                        <p:cTn id="93" dur="26">
                                          <p:stCondLst>
                                            <p:cond delay="1808"/>
                                          </p:stCondLst>
                                        </p:cTn>
                                        <p:tgtEl>
                                          <p:spTgt spid="10"/>
                                        </p:tgtEl>
                                      </p:cBhvr>
                                      <p:to x="100000" y="95000"/>
                                    </p:animScale>
                                    <p:animScale>
                                      <p:cBhvr>
                                        <p:cTn id="94" dur="166" decel="50000">
                                          <p:stCondLst>
                                            <p:cond delay="1834"/>
                                          </p:stCondLst>
                                        </p:cTn>
                                        <p:tgtEl>
                                          <p:spTgt spid="10"/>
                                        </p:tgtEl>
                                      </p:cBhvr>
                                      <p:to x="100000" y="100000"/>
                                    </p:animScale>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4"/>
                                        </p:tgtEl>
                                        <p:attrNameLst>
                                          <p:attrName>style.visibility</p:attrName>
                                        </p:attrNameLst>
                                      </p:cBhvr>
                                      <p:to>
                                        <p:strVal val="visible"/>
                                      </p:to>
                                    </p:set>
                                    <p:anim calcmode="lin" valueType="num">
                                      <p:cBhvr additive="base">
                                        <p:cTn id="99" dur="500" fill="hold"/>
                                        <p:tgtEl>
                                          <p:spTgt spid="14"/>
                                        </p:tgtEl>
                                        <p:attrNameLst>
                                          <p:attrName>ppt_x</p:attrName>
                                        </p:attrNameLst>
                                      </p:cBhvr>
                                      <p:tavLst>
                                        <p:tav tm="0">
                                          <p:val>
                                            <p:strVal val="#ppt_x"/>
                                          </p:val>
                                        </p:tav>
                                        <p:tav tm="100000">
                                          <p:val>
                                            <p:strVal val="#ppt_x"/>
                                          </p:val>
                                        </p:tav>
                                      </p:tavLst>
                                    </p:anim>
                                    <p:anim calcmode="lin" valueType="num">
                                      <p:cBhvr additive="base">
                                        <p:cTn id="10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grpId="0" nodeType="click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down)">
                                      <p:cBhvr>
                                        <p:cTn id="105" dur="580">
                                          <p:stCondLst>
                                            <p:cond delay="0"/>
                                          </p:stCondLst>
                                        </p:cTn>
                                        <p:tgtEl>
                                          <p:spTgt spid="11"/>
                                        </p:tgtEl>
                                      </p:cBhvr>
                                    </p:animEffect>
                                    <p:anim calcmode="lin" valueType="num">
                                      <p:cBhvr>
                                        <p:cTn id="10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1" dur="26">
                                          <p:stCondLst>
                                            <p:cond delay="650"/>
                                          </p:stCondLst>
                                        </p:cTn>
                                        <p:tgtEl>
                                          <p:spTgt spid="11"/>
                                        </p:tgtEl>
                                      </p:cBhvr>
                                      <p:to x="100000" y="60000"/>
                                    </p:animScale>
                                    <p:animScale>
                                      <p:cBhvr>
                                        <p:cTn id="112" dur="166" decel="50000">
                                          <p:stCondLst>
                                            <p:cond delay="676"/>
                                          </p:stCondLst>
                                        </p:cTn>
                                        <p:tgtEl>
                                          <p:spTgt spid="11"/>
                                        </p:tgtEl>
                                      </p:cBhvr>
                                      <p:to x="100000" y="100000"/>
                                    </p:animScale>
                                    <p:animScale>
                                      <p:cBhvr>
                                        <p:cTn id="113" dur="26">
                                          <p:stCondLst>
                                            <p:cond delay="1312"/>
                                          </p:stCondLst>
                                        </p:cTn>
                                        <p:tgtEl>
                                          <p:spTgt spid="11"/>
                                        </p:tgtEl>
                                      </p:cBhvr>
                                      <p:to x="100000" y="80000"/>
                                    </p:animScale>
                                    <p:animScale>
                                      <p:cBhvr>
                                        <p:cTn id="114" dur="166" decel="50000">
                                          <p:stCondLst>
                                            <p:cond delay="1338"/>
                                          </p:stCondLst>
                                        </p:cTn>
                                        <p:tgtEl>
                                          <p:spTgt spid="11"/>
                                        </p:tgtEl>
                                      </p:cBhvr>
                                      <p:to x="100000" y="100000"/>
                                    </p:animScale>
                                    <p:animScale>
                                      <p:cBhvr>
                                        <p:cTn id="115" dur="26">
                                          <p:stCondLst>
                                            <p:cond delay="1642"/>
                                          </p:stCondLst>
                                        </p:cTn>
                                        <p:tgtEl>
                                          <p:spTgt spid="11"/>
                                        </p:tgtEl>
                                      </p:cBhvr>
                                      <p:to x="100000" y="90000"/>
                                    </p:animScale>
                                    <p:animScale>
                                      <p:cBhvr>
                                        <p:cTn id="116" dur="166" decel="50000">
                                          <p:stCondLst>
                                            <p:cond delay="1668"/>
                                          </p:stCondLst>
                                        </p:cTn>
                                        <p:tgtEl>
                                          <p:spTgt spid="11"/>
                                        </p:tgtEl>
                                      </p:cBhvr>
                                      <p:to x="100000" y="100000"/>
                                    </p:animScale>
                                    <p:animScale>
                                      <p:cBhvr>
                                        <p:cTn id="117" dur="26">
                                          <p:stCondLst>
                                            <p:cond delay="1808"/>
                                          </p:stCondLst>
                                        </p:cTn>
                                        <p:tgtEl>
                                          <p:spTgt spid="11"/>
                                        </p:tgtEl>
                                      </p:cBhvr>
                                      <p:to x="100000" y="95000"/>
                                    </p:animScale>
                                    <p:animScale>
                                      <p:cBhvr>
                                        <p:cTn id="118" dur="166" decel="50000">
                                          <p:stCondLst>
                                            <p:cond delay="1834"/>
                                          </p:stCondLst>
                                        </p:cTn>
                                        <p:tgtEl>
                                          <p:spTgt spid="11"/>
                                        </p:tgtEl>
                                      </p:cBhvr>
                                      <p:to x="100000" y="100000"/>
                                    </p:animScale>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5"/>
                                        </p:tgtEl>
                                        <p:attrNameLst>
                                          <p:attrName>style.visibility</p:attrName>
                                        </p:attrNameLst>
                                      </p:cBhvr>
                                      <p:to>
                                        <p:strVal val="visible"/>
                                      </p:to>
                                    </p:set>
                                    <p:anim calcmode="lin" valueType="num">
                                      <p:cBhvr additive="base">
                                        <p:cTn id="123" dur="500" fill="hold"/>
                                        <p:tgtEl>
                                          <p:spTgt spid="15"/>
                                        </p:tgtEl>
                                        <p:attrNameLst>
                                          <p:attrName>ppt_x</p:attrName>
                                        </p:attrNameLst>
                                      </p:cBhvr>
                                      <p:tavLst>
                                        <p:tav tm="0">
                                          <p:val>
                                            <p:strVal val="#ppt_x"/>
                                          </p:val>
                                        </p:tav>
                                        <p:tav tm="100000">
                                          <p:val>
                                            <p:strVal val="#ppt_x"/>
                                          </p:val>
                                        </p:tav>
                                      </p:tavLst>
                                    </p:anim>
                                    <p:anim calcmode="lin" valueType="num">
                                      <p:cBhvr additive="base">
                                        <p:cTn id="1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wipe(down)">
                                      <p:cBhvr>
                                        <p:cTn id="129" dur="580">
                                          <p:stCondLst>
                                            <p:cond delay="0"/>
                                          </p:stCondLst>
                                        </p:cTn>
                                        <p:tgtEl>
                                          <p:spTgt spid="16"/>
                                        </p:tgtEl>
                                      </p:cBhvr>
                                    </p:animEffect>
                                    <p:anim calcmode="lin" valueType="num">
                                      <p:cBhvr>
                                        <p:cTn id="13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5" dur="26">
                                          <p:stCondLst>
                                            <p:cond delay="650"/>
                                          </p:stCondLst>
                                        </p:cTn>
                                        <p:tgtEl>
                                          <p:spTgt spid="16"/>
                                        </p:tgtEl>
                                      </p:cBhvr>
                                      <p:to x="100000" y="60000"/>
                                    </p:animScale>
                                    <p:animScale>
                                      <p:cBhvr>
                                        <p:cTn id="136" dur="166" decel="50000">
                                          <p:stCondLst>
                                            <p:cond delay="676"/>
                                          </p:stCondLst>
                                        </p:cTn>
                                        <p:tgtEl>
                                          <p:spTgt spid="16"/>
                                        </p:tgtEl>
                                      </p:cBhvr>
                                      <p:to x="100000" y="100000"/>
                                    </p:animScale>
                                    <p:animScale>
                                      <p:cBhvr>
                                        <p:cTn id="137" dur="26">
                                          <p:stCondLst>
                                            <p:cond delay="1312"/>
                                          </p:stCondLst>
                                        </p:cTn>
                                        <p:tgtEl>
                                          <p:spTgt spid="16"/>
                                        </p:tgtEl>
                                      </p:cBhvr>
                                      <p:to x="100000" y="80000"/>
                                    </p:animScale>
                                    <p:animScale>
                                      <p:cBhvr>
                                        <p:cTn id="138" dur="166" decel="50000">
                                          <p:stCondLst>
                                            <p:cond delay="1338"/>
                                          </p:stCondLst>
                                        </p:cTn>
                                        <p:tgtEl>
                                          <p:spTgt spid="16"/>
                                        </p:tgtEl>
                                      </p:cBhvr>
                                      <p:to x="100000" y="100000"/>
                                    </p:animScale>
                                    <p:animScale>
                                      <p:cBhvr>
                                        <p:cTn id="139" dur="26">
                                          <p:stCondLst>
                                            <p:cond delay="1642"/>
                                          </p:stCondLst>
                                        </p:cTn>
                                        <p:tgtEl>
                                          <p:spTgt spid="16"/>
                                        </p:tgtEl>
                                      </p:cBhvr>
                                      <p:to x="100000" y="90000"/>
                                    </p:animScale>
                                    <p:animScale>
                                      <p:cBhvr>
                                        <p:cTn id="140" dur="166" decel="50000">
                                          <p:stCondLst>
                                            <p:cond delay="1668"/>
                                          </p:stCondLst>
                                        </p:cTn>
                                        <p:tgtEl>
                                          <p:spTgt spid="16"/>
                                        </p:tgtEl>
                                      </p:cBhvr>
                                      <p:to x="100000" y="100000"/>
                                    </p:animScale>
                                    <p:animScale>
                                      <p:cBhvr>
                                        <p:cTn id="141" dur="26">
                                          <p:stCondLst>
                                            <p:cond delay="1808"/>
                                          </p:stCondLst>
                                        </p:cTn>
                                        <p:tgtEl>
                                          <p:spTgt spid="16"/>
                                        </p:tgtEl>
                                      </p:cBhvr>
                                      <p:to x="100000" y="95000"/>
                                    </p:animScale>
                                    <p:animScale>
                                      <p:cBhvr>
                                        <p:cTn id="142" dur="166" decel="50000">
                                          <p:stCondLst>
                                            <p:cond delay="1834"/>
                                          </p:stCondLst>
                                        </p:cTn>
                                        <p:tgtEl>
                                          <p:spTgt spid="16"/>
                                        </p:tgtEl>
                                      </p:cBhvr>
                                      <p:to x="100000" y="100000"/>
                                    </p:animScale>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7"/>
                                        </p:tgtEl>
                                        <p:attrNameLst>
                                          <p:attrName>style.visibility</p:attrName>
                                        </p:attrNameLst>
                                      </p:cBhvr>
                                      <p:to>
                                        <p:strVal val="visible"/>
                                      </p:to>
                                    </p:set>
                                    <p:anim calcmode="lin" valueType="num">
                                      <p:cBhvr additive="base">
                                        <p:cTn id="147" dur="500" fill="hold"/>
                                        <p:tgtEl>
                                          <p:spTgt spid="17"/>
                                        </p:tgtEl>
                                        <p:attrNameLst>
                                          <p:attrName>ppt_x</p:attrName>
                                        </p:attrNameLst>
                                      </p:cBhvr>
                                      <p:tavLst>
                                        <p:tav tm="0">
                                          <p:val>
                                            <p:strVal val="#ppt_x"/>
                                          </p:val>
                                        </p:tav>
                                        <p:tav tm="100000">
                                          <p:val>
                                            <p:strVal val="#ppt_x"/>
                                          </p:val>
                                        </p:tav>
                                      </p:tavLst>
                                    </p:anim>
                                    <p:anim calcmode="lin" valueType="num">
                                      <p:cBhvr additive="base">
                                        <p:cTn id="1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childTnLst>
                                    <p:set>
                                      <p:cBhvr>
                                        <p:cTn id="152" dur="1" fill="hold">
                                          <p:stCondLst>
                                            <p:cond delay="0"/>
                                          </p:stCondLst>
                                        </p:cTn>
                                        <p:tgtEl>
                                          <p:spTgt spid="18"/>
                                        </p:tgtEl>
                                        <p:attrNameLst>
                                          <p:attrName>style.visibility</p:attrName>
                                        </p:attrNameLst>
                                      </p:cBhvr>
                                      <p:to>
                                        <p:strVal val="visible"/>
                                      </p:to>
                                    </p:set>
                                    <p:animEffect transition="in" filter="wipe(down)">
                                      <p:cBhvr>
                                        <p:cTn id="153" dur="580">
                                          <p:stCondLst>
                                            <p:cond delay="0"/>
                                          </p:stCondLst>
                                        </p:cTn>
                                        <p:tgtEl>
                                          <p:spTgt spid="18"/>
                                        </p:tgtEl>
                                      </p:cBhvr>
                                    </p:animEffect>
                                    <p:anim calcmode="lin" valueType="num">
                                      <p:cBhvr>
                                        <p:cTn id="15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5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5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5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59" dur="26">
                                          <p:stCondLst>
                                            <p:cond delay="650"/>
                                          </p:stCondLst>
                                        </p:cTn>
                                        <p:tgtEl>
                                          <p:spTgt spid="18"/>
                                        </p:tgtEl>
                                      </p:cBhvr>
                                      <p:to x="100000" y="60000"/>
                                    </p:animScale>
                                    <p:animScale>
                                      <p:cBhvr>
                                        <p:cTn id="160" dur="166" decel="50000">
                                          <p:stCondLst>
                                            <p:cond delay="676"/>
                                          </p:stCondLst>
                                        </p:cTn>
                                        <p:tgtEl>
                                          <p:spTgt spid="18"/>
                                        </p:tgtEl>
                                      </p:cBhvr>
                                      <p:to x="100000" y="100000"/>
                                    </p:animScale>
                                    <p:animScale>
                                      <p:cBhvr>
                                        <p:cTn id="161" dur="26">
                                          <p:stCondLst>
                                            <p:cond delay="1312"/>
                                          </p:stCondLst>
                                        </p:cTn>
                                        <p:tgtEl>
                                          <p:spTgt spid="18"/>
                                        </p:tgtEl>
                                      </p:cBhvr>
                                      <p:to x="100000" y="80000"/>
                                    </p:animScale>
                                    <p:animScale>
                                      <p:cBhvr>
                                        <p:cTn id="162" dur="166" decel="50000">
                                          <p:stCondLst>
                                            <p:cond delay="1338"/>
                                          </p:stCondLst>
                                        </p:cTn>
                                        <p:tgtEl>
                                          <p:spTgt spid="18"/>
                                        </p:tgtEl>
                                      </p:cBhvr>
                                      <p:to x="100000" y="100000"/>
                                    </p:animScale>
                                    <p:animScale>
                                      <p:cBhvr>
                                        <p:cTn id="163" dur="26">
                                          <p:stCondLst>
                                            <p:cond delay="1642"/>
                                          </p:stCondLst>
                                        </p:cTn>
                                        <p:tgtEl>
                                          <p:spTgt spid="18"/>
                                        </p:tgtEl>
                                      </p:cBhvr>
                                      <p:to x="100000" y="90000"/>
                                    </p:animScale>
                                    <p:animScale>
                                      <p:cBhvr>
                                        <p:cTn id="164" dur="166" decel="50000">
                                          <p:stCondLst>
                                            <p:cond delay="1668"/>
                                          </p:stCondLst>
                                        </p:cTn>
                                        <p:tgtEl>
                                          <p:spTgt spid="18"/>
                                        </p:tgtEl>
                                      </p:cBhvr>
                                      <p:to x="100000" y="100000"/>
                                    </p:animScale>
                                    <p:animScale>
                                      <p:cBhvr>
                                        <p:cTn id="165" dur="26">
                                          <p:stCondLst>
                                            <p:cond delay="1808"/>
                                          </p:stCondLst>
                                        </p:cTn>
                                        <p:tgtEl>
                                          <p:spTgt spid="18"/>
                                        </p:tgtEl>
                                      </p:cBhvr>
                                      <p:to x="100000" y="95000"/>
                                    </p:animScale>
                                    <p:animScale>
                                      <p:cBhvr>
                                        <p:cTn id="166" dur="166" decel="50000">
                                          <p:stCondLst>
                                            <p:cond delay="1834"/>
                                          </p:stCondLst>
                                        </p:cTn>
                                        <p:tgtEl>
                                          <p:spTgt spid="18"/>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21"/>
                                        </p:tgtEl>
                                        <p:attrNameLst>
                                          <p:attrName>style.visibility</p:attrName>
                                        </p:attrNameLst>
                                      </p:cBhvr>
                                      <p:to>
                                        <p:strVal val="visible"/>
                                      </p:to>
                                    </p:set>
                                    <p:animEffect transition="in" filter="fade">
                                      <p:cBhvr>
                                        <p:cTn id="171" dur="1000"/>
                                        <p:tgtEl>
                                          <p:spTgt spid="21"/>
                                        </p:tgtEl>
                                      </p:cBhvr>
                                    </p:animEffect>
                                    <p:anim calcmode="lin" valueType="num">
                                      <p:cBhvr>
                                        <p:cTn id="172" dur="1000" fill="hold"/>
                                        <p:tgtEl>
                                          <p:spTgt spid="21"/>
                                        </p:tgtEl>
                                        <p:attrNameLst>
                                          <p:attrName>ppt_x</p:attrName>
                                        </p:attrNameLst>
                                      </p:cBhvr>
                                      <p:tavLst>
                                        <p:tav tm="0">
                                          <p:val>
                                            <p:strVal val="#ppt_x"/>
                                          </p:val>
                                        </p:tav>
                                        <p:tav tm="100000">
                                          <p:val>
                                            <p:strVal val="#ppt_x"/>
                                          </p:val>
                                        </p:tav>
                                      </p:tavLst>
                                    </p:anim>
                                    <p:anim calcmode="lin" valueType="num">
                                      <p:cBhvr>
                                        <p:cTn id="17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6" presetClass="entr" presetSubtype="0" fill="hold" grpId="0" nodeType="clickEffect">
                                  <p:stCondLst>
                                    <p:cond delay="0"/>
                                  </p:stCondLst>
                                  <p:childTnLst>
                                    <p:set>
                                      <p:cBhvr>
                                        <p:cTn id="177" dur="1" fill="hold">
                                          <p:stCondLst>
                                            <p:cond delay="0"/>
                                          </p:stCondLst>
                                        </p:cTn>
                                        <p:tgtEl>
                                          <p:spTgt spid="19"/>
                                        </p:tgtEl>
                                        <p:attrNameLst>
                                          <p:attrName>style.visibility</p:attrName>
                                        </p:attrNameLst>
                                      </p:cBhvr>
                                      <p:to>
                                        <p:strVal val="visible"/>
                                      </p:to>
                                    </p:set>
                                    <p:animEffect transition="in" filter="wipe(down)">
                                      <p:cBhvr>
                                        <p:cTn id="178" dur="580">
                                          <p:stCondLst>
                                            <p:cond delay="0"/>
                                          </p:stCondLst>
                                        </p:cTn>
                                        <p:tgtEl>
                                          <p:spTgt spid="19"/>
                                        </p:tgtEl>
                                      </p:cBhvr>
                                    </p:animEffect>
                                    <p:anim calcmode="lin" valueType="num">
                                      <p:cBhvr>
                                        <p:cTn id="179"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80"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81"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82"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83"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84" dur="26">
                                          <p:stCondLst>
                                            <p:cond delay="650"/>
                                          </p:stCondLst>
                                        </p:cTn>
                                        <p:tgtEl>
                                          <p:spTgt spid="19"/>
                                        </p:tgtEl>
                                      </p:cBhvr>
                                      <p:to x="100000" y="60000"/>
                                    </p:animScale>
                                    <p:animScale>
                                      <p:cBhvr>
                                        <p:cTn id="185" dur="166" decel="50000">
                                          <p:stCondLst>
                                            <p:cond delay="676"/>
                                          </p:stCondLst>
                                        </p:cTn>
                                        <p:tgtEl>
                                          <p:spTgt spid="19"/>
                                        </p:tgtEl>
                                      </p:cBhvr>
                                      <p:to x="100000" y="100000"/>
                                    </p:animScale>
                                    <p:animScale>
                                      <p:cBhvr>
                                        <p:cTn id="186" dur="26">
                                          <p:stCondLst>
                                            <p:cond delay="1312"/>
                                          </p:stCondLst>
                                        </p:cTn>
                                        <p:tgtEl>
                                          <p:spTgt spid="19"/>
                                        </p:tgtEl>
                                      </p:cBhvr>
                                      <p:to x="100000" y="80000"/>
                                    </p:animScale>
                                    <p:animScale>
                                      <p:cBhvr>
                                        <p:cTn id="187" dur="166" decel="50000">
                                          <p:stCondLst>
                                            <p:cond delay="1338"/>
                                          </p:stCondLst>
                                        </p:cTn>
                                        <p:tgtEl>
                                          <p:spTgt spid="19"/>
                                        </p:tgtEl>
                                      </p:cBhvr>
                                      <p:to x="100000" y="100000"/>
                                    </p:animScale>
                                    <p:animScale>
                                      <p:cBhvr>
                                        <p:cTn id="188" dur="26">
                                          <p:stCondLst>
                                            <p:cond delay="1642"/>
                                          </p:stCondLst>
                                        </p:cTn>
                                        <p:tgtEl>
                                          <p:spTgt spid="19"/>
                                        </p:tgtEl>
                                      </p:cBhvr>
                                      <p:to x="100000" y="90000"/>
                                    </p:animScale>
                                    <p:animScale>
                                      <p:cBhvr>
                                        <p:cTn id="189" dur="166" decel="50000">
                                          <p:stCondLst>
                                            <p:cond delay="1668"/>
                                          </p:stCondLst>
                                        </p:cTn>
                                        <p:tgtEl>
                                          <p:spTgt spid="19"/>
                                        </p:tgtEl>
                                      </p:cBhvr>
                                      <p:to x="100000" y="100000"/>
                                    </p:animScale>
                                    <p:animScale>
                                      <p:cBhvr>
                                        <p:cTn id="190" dur="26">
                                          <p:stCondLst>
                                            <p:cond delay="1808"/>
                                          </p:stCondLst>
                                        </p:cTn>
                                        <p:tgtEl>
                                          <p:spTgt spid="19"/>
                                        </p:tgtEl>
                                      </p:cBhvr>
                                      <p:to x="100000" y="95000"/>
                                    </p:animScale>
                                    <p:animScale>
                                      <p:cBhvr>
                                        <p:cTn id="191" dur="166" decel="50000">
                                          <p:stCondLst>
                                            <p:cond delay="1834"/>
                                          </p:stCondLst>
                                        </p:cTn>
                                        <p:tgtEl>
                                          <p:spTgt spid="19"/>
                                        </p:tgtEl>
                                      </p:cBhvr>
                                      <p:to x="100000" y="100000"/>
                                    </p:animScale>
                                  </p:childTnLst>
                                </p:cTn>
                              </p:par>
                            </p:childTnLst>
                          </p:cTn>
                        </p:par>
                      </p:childTnLst>
                    </p:cTn>
                  </p:par>
                  <p:par>
                    <p:cTn id="192" fill="hold">
                      <p:stCondLst>
                        <p:cond delay="indefinite"/>
                      </p:stCondLst>
                      <p:childTnLst>
                        <p:par>
                          <p:cTn id="193" fill="hold">
                            <p:stCondLst>
                              <p:cond delay="0"/>
                            </p:stCondLst>
                            <p:childTnLst>
                              <p:par>
                                <p:cTn id="194" presetID="42" presetClass="entr" presetSubtype="0" fill="hold" grpId="0" nodeType="clickEffect">
                                  <p:stCondLst>
                                    <p:cond delay="0"/>
                                  </p:stCondLst>
                                  <p:childTnLst>
                                    <p:set>
                                      <p:cBhvr>
                                        <p:cTn id="195" dur="1" fill="hold">
                                          <p:stCondLst>
                                            <p:cond delay="0"/>
                                          </p:stCondLst>
                                        </p:cTn>
                                        <p:tgtEl>
                                          <p:spTgt spid="22"/>
                                        </p:tgtEl>
                                        <p:attrNameLst>
                                          <p:attrName>style.visibility</p:attrName>
                                        </p:attrNameLst>
                                      </p:cBhvr>
                                      <p:to>
                                        <p:strVal val="visible"/>
                                      </p:to>
                                    </p:set>
                                    <p:animEffect transition="in" filter="fade">
                                      <p:cBhvr>
                                        <p:cTn id="196" dur="1000"/>
                                        <p:tgtEl>
                                          <p:spTgt spid="22"/>
                                        </p:tgtEl>
                                      </p:cBhvr>
                                    </p:animEffect>
                                    <p:anim calcmode="lin" valueType="num">
                                      <p:cBhvr>
                                        <p:cTn id="197" dur="1000" fill="hold"/>
                                        <p:tgtEl>
                                          <p:spTgt spid="22"/>
                                        </p:tgtEl>
                                        <p:attrNameLst>
                                          <p:attrName>ppt_x</p:attrName>
                                        </p:attrNameLst>
                                      </p:cBhvr>
                                      <p:tavLst>
                                        <p:tav tm="0">
                                          <p:val>
                                            <p:strVal val="#ppt_x"/>
                                          </p:val>
                                        </p:tav>
                                        <p:tav tm="100000">
                                          <p:val>
                                            <p:strVal val="#ppt_x"/>
                                          </p:val>
                                        </p:tav>
                                      </p:tavLst>
                                    </p:anim>
                                    <p:anim calcmode="lin" valueType="num">
                                      <p:cBhvr>
                                        <p:cTn id="19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6" presetClass="entr" presetSubtype="0" fill="hold" grpId="0" nodeType="clickEffect">
                                  <p:stCondLst>
                                    <p:cond delay="0"/>
                                  </p:stCondLst>
                                  <p:childTnLst>
                                    <p:set>
                                      <p:cBhvr>
                                        <p:cTn id="202" dur="1" fill="hold">
                                          <p:stCondLst>
                                            <p:cond delay="0"/>
                                          </p:stCondLst>
                                        </p:cTn>
                                        <p:tgtEl>
                                          <p:spTgt spid="20"/>
                                        </p:tgtEl>
                                        <p:attrNameLst>
                                          <p:attrName>style.visibility</p:attrName>
                                        </p:attrNameLst>
                                      </p:cBhvr>
                                      <p:to>
                                        <p:strVal val="visible"/>
                                      </p:to>
                                    </p:set>
                                    <p:animEffect transition="in" filter="wipe(down)">
                                      <p:cBhvr>
                                        <p:cTn id="203" dur="580">
                                          <p:stCondLst>
                                            <p:cond delay="0"/>
                                          </p:stCondLst>
                                        </p:cTn>
                                        <p:tgtEl>
                                          <p:spTgt spid="20"/>
                                        </p:tgtEl>
                                      </p:cBhvr>
                                    </p:animEffect>
                                    <p:anim calcmode="lin" valueType="num">
                                      <p:cBhvr>
                                        <p:cTn id="20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09" dur="26">
                                          <p:stCondLst>
                                            <p:cond delay="650"/>
                                          </p:stCondLst>
                                        </p:cTn>
                                        <p:tgtEl>
                                          <p:spTgt spid="20"/>
                                        </p:tgtEl>
                                      </p:cBhvr>
                                      <p:to x="100000" y="60000"/>
                                    </p:animScale>
                                    <p:animScale>
                                      <p:cBhvr>
                                        <p:cTn id="210" dur="166" decel="50000">
                                          <p:stCondLst>
                                            <p:cond delay="676"/>
                                          </p:stCondLst>
                                        </p:cTn>
                                        <p:tgtEl>
                                          <p:spTgt spid="20"/>
                                        </p:tgtEl>
                                      </p:cBhvr>
                                      <p:to x="100000" y="100000"/>
                                    </p:animScale>
                                    <p:animScale>
                                      <p:cBhvr>
                                        <p:cTn id="211" dur="26">
                                          <p:stCondLst>
                                            <p:cond delay="1312"/>
                                          </p:stCondLst>
                                        </p:cTn>
                                        <p:tgtEl>
                                          <p:spTgt spid="20"/>
                                        </p:tgtEl>
                                      </p:cBhvr>
                                      <p:to x="100000" y="80000"/>
                                    </p:animScale>
                                    <p:animScale>
                                      <p:cBhvr>
                                        <p:cTn id="212" dur="166" decel="50000">
                                          <p:stCondLst>
                                            <p:cond delay="1338"/>
                                          </p:stCondLst>
                                        </p:cTn>
                                        <p:tgtEl>
                                          <p:spTgt spid="20"/>
                                        </p:tgtEl>
                                      </p:cBhvr>
                                      <p:to x="100000" y="100000"/>
                                    </p:animScale>
                                    <p:animScale>
                                      <p:cBhvr>
                                        <p:cTn id="213" dur="26">
                                          <p:stCondLst>
                                            <p:cond delay="1642"/>
                                          </p:stCondLst>
                                        </p:cTn>
                                        <p:tgtEl>
                                          <p:spTgt spid="20"/>
                                        </p:tgtEl>
                                      </p:cBhvr>
                                      <p:to x="100000" y="90000"/>
                                    </p:animScale>
                                    <p:animScale>
                                      <p:cBhvr>
                                        <p:cTn id="214" dur="166" decel="50000">
                                          <p:stCondLst>
                                            <p:cond delay="1668"/>
                                          </p:stCondLst>
                                        </p:cTn>
                                        <p:tgtEl>
                                          <p:spTgt spid="20"/>
                                        </p:tgtEl>
                                      </p:cBhvr>
                                      <p:to x="100000" y="100000"/>
                                    </p:animScale>
                                    <p:animScale>
                                      <p:cBhvr>
                                        <p:cTn id="215" dur="26">
                                          <p:stCondLst>
                                            <p:cond delay="1808"/>
                                          </p:stCondLst>
                                        </p:cTn>
                                        <p:tgtEl>
                                          <p:spTgt spid="20"/>
                                        </p:tgtEl>
                                      </p:cBhvr>
                                      <p:to x="100000" y="95000"/>
                                    </p:animScale>
                                    <p:animScale>
                                      <p:cBhvr>
                                        <p:cTn id="216" dur="166" decel="50000">
                                          <p:stCondLst>
                                            <p:cond delay="1834"/>
                                          </p:stCondLst>
                                        </p:cTn>
                                        <p:tgtEl>
                                          <p:spTgt spid="20"/>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23"/>
                                        </p:tgtEl>
                                        <p:attrNameLst>
                                          <p:attrName>style.visibility</p:attrName>
                                        </p:attrNameLst>
                                      </p:cBhvr>
                                      <p:to>
                                        <p:strVal val="visible"/>
                                      </p:to>
                                    </p:set>
                                    <p:anim calcmode="lin" valueType="num">
                                      <p:cBhvr additive="base">
                                        <p:cTn id="221" dur="500" fill="hold"/>
                                        <p:tgtEl>
                                          <p:spTgt spid="23"/>
                                        </p:tgtEl>
                                        <p:attrNameLst>
                                          <p:attrName>ppt_x</p:attrName>
                                        </p:attrNameLst>
                                      </p:cBhvr>
                                      <p:tavLst>
                                        <p:tav tm="0">
                                          <p:val>
                                            <p:strVal val="#ppt_x"/>
                                          </p:val>
                                        </p:tav>
                                        <p:tav tm="100000">
                                          <p:val>
                                            <p:strVal val="#ppt_x"/>
                                          </p:val>
                                        </p:tav>
                                      </p:tavLst>
                                    </p:anim>
                                    <p:anim calcmode="lin" valueType="num">
                                      <p:cBhvr additive="base">
                                        <p:cTn id="2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CE0878-830B-4B8D-8969-35BAABBBF049}"/>
              </a:ext>
            </a:extLst>
          </p:cNvPr>
          <p:cNvSpPr txBox="1"/>
          <p:nvPr/>
        </p:nvSpPr>
        <p:spPr>
          <a:xfrm>
            <a:off x="2615343" y="152270"/>
            <a:ext cx="3458886" cy="526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defTabSz="914400"/>
            <a:r>
              <a:rPr lang="en-US" sz="2800" b="1" dirty="0">
                <a:solidFill>
                  <a:prstClr val="black"/>
                </a:solidFill>
                <a:latin typeface="Times New Roman" panose="02020603050405020304" pitchFamily="18" charset="0"/>
                <a:cs typeface="Times New Roman" panose="02020603050405020304" pitchFamily="18" charset="0"/>
              </a:rPr>
              <a:t>INTRODUCTION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F8582F-1091-4AAD-8549-9899D605C42C}"/>
                  </a:ext>
                </a:extLst>
              </p:cNvPr>
              <p:cNvSpPr/>
              <p:nvPr/>
            </p:nvSpPr>
            <p:spPr>
              <a:xfrm>
                <a:off x="457201" y="1293225"/>
                <a:ext cx="8190411" cy="400814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Numerical analysis is a tool that that helps us to solve certain mathematical problem, as that allows  to find and accept approximate answer  to mathematical problem. There are many tools in numerical analysis to solve the mathematical problem those are False position method, Newton Raphson method, Lagrange interpolation, Trapezoidal etc. Now we discuss some particular method those are  False position method, Newton Raphson method, Lagrange interpolation, Newton’s backward</a:t>
                </a:r>
                <a:r>
                  <a:rPr kumimoji="0" lang="en-US" sz="24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difference, Simpson’s </a:t>
                </a:r>
                <a14:m>
                  <m:oMath xmlns:m="http://schemas.openxmlformats.org/officeDocument/2006/math">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m:rPr>
                            <m:nor/>
                          </m:rP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m:t>3</m:t>
                        </m:r>
                      </m:num>
                      <m:den>
                        <m:r>
                          <m:rPr>
                            <m:nor/>
                          </m:rP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m:t>8</m:t>
                        </m:r>
                      </m:den>
                    </m:f>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  </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rule, Gauss forward, backward, Richardson’s extrapolation , Adaptive quadrature formula</a:t>
                </a: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45F8582F-1091-4AAD-8549-9899D605C42C}"/>
                  </a:ext>
                </a:extLst>
              </p:cNvPr>
              <p:cNvSpPr>
                <a:spLocks noRot="1" noChangeAspect="1" noMove="1" noResize="1" noEditPoints="1" noAdjustHandles="1" noChangeArrowheads="1" noChangeShapeType="1" noTextEdit="1"/>
              </p:cNvSpPr>
              <p:nvPr/>
            </p:nvSpPr>
            <p:spPr>
              <a:xfrm>
                <a:off x="457201" y="1293225"/>
                <a:ext cx="8190411" cy="4008149"/>
              </a:xfrm>
              <a:prstGeom prst="rect">
                <a:avLst/>
              </a:prstGeom>
              <a:blipFill>
                <a:blip r:embed="rId2"/>
                <a:stretch>
                  <a:fillRect l="-1116" t="-1216" b="-2432"/>
                </a:stretch>
              </a:blipFill>
            </p:spPr>
            <p:txBody>
              <a:bodyPr/>
              <a:lstStyle/>
              <a:p>
                <a:r>
                  <a:rPr lang="en-US">
                    <a:noFill/>
                  </a:rPr>
                  <a:t> </a:t>
                </a:r>
              </a:p>
            </p:txBody>
          </p:sp>
        </mc:Fallback>
      </mc:AlternateContent>
    </p:spTree>
    <p:extLst>
      <p:ext uri="{BB962C8B-B14F-4D97-AF65-F5344CB8AC3E}">
        <p14:creationId xmlns:p14="http://schemas.microsoft.com/office/powerpoint/2010/main" val="2094711586"/>
      </p:ext>
    </p:extLst>
  </p:cSld>
  <p:clrMapOvr>
    <a:masterClrMapping/>
  </p:clrMapOvr>
  <p:transition spd="med" advClick="0" advTm="1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16F2E6-4199-46BD-8EAB-B641E9477631}"/>
              </a:ext>
            </a:extLst>
          </p:cNvPr>
          <p:cNvSpPr txBox="1"/>
          <p:nvPr/>
        </p:nvSpPr>
        <p:spPr>
          <a:xfrm>
            <a:off x="483326" y="1397675"/>
            <a:ext cx="8177349" cy="2523768"/>
          </a:xfrm>
          <a:prstGeom prst="rect">
            <a:avLst/>
          </a:prstGeom>
          <a:noFill/>
        </p:spPr>
        <p:txBody>
          <a:bodyPr wrap="square" rtlCol="0">
            <a:spAutoFit/>
          </a:bodyPr>
          <a:lstStyle/>
          <a:p>
            <a:endParaRPr lang="en-US" sz="2000" kern="1200" dirty="0">
              <a:solidFill>
                <a:schemeClr val="tx1"/>
              </a:solidFill>
              <a:effectLst/>
              <a:latin typeface="+mn-lt"/>
              <a:ea typeface="+mn-ea"/>
              <a:cs typeface="+mn-cs"/>
            </a:endParaRPr>
          </a:p>
          <a:p>
            <a:r>
              <a:rPr lang="en-US" sz="2000" kern="1200" dirty="0">
                <a:solidFill>
                  <a:schemeClr val="tx1"/>
                </a:solidFill>
                <a:effectLst/>
                <a:latin typeface="+mn-lt"/>
                <a:ea typeface="+mn-ea"/>
                <a:cs typeface="+mn-cs"/>
              </a:rPr>
              <a:t>Simplified Version:                                                                                                                       </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Three Ingredients A,B,C</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Defined by fixed volume</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1.5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A + 3.6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B + 5.3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C=25.07 g</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2.5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A + 4.3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B + 2.4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C=22.36 g </a:t>
            </a:r>
          </a:p>
          <a:p>
            <a:pPr marL="285750" indent="-285750">
              <a:buFont typeface="Wingdings" panose="05000000000000000000" pitchFamily="2" charset="2"/>
              <a:buChar char="Ø"/>
            </a:pPr>
            <a:r>
              <a:rPr lang="en-US" sz="2000" kern="1200" dirty="0">
                <a:solidFill>
                  <a:schemeClr val="tx1"/>
                </a:solidFill>
                <a:effectLst/>
                <a:latin typeface="+mn-lt"/>
                <a:ea typeface="+mn-ea"/>
                <a:cs typeface="+mn-cs"/>
              </a:rPr>
              <a:t>2.7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A + 5.5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B + 3.2 g/cm</a:t>
            </a:r>
            <a:r>
              <a:rPr lang="en-US" sz="2000" kern="1200" baseline="30000" dirty="0">
                <a:solidFill>
                  <a:schemeClr val="tx1"/>
                </a:solidFill>
                <a:effectLst/>
                <a:latin typeface="+mn-lt"/>
                <a:ea typeface="+mn-ea"/>
                <a:cs typeface="+mn-cs"/>
              </a:rPr>
              <a:t>3</a:t>
            </a:r>
            <a:r>
              <a:rPr lang="en-US" sz="2000" kern="1200" dirty="0">
                <a:solidFill>
                  <a:schemeClr val="tx1"/>
                </a:solidFill>
                <a:effectLst/>
                <a:latin typeface="+mn-lt"/>
                <a:ea typeface="+mn-ea"/>
                <a:cs typeface="+mn-cs"/>
              </a:rPr>
              <a:t>  of C=28.14 g </a:t>
            </a:r>
          </a:p>
          <a:p>
            <a:endParaRPr lang="en-US" sz="1800" dirty="0"/>
          </a:p>
        </p:txBody>
      </p:sp>
    </p:spTree>
    <p:extLst>
      <p:ext uri="{BB962C8B-B14F-4D97-AF65-F5344CB8AC3E}">
        <p14:creationId xmlns:p14="http://schemas.microsoft.com/office/powerpoint/2010/main" val="3782356287"/>
      </p:ext>
    </p:extLst>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16F2D1-7C54-4689-A42A-FE32AD922886}"/>
              </a:ext>
            </a:extLst>
          </p:cNvPr>
          <p:cNvSpPr txBox="1"/>
          <p:nvPr/>
        </p:nvSpPr>
        <p:spPr>
          <a:xfrm>
            <a:off x="450165" y="562708"/>
            <a:ext cx="7322235"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solidFill>
                  <a:prstClr val="black"/>
                </a:solidFill>
                <a:latin typeface="Times New Roman" panose="02020603050405020304" pitchFamily="18" charset="0"/>
                <a:cs typeface="Times New Roman" panose="02020603050405020304" pitchFamily="18" charset="0"/>
              </a:rPr>
              <a:t>The following table  shows the comparison  between the Euler method and Modified Euler method at t</a:t>
            </a:r>
            <a:r>
              <a:rPr lang="en-US" sz="2400" baseline="-25000" dirty="0">
                <a:solidFill>
                  <a:prstClr val="black"/>
                </a:solidFill>
                <a:latin typeface="Times New Roman" panose="02020603050405020304" pitchFamily="18" charset="0"/>
                <a:cs typeface="Times New Roman" panose="02020603050405020304" pitchFamily="18" charset="0"/>
              </a:rPr>
              <a:t>i</a:t>
            </a:r>
            <a:r>
              <a:rPr lang="en-US" sz="2400" dirty="0">
                <a:solidFill>
                  <a:prstClr val="black"/>
                </a:solidFill>
                <a:latin typeface="Times New Roman" panose="02020603050405020304" pitchFamily="18" charset="0"/>
                <a:cs typeface="Times New Roman" panose="02020603050405020304" pitchFamily="18" charset="0"/>
              </a:rPr>
              <a:t> with error.</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6E1BA6F-06E2-4AFA-90B2-F16EEC4D6FFA}"/>
                  </a:ext>
                </a:extLst>
              </p:cNvPr>
              <p:cNvGraphicFramePr>
                <a:graphicFrameLocks noGrp="1"/>
              </p:cNvGraphicFramePr>
              <p:nvPr>
                <p:extLst>
                  <p:ext uri="{D42A27DB-BD31-4B8C-83A1-F6EECF244321}">
                    <p14:modId xmlns:p14="http://schemas.microsoft.com/office/powerpoint/2010/main" val="957338630"/>
                  </p:ext>
                </p:extLst>
              </p:nvPr>
            </p:nvGraphicFramePr>
            <p:xfrm>
              <a:off x="267286" y="1589649"/>
              <a:ext cx="8454683" cy="4389120"/>
            </p:xfrm>
            <a:graphic>
              <a:graphicData uri="http://schemas.openxmlformats.org/drawingml/2006/table">
                <a:tbl>
                  <a:tblPr firstRow="1" bandRow="1"/>
                  <a:tblGrid>
                    <a:gridCol w="888487">
                      <a:extLst>
                        <a:ext uri="{9D8B030D-6E8A-4147-A177-3AD203B41FA5}">
                          <a16:colId xmlns:a16="http://schemas.microsoft.com/office/drawing/2014/main" val="532614870"/>
                        </a:ext>
                      </a:extLst>
                    </a:gridCol>
                    <a:gridCol w="737173">
                      <a:extLst>
                        <a:ext uri="{9D8B030D-6E8A-4147-A177-3AD203B41FA5}">
                          <a16:colId xmlns:a16="http://schemas.microsoft.com/office/drawing/2014/main" val="164536384"/>
                        </a:ext>
                      </a:extLst>
                    </a:gridCol>
                    <a:gridCol w="1233565">
                      <a:extLst>
                        <a:ext uri="{9D8B030D-6E8A-4147-A177-3AD203B41FA5}">
                          <a16:colId xmlns:a16="http://schemas.microsoft.com/office/drawing/2014/main" val="2741932027"/>
                        </a:ext>
                      </a:extLst>
                    </a:gridCol>
                    <a:gridCol w="1282422">
                      <a:extLst>
                        <a:ext uri="{9D8B030D-6E8A-4147-A177-3AD203B41FA5}">
                          <a16:colId xmlns:a16="http://schemas.microsoft.com/office/drawing/2014/main" val="3763846804"/>
                        </a:ext>
                      </a:extLst>
                    </a:gridCol>
                    <a:gridCol w="1319062">
                      <a:extLst>
                        <a:ext uri="{9D8B030D-6E8A-4147-A177-3AD203B41FA5}">
                          <a16:colId xmlns:a16="http://schemas.microsoft.com/office/drawing/2014/main" val="1811115183"/>
                        </a:ext>
                      </a:extLst>
                    </a:gridCol>
                    <a:gridCol w="1551117">
                      <a:extLst>
                        <a:ext uri="{9D8B030D-6E8A-4147-A177-3AD203B41FA5}">
                          <a16:colId xmlns:a16="http://schemas.microsoft.com/office/drawing/2014/main" val="2184828856"/>
                        </a:ext>
                      </a:extLst>
                    </a:gridCol>
                    <a:gridCol w="1442857">
                      <a:extLst>
                        <a:ext uri="{9D8B030D-6E8A-4147-A177-3AD203B41FA5}">
                          <a16:colId xmlns:a16="http://schemas.microsoft.com/office/drawing/2014/main" val="1779827362"/>
                        </a:ext>
                      </a:extLst>
                    </a:gridCol>
                  </a:tblGrid>
                  <a:tr h="1157230">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Iteration    Number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i</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Exact Value </a:t>
                          </a:r>
                        </a:p>
                        <a:p>
                          <a:pPr algn="ct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y(t</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Euler Method</a:t>
                          </a:r>
                        </a:p>
                        <a:p>
                          <a:pPr algn="ctr"/>
                          <a:r>
                            <a:rPr lang="en-US" sz="1800" dirty="0">
                              <a:latin typeface="Times New Roman" panose="02020603050405020304" pitchFamily="18" charset="0"/>
                              <a:ea typeface="Cambria Math" panose="02040503050406030204" pitchFamily="18" charset="0"/>
                              <a:cs typeface="Times New Roman" panose="02020603050405020304" pitchFamily="18" charset="0"/>
                            </a:rPr>
                            <a:t>(</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Error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baseline="0"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Modified Euler Method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dirty="0">
                              <a:latin typeface="Times New Roman" panose="02020603050405020304" pitchFamily="18" charset="0"/>
                              <a:cs typeface="Times New Roman" panose="02020603050405020304" pitchFamily="18" charset="0"/>
                            </a:rPr>
                            <a:t>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Error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𝜔</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baseline="0"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extLst>
                      <a:ext uri="{0D108BD9-81ED-4DB2-BD59-A6C34878D82A}">
                        <a16:rowId xmlns:a16="http://schemas.microsoft.com/office/drawing/2014/main" val="1158598912"/>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043801983"/>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1.10653066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0.75000000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0.35653066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0.81250000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0.29403066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2757912242"/>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1.36787944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1.12500000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0.24287944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1.19531250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0.17256694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107133030"/>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1.72313016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1.56250000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0.16063016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1.62207031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0.10105985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450538529"/>
                      </a:ext>
                    </a:extLst>
                  </a:tr>
                  <a:tr h="601361">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2.13533528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2.03125000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0.10408528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2.07629395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0.05904134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2432617828"/>
                      </a:ext>
                    </a:extLst>
                  </a:tr>
                </a:tbl>
              </a:graphicData>
            </a:graphic>
          </p:graphicFrame>
        </mc:Choice>
        <mc:Fallback xmlns="">
          <p:graphicFrame>
            <p:nvGraphicFramePr>
              <p:cNvPr id="5" name="Table 4">
                <a:extLst>
                  <a:ext uri="{FF2B5EF4-FFF2-40B4-BE49-F238E27FC236}">
                    <a16:creationId xmlns:a16="http://schemas.microsoft.com/office/drawing/2014/main" id="{86E1BA6F-06E2-4AFA-90B2-F16EEC4D6FFA}"/>
                  </a:ext>
                </a:extLst>
              </p:cNvPr>
              <p:cNvGraphicFramePr>
                <a:graphicFrameLocks noGrp="1"/>
              </p:cNvGraphicFramePr>
              <p:nvPr>
                <p:extLst>
                  <p:ext uri="{D42A27DB-BD31-4B8C-83A1-F6EECF244321}">
                    <p14:modId xmlns:p14="http://schemas.microsoft.com/office/powerpoint/2010/main" val="957338630"/>
                  </p:ext>
                </p:extLst>
              </p:nvPr>
            </p:nvGraphicFramePr>
            <p:xfrm>
              <a:off x="267286" y="1589649"/>
              <a:ext cx="8454683" cy="4389120"/>
            </p:xfrm>
            <a:graphic>
              <a:graphicData uri="http://schemas.openxmlformats.org/drawingml/2006/table">
                <a:tbl>
                  <a:tblPr firstRow="1" bandRow="1"/>
                  <a:tblGrid>
                    <a:gridCol w="888487">
                      <a:extLst>
                        <a:ext uri="{9D8B030D-6E8A-4147-A177-3AD203B41FA5}">
                          <a16:colId xmlns:a16="http://schemas.microsoft.com/office/drawing/2014/main" val="532614870"/>
                        </a:ext>
                      </a:extLst>
                    </a:gridCol>
                    <a:gridCol w="737173">
                      <a:extLst>
                        <a:ext uri="{9D8B030D-6E8A-4147-A177-3AD203B41FA5}">
                          <a16:colId xmlns:a16="http://schemas.microsoft.com/office/drawing/2014/main" val="164536384"/>
                        </a:ext>
                      </a:extLst>
                    </a:gridCol>
                    <a:gridCol w="1233565">
                      <a:extLst>
                        <a:ext uri="{9D8B030D-6E8A-4147-A177-3AD203B41FA5}">
                          <a16:colId xmlns:a16="http://schemas.microsoft.com/office/drawing/2014/main" val="2741932027"/>
                        </a:ext>
                      </a:extLst>
                    </a:gridCol>
                    <a:gridCol w="1282422">
                      <a:extLst>
                        <a:ext uri="{9D8B030D-6E8A-4147-A177-3AD203B41FA5}">
                          <a16:colId xmlns:a16="http://schemas.microsoft.com/office/drawing/2014/main" val="3763846804"/>
                        </a:ext>
                      </a:extLst>
                    </a:gridCol>
                    <a:gridCol w="1319062">
                      <a:extLst>
                        <a:ext uri="{9D8B030D-6E8A-4147-A177-3AD203B41FA5}">
                          <a16:colId xmlns:a16="http://schemas.microsoft.com/office/drawing/2014/main" val="1811115183"/>
                        </a:ext>
                      </a:extLst>
                    </a:gridCol>
                    <a:gridCol w="1551117">
                      <a:extLst>
                        <a:ext uri="{9D8B030D-6E8A-4147-A177-3AD203B41FA5}">
                          <a16:colId xmlns:a16="http://schemas.microsoft.com/office/drawing/2014/main" val="2184828856"/>
                        </a:ext>
                      </a:extLst>
                    </a:gridCol>
                    <a:gridCol w="1442857">
                      <a:extLst>
                        <a:ext uri="{9D8B030D-6E8A-4147-A177-3AD203B41FA5}">
                          <a16:colId xmlns:a16="http://schemas.microsoft.com/office/drawing/2014/main" val="1779827362"/>
                        </a:ext>
                      </a:extLst>
                    </a:gridCol>
                  </a:tblGrid>
                  <a:tr h="1188720">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Iteration    Number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i</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Exact Value </a:t>
                          </a:r>
                        </a:p>
                        <a:p>
                          <a:pPr algn="ct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y(t</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2C7A9"/>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222749" t="-3590" r="-337441" b="-27794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315278" t="-3590" r="-229630" b="-27794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351765" t="-3590" r="-94510" b="-27794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2"/>
                          <a:stretch>
                            <a:fillRect l="-486076" t="-3590" r="-1688" b="-277949"/>
                          </a:stretch>
                        </a:blipFill>
                      </a:tcPr>
                    </a:tc>
                    <a:extLst>
                      <a:ext uri="{0D108BD9-81ED-4DB2-BD59-A6C34878D82A}">
                        <a16:rowId xmlns:a16="http://schemas.microsoft.com/office/drawing/2014/main" val="1158598912"/>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0.500000000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043801983"/>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1.10653066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0.75000000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0.35653066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0.81250000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0.29403066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2757912242"/>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1.36787944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1.12500000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0.24287944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1.19531250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0.17256694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1107133030"/>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1.72313016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1.56250000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0.16063016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1.62207031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0.10105985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20000"/>
                          </a:srgbClr>
                        </a:solidFill>
                      </a:tcPr>
                    </a:tc>
                    <a:extLst>
                      <a:ext uri="{0D108BD9-81ED-4DB2-BD59-A6C34878D82A}">
                        <a16:rowId xmlns:a16="http://schemas.microsoft.com/office/drawing/2014/main" val="450538529"/>
                      </a:ext>
                    </a:extLst>
                  </a:tr>
                  <a:tr h="640080">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r>
                            <a:rPr lang="en-US" dirty="0">
                              <a:latin typeface="Times New Roman" panose="02020603050405020304" pitchFamily="18" charset="0"/>
                              <a:cs typeface="Times New Roman" panose="02020603050405020304" pitchFamily="18" charset="0"/>
                            </a:rPr>
                            <a:t>2.13533528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2.03125000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0.10408528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2.07629395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r>
                            <a:rPr lang="en-US" dirty="0">
                              <a:latin typeface="Times New Roman" panose="02020603050405020304" pitchFamily="18" charset="0"/>
                              <a:cs typeface="Times New Roman" panose="02020603050405020304" pitchFamily="18" charset="0"/>
                            </a:rPr>
                            <a:t>0.05904134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2C7A9">
                            <a:tint val="40000"/>
                          </a:srgbClr>
                        </a:solidFill>
                      </a:tcPr>
                    </a:tc>
                    <a:extLst>
                      <a:ext uri="{0D108BD9-81ED-4DB2-BD59-A6C34878D82A}">
                        <a16:rowId xmlns:a16="http://schemas.microsoft.com/office/drawing/2014/main" val="2432617828"/>
                      </a:ext>
                    </a:extLst>
                  </a:tr>
                </a:tbl>
              </a:graphicData>
            </a:graphic>
          </p:graphicFrame>
        </mc:Fallback>
      </mc:AlternateContent>
    </p:spTree>
    <p:extLst>
      <p:ext uri="{BB962C8B-B14F-4D97-AF65-F5344CB8AC3E}">
        <p14:creationId xmlns:p14="http://schemas.microsoft.com/office/powerpoint/2010/main" val="2576641495"/>
      </p:ext>
    </p:extLst>
  </p:cSld>
  <p:clrMapOvr>
    <a:masterClrMapping/>
  </p:clrMapOvr>
  <mc:AlternateContent xmlns:mc="http://schemas.openxmlformats.org/markup-compatibility/2006" xmlns:p14="http://schemas.microsoft.com/office/powerpoint/2010/main">
    <mc:Choice Requires="p14">
      <p:transition spd="slow" p14:dur="1600" advClick="0" advTm="1000">
        <p:blinds dir="vert"/>
      </p:transition>
    </mc:Choice>
    <mc:Fallback xmlns="">
      <p:transition spd="slow" advClick="0"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3B0AA1-1EBC-4509-AA01-11051DEC18D9}"/>
              </a:ext>
            </a:extLst>
          </p:cNvPr>
          <p:cNvSpPr/>
          <p:nvPr/>
        </p:nvSpPr>
        <p:spPr>
          <a:xfrm>
            <a:off x="1227909" y="182881"/>
            <a:ext cx="6413863"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NEWTON-RAPHSON METHOD</a:t>
            </a:r>
          </a:p>
        </p:txBody>
      </p:sp>
      <p:sp>
        <p:nvSpPr>
          <p:cNvPr id="5" name="Rectangle 4">
            <a:extLst>
              <a:ext uri="{FF2B5EF4-FFF2-40B4-BE49-F238E27FC236}">
                <a16:creationId xmlns:a16="http://schemas.microsoft.com/office/drawing/2014/main" id="{CEB4E1F3-3B0F-4996-B282-A52EC0A5EEF0}"/>
              </a:ext>
            </a:extLst>
          </p:cNvPr>
          <p:cNvSpPr/>
          <p:nvPr/>
        </p:nvSpPr>
        <p:spPr>
          <a:xfrm>
            <a:off x="444137" y="1118744"/>
            <a:ext cx="4572000" cy="4832092"/>
          </a:xfrm>
          <a:prstGeom prst="rect">
            <a:avLst/>
          </a:prstGeom>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Newton-Raphson method is an iterative numerical technique used to find approximations to the roots (or solutions) of a real-valued function. It involves starting with an initial guess for a root and then refining that guess by iteratively applying a formula derived from the tangent line to the function at that point.</a:t>
            </a:r>
          </a:p>
        </p:txBody>
      </p:sp>
      <p:pic>
        <p:nvPicPr>
          <p:cNvPr id="6" name="Picture 5">
            <a:extLst>
              <a:ext uri="{FF2B5EF4-FFF2-40B4-BE49-F238E27FC236}">
                <a16:creationId xmlns:a16="http://schemas.microsoft.com/office/drawing/2014/main" id="{73E14857-6989-4CD9-A3DA-74D58D87C416}"/>
              </a:ext>
            </a:extLst>
          </p:cNvPr>
          <p:cNvPicPr>
            <a:picLocks noChangeAspect="1"/>
          </p:cNvPicPr>
          <p:nvPr/>
        </p:nvPicPr>
        <p:blipFill>
          <a:blip r:embed="rId2">
            <a:duotone>
              <a:prstClr val="black"/>
              <a:srgbClr val="4472C4">
                <a:tint val="45000"/>
                <a:satMod val="400000"/>
              </a:srgbClr>
            </a:duotone>
            <a:extLst>
              <a:ext uri="{28A0092B-C50C-407E-A947-70E740481C1C}">
                <a14:useLocalDpi xmlns:a14="http://schemas.microsoft.com/office/drawing/2010/main" val="0"/>
              </a:ext>
            </a:extLst>
          </a:blip>
          <a:stretch>
            <a:fillRect/>
          </a:stretch>
        </p:blipFill>
        <p:spPr>
          <a:xfrm>
            <a:off x="5206424" y="1421439"/>
            <a:ext cx="3726560" cy="4226701"/>
          </a:xfrm>
          <a:prstGeom prst="rect">
            <a:avLst/>
          </a:prstGeom>
          <a:blipFill dpi="0" rotWithShape="1">
            <a:blip r:embed="rId3">
              <a:duotone>
                <a:prstClr val="black"/>
                <a:srgbClr val="4472C4">
                  <a:tint val="45000"/>
                  <a:satMod val="400000"/>
                </a:srgbClr>
              </a:duotone>
            </a:blip>
            <a:srcRect/>
            <a:tile tx="0" ty="0" sx="100000" sy="100000" flip="none" algn="tl"/>
          </a:blipFill>
        </p:spPr>
      </p:pic>
    </p:spTree>
    <p:extLst>
      <p:ext uri="{BB962C8B-B14F-4D97-AF65-F5344CB8AC3E}">
        <p14:creationId xmlns:p14="http://schemas.microsoft.com/office/powerpoint/2010/main" val="1608263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crush"/>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A9BD6C-3355-41BA-BF8A-D5D41670BE71}"/>
              </a:ext>
            </a:extLst>
          </p:cNvPr>
          <p:cNvSpPr txBox="1">
            <a:spLocks/>
          </p:cNvSpPr>
          <p:nvPr/>
        </p:nvSpPr>
        <p:spPr>
          <a:xfrm>
            <a:off x="1371600" y="217492"/>
            <a:ext cx="5852160" cy="77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ctr" defTabSz="914400" rtl="0" eaLnBrk="1" latinLnBrk="0" hangingPunct="1">
              <a:lnSpc>
                <a:spcPct val="90000"/>
              </a:lnSpc>
              <a:spcBef>
                <a:spcPct val="0"/>
              </a:spcBef>
              <a:buNone/>
              <a:defRPr sz="2600" kern="1200" cap="all" spc="2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Click to edit Master title </a:t>
            </a:r>
            <a:endParaRPr lang="en-US" dirty="0"/>
          </a:p>
        </p:txBody>
      </p:sp>
      <p:sp>
        <p:nvSpPr>
          <p:cNvPr id="5" name="Rectangle 4">
            <a:extLst>
              <a:ext uri="{FF2B5EF4-FFF2-40B4-BE49-F238E27FC236}">
                <a16:creationId xmlns:a16="http://schemas.microsoft.com/office/drawing/2014/main" id="{B5B9C667-8075-42A7-8832-71BBBD3CC933}"/>
              </a:ext>
            </a:extLst>
          </p:cNvPr>
          <p:cNvSpPr/>
          <p:nvPr/>
        </p:nvSpPr>
        <p:spPr>
          <a:xfrm>
            <a:off x="628650" y="1690690"/>
            <a:ext cx="7886701" cy="323165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Richardson extrapolation is a method that allows one to reduce the error of an approximate formula provided that the order of this error is unknown. The idea is to use two different step sizes, for example h and 2h.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of Richardson extrapolation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Richardson extrapolation is used to generate high accuracy result.</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commonly used within the numerical approximation of partial differential equations to improve certain predictive quantities such as drag or lift of an airfoil</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572717623"/>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77EE2E-A629-41EC-8790-4554B28A464B}"/>
              </a:ext>
            </a:extLst>
          </p:cNvPr>
          <p:cNvSpPr/>
          <p:nvPr/>
        </p:nvSpPr>
        <p:spPr>
          <a:xfrm>
            <a:off x="1155561" y="136657"/>
            <a:ext cx="599585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NEWTON-RAPHSON METHOD</a:t>
            </a:r>
          </a:p>
        </p:txBody>
      </p:sp>
      <p:sp>
        <p:nvSpPr>
          <p:cNvPr id="5" name="Rectangle 4">
            <a:extLst>
              <a:ext uri="{FF2B5EF4-FFF2-40B4-BE49-F238E27FC236}">
                <a16:creationId xmlns:a16="http://schemas.microsoft.com/office/drawing/2014/main" id="{8573E40E-4FEC-4FCA-AF5E-BFA9CC8FAF57}"/>
              </a:ext>
            </a:extLst>
          </p:cNvPr>
          <p:cNvSpPr/>
          <p:nvPr/>
        </p:nvSpPr>
        <p:spPr>
          <a:xfrm>
            <a:off x="300447" y="1214846"/>
            <a:ext cx="8634548" cy="381435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DRAWBACKS: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method may not always converge to a solution . If the initial guess is far from the actual root.</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accuracy of the result can be highly dependent on choice of the initial guess.</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case where the functions derivative to zero then this method may not converge.</a:t>
            </a:r>
          </a:p>
        </p:txBody>
      </p:sp>
    </p:spTree>
    <p:extLst>
      <p:ext uri="{BB962C8B-B14F-4D97-AF65-F5344CB8AC3E}">
        <p14:creationId xmlns:p14="http://schemas.microsoft.com/office/powerpoint/2010/main" val="1500966040"/>
      </p:ext>
    </p:extLst>
  </p:cSld>
  <p:clrMapOvr>
    <a:masterClrMapping/>
  </p:clrMapOvr>
  <mc:AlternateContent xmlns:mc="http://schemas.openxmlformats.org/markup-compatibility/2006" xmlns:p14="http://schemas.microsoft.com/office/powerpoint/2010/main">
    <mc:Choice Requires="p14">
      <p:transition spd="slow" p14:dur="1600" advClick="0" advTm="1000">
        <p14:gallery dir="l"/>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118</TotalTime>
  <Words>1419</Words>
  <Application>Microsoft Office PowerPoint</Application>
  <PresentationFormat>On-screen Show (4:3)</PresentationFormat>
  <Paragraphs>207</Paragraphs>
  <Slides>20</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Bell MT</vt:lpstr>
      <vt:lpstr>Calibri</vt:lpstr>
      <vt:lpstr>Calibri Light</vt:lpstr>
      <vt:lpstr>Cambria Math</vt:lpstr>
      <vt:lpstr>Century Gothic</vt:lpstr>
      <vt:lpstr>Gill Sans MT</vt:lpstr>
      <vt:lpstr>Times New Roman</vt:lpstr>
      <vt:lpstr>Wingdings</vt:lpstr>
      <vt:lpstr>Parcel</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Pacific BD</dc:creator>
  <cp:lastModifiedBy>Pacific BD</cp:lastModifiedBy>
  <cp:revision>22</cp:revision>
  <dcterms:created xsi:type="dcterms:W3CDTF">2024-09-29T17:23:06Z</dcterms:created>
  <dcterms:modified xsi:type="dcterms:W3CDTF">2024-09-29T22:26:35Z</dcterms:modified>
</cp:coreProperties>
</file>