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sldIdLst>
    <p:sldId id="256" r:id="rId3"/>
    <p:sldId id="257" r:id="rId4"/>
    <p:sldId id="258" r:id="rId5"/>
    <p:sldId id="261" r:id="rId6"/>
    <p:sldId id="259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003399"/>
    <a:srgbClr val="1A2907"/>
    <a:srgbClr val="4A9C00"/>
    <a:srgbClr val="568616"/>
    <a:srgbClr val="D02300"/>
    <a:srgbClr val="FF3300"/>
    <a:srgbClr val="9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24" autoAdjust="0"/>
  </p:normalViewPr>
  <p:slideViewPr>
    <p:cSldViewPr>
      <p:cViewPr>
        <p:scale>
          <a:sx n="75" d="100"/>
          <a:sy n="75" d="100"/>
        </p:scale>
        <p:origin x="-10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3C0A7E-4900-4A87-B6CD-E5D82B357FC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8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52" y="42556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r">
              <a:defRPr sz="40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002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339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33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355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3312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355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3312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2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HIJbr0g-gc" TargetMode="External"/><Relationship Id="rId2" Type="http://schemas.openxmlformats.org/officeDocument/2006/relationships/hyperlink" Target="http://www.youtube.com/watch?v=bttASUl7MfE&amp;feature=relate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QxpPKJW5ww&amp;feature=related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6000" b="1" i="0" baseline="0" noProof="1" smtClean="0">
                <a:solidFill>
                  <a:srgbClr val="002060"/>
                </a:solidFill>
                <a:latin typeface="Arial"/>
                <a:ea typeface="+mj-ea"/>
                <a:cs typeface="+mj-cs"/>
              </a:rPr>
              <a:t>AUTOESTIMA</a:t>
            </a:r>
            <a:endParaRPr lang="es-ES_tradnl" sz="6000" b="1" i="0" baseline="0" noProof="1">
              <a:solidFill>
                <a:srgbClr val="00206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b="1" noProof="1" smtClean="0">
                <a:solidFill>
                  <a:schemeClr val="accent5">
                    <a:lumMod val="50000"/>
                  </a:schemeClr>
                </a:solidFill>
                <a:latin typeface="Arial"/>
              </a:rPr>
              <a:t>IXMUCANÉ CABRERA DE CHAMALÉ</a:t>
            </a:r>
          </a:p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b="1" i="0" noProof="1" smtClean="0">
                <a:solidFill>
                  <a:schemeClr val="accent5">
                    <a:lumMod val="50000"/>
                  </a:schemeClr>
                </a:solidFill>
                <a:latin typeface="Arial"/>
              </a:rPr>
              <a:t>GUATEMALA</a:t>
            </a:r>
            <a:r>
              <a:rPr lang="es-ES_tradnl" sz="2400" b="1" i="0" noProof="1" smtClean="0">
                <a:solidFill>
                  <a:schemeClr val="accent5">
                    <a:lumMod val="50000"/>
                  </a:schemeClr>
                </a:solidFill>
                <a:latin typeface="Arial"/>
              </a:rPr>
              <a:t>, C.A.</a:t>
            </a:r>
            <a:endParaRPr lang="es-ES_tradnl" sz="1800" b="1" i="0" noProof="1">
              <a:solidFill>
                <a:schemeClr val="accent5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5233987"/>
            <a:ext cx="8686800" cy="1362075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hlinkClick r:id="rId2"/>
              </a:rPr>
              <a:t/>
            </a:r>
            <a:br>
              <a:rPr lang="en-US" sz="1600" dirty="0" smtClean="0">
                <a:hlinkClick r:id="rId2"/>
              </a:rPr>
            </a:br>
            <a:r>
              <a:rPr lang="en-US" sz="1600" dirty="0" smtClean="0">
                <a:hlinkClick r:id="rId2"/>
              </a:rPr>
              <a:t/>
            </a:r>
            <a:br>
              <a:rPr lang="en-US" sz="1600" dirty="0" smtClean="0">
                <a:hlinkClick r:id="rId2"/>
              </a:rPr>
            </a:br>
            <a:r>
              <a:rPr lang="en-US" sz="1600" dirty="0" smtClean="0">
                <a:hlinkClick r:id="rId2"/>
              </a:rPr>
              <a:t/>
            </a:r>
            <a:br>
              <a:rPr lang="en-US" sz="1600" dirty="0" smtClean="0">
                <a:hlinkClick r:id="rId2"/>
              </a:rPr>
            </a:br>
            <a:r>
              <a:rPr lang="en-US" sz="1600" dirty="0" smtClean="0">
                <a:hlinkClick r:id="rId2"/>
              </a:rPr>
              <a:t/>
            </a:r>
            <a:br>
              <a:rPr lang="en-US" sz="1600" dirty="0" smtClean="0">
                <a:hlinkClick r:id="rId2"/>
              </a:rPr>
            </a:br>
            <a:endParaRPr lang="en-US" sz="16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6172200"/>
            <a:ext cx="7772400" cy="433387"/>
          </a:xfrm>
        </p:spPr>
        <p:txBody>
          <a:bodyPr/>
          <a:lstStyle/>
          <a:p>
            <a:pPr algn="ctr"/>
            <a:r>
              <a:rPr lang="en-US" dirty="0" smtClean="0">
                <a:hlinkClick r:id="rId3"/>
              </a:rPr>
              <a:t>http://www.youtube.com/watch?v=CHIJbr0g-gc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74638"/>
            <a:ext cx="6705600" cy="1143000"/>
          </a:xfrm>
        </p:spPr>
        <p:txBody>
          <a:bodyPr>
            <a:normAutofit/>
          </a:bodyPr>
          <a:lstStyle/>
          <a:p>
            <a:r>
              <a:rPr lang="es-GT" sz="3200" b="1" dirty="0" smtClean="0">
                <a:solidFill>
                  <a:srgbClr val="002060"/>
                </a:solidFill>
              </a:rPr>
              <a:t>¿QUÉ ES AUTOESTIMA?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2400" b="1" dirty="0" smtClean="0">
              <a:solidFill>
                <a:schemeClr val="tx1"/>
              </a:solidFill>
            </a:endParaRPr>
          </a:p>
          <a:p>
            <a:endParaRPr lang="es-MX" sz="2400" b="1" dirty="0" smtClean="0">
              <a:solidFill>
                <a:schemeClr val="tx1"/>
              </a:solidFill>
            </a:endParaRPr>
          </a:p>
          <a:p>
            <a:r>
              <a:rPr lang="es-MX" sz="2400" b="1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uadro mental que tenemos de </a:t>
            </a:r>
            <a:r>
              <a:rPr lang="es-MX" sz="2400" b="1" dirty="0" err="1" smtClean="0">
                <a:solidFill>
                  <a:schemeClr val="bg2">
                    <a:lumMod val="10000"/>
                  </a:schemeClr>
                </a:solidFill>
              </a:rPr>
              <a:t>nosotr@s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MX" sz="2400" b="1" dirty="0" err="1" smtClean="0">
                <a:solidFill>
                  <a:schemeClr val="bg2">
                    <a:lumMod val="10000"/>
                  </a:schemeClr>
                </a:solidFill>
              </a:rPr>
              <a:t>mism@s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, que casi siempre es inconsciente.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Una persona con autoimagen  saludable tiene un cuadro mental correcto, se acepta a sí misma y reconoce sus áreas débiles y fuertes, sabiendo     que no es perfecta.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endParaRPr lang="es-MX" sz="28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MX" sz="28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MX" sz="2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MX" sz="2400" b="1" dirty="0" smtClean="0">
                <a:solidFill>
                  <a:srgbClr val="002060"/>
                </a:solidFill>
              </a:rPr>
              <a:t>TENER UNA AUTOIMAGEN SANA ES        IMPORTANTE PORQUE: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Lo que pensamos de </a:t>
            </a:r>
            <a:r>
              <a:rPr lang="es-MX" sz="2400" b="1" dirty="0" err="1" smtClean="0">
                <a:solidFill>
                  <a:schemeClr val="bg2">
                    <a:lumMod val="10000"/>
                  </a:schemeClr>
                </a:solidFill>
              </a:rPr>
              <a:t>nosotr@s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MX" sz="2400" b="1" dirty="0" err="1" smtClean="0">
                <a:solidFill>
                  <a:schemeClr val="bg2">
                    <a:lumMod val="10000"/>
                  </a:schemeClr>
                </a:solidFill>
              </a:rPr>
              <a:t>mism@s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 afecta lo que somos.</a:t>
            </a:r>
          </a:p>
          <a:p>
            <a:pPr lvl="0">
              <a:buNone/>
            </a:pPr>
            <a:endParaRPr lang="es-MX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Se daña si tenemos problemas de aceptación por estar </a:t>
            </a:r>
            <a:r>
              <a:rPr lang="es-MX" sz="2400" b="1" dirty="0" err="1" smtClean="0">
                <a:solidFill>
                  <a:schemeClr val="bg2">
                    <a:lumMod val="10000"/>
                  </a:schemeClr>
                </a:solidFill>
              </a:rPr>
              <a:t>viv@s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s-GT" sz="2400" b="1" dirty="0" smtClean="0">
                <a:solidFill>
                  <a:schemeClr val="bg2">
                    <a:lumMod val="10000"/>
                  </a:schemeClr>
                </a:solidFill>
              </a:rPr>
              <a:t>por 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nuestro sexo, color, de nuestro valor como personas, etc.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lvl="0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sz="2400" b="1" dirty="0" smtClean="0">
                <a:solidFill>
                  <a:srgbClr val="002060"/>
                </a:solidFill>
              </a:rPr>
              <a:t>FUNDAMENTOS DE UNA AUTOESTIMA BAJA: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Generalmente está basada en los parámetros puestos por la sociedad:</a:t>
            </a:r>
          </a:p>
          <a:p>
            <a:pPr>
              <a:buNone/>
            </a:pPr>
            <a:endParaRPr lang="en-US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Posesiones---valgo por lo que tengo: Ropa de marca, joyas, celular, etc.</a:t>
            </a:r>
          </a:p>
          <a:p>
            <a:pPr lvl="0">
              <a:buNone/>
            </a:pPr>
            <a:endParaRPr lang="en-US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Posiciones----que tan importante e inteligente soy.</a:t>
            </a:r>
          </a:p>
          <a:p>
            <a:pPr lvl="0">
              <a:buNone/>
            </a:pPr>
            <a:endParaRPr lang="en-US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Apariencia-----valgo si soy joven, </a:t>
            </a:r>
            <a:r>
              <a:rPr lang="es-MX" sz="2400" b="1" dirty="0" err="1" smtClean="0">
                <a:solidFill>
                  <a:schemeClr val="bg2">
                    <a:lumMod val="10000"/>
                  </a:schemeClr>
                </a:solidFill>
              </a:rPr>
              <a:t>hermos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@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s-MX" sz="2400" b="1" dirty="0" err="1" smtClean="0">
                <a:solidFill>
                  <a:schemeClr val="bg2">
                    <a:lumMod val="10000"/>
                  </a:schemeClr>
                </a:solidFill>
              </a:rPr>
              <a:t>delgad@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, bien </a:t>
            </a:r>
            <a:r>
              <a:rPr lang="es-MX" sz="2400" b="1" dirty="0" err="1" smtClean="0">
                <a:solidFill>
                  <a:schemeClr val="bg2">
                    <a:lumMod val="10000"/>
                  </a:schemeClr>
                </a:solidFill>
              </a:rPr>
              <a:t>formad@</a:t>
            </a: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, etc.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6096000"/>
            <a:ext cx="8266113" cy="500062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hlinkClick r:id="rId2"/>
              </a:rPr>
              <a:t>http://www.youtube.com/watch?v=gQxpPKJW5ww&amp;feature=related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MX" b="1" dirty="0" smtClean="0"/>
          </a:p>
          <a:p>
            <a:pPr>
              <a:buNone/>
            </a:pPr>
            <a:endParaRPr lang="es-MX" b="1" dirty="0" smtClean="0"/>
          </a:p>
          <a:p>
            <a:pPr>
              <a:buNone/>
            </a:pPr>
            <a:endParaRPr lang="es-MX" b="1" dirty="0" smtClean="0"/>
          </a:p>
          <a:p>
            <a:pPr>
              <a:buNone/>
            </a:pPr>
            <a:r>
              <a:rPr lang="es-MX" sz="2800" b="1" dirty="0" smtClean="0">
                <a:solidFill>
                  <a:srgbClr val="002060"/>
                </a:solidFill>
              </a:rPr>
              <a:t>FUNDAMENTOS DE UNA AUTOESTIMA SANA: </a:t>
            </a:r>
          </a:p>
          <a:p>
            <a:pPr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	</a:t>
            </a:r>
            <a:r>
              <a:rPr lang="es-MX" sz="2600" b="1" dirty="0" smtClean="0">
                <a:solidFill>
                  <a:schemeClr val="bg2">
                    <a:lumMod val="10000"/>
                  </a:schemeClr>
                </a:solidFill>
              </a:rPr>
              <a:t>Los fundamentos correctos están basados en lo que Dios piensa de </a:t>
            </a:r>
            <a:r>
              <a:rPr lang="es-MX" sz="2600" b="1" dirty="0" err="1" smtClean="0">
                <a:solidFill>
                  <a:schemeClr val="bg2">
                    <a:lumMod val="10000"/>
                  </a:schemeClr>
                </a:solidFill>
              </a:rPr>
              <a:t>nosotr@s</a:t>
            </a:r>
            <a:r>
              <a:rPr lang="es-MX" sz="2600" b="1" dirty="0" smtClean="0">
                <a:solidFill>
                  <a:schemeClr val="bg2">
                    <a:lumMod val="10000"/>
                  </a:schemeClr>
                </a:solidFill>
              </a:rPr>
              <a:t> y en lo que Él ha planeado para nuestra vida.</a:t>
            </a:r>
            <a:endParaRPr lang="en-US" sz="2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r>
              <a:rPr lang="es-MX" sz="2600" b="1" dirty="0" smtClean="0">
                <a:solidFill>
                  <a:schemeClr val="bg2">
                    <a:lumMod val="10000"/>
                  </a:schemeClr>
                </a:solidFill>
              </a:rPr>
              <a:t>   		As</a:t>
            </a:r>
            <a:r>
              <a:rPr lang="es-GT" sz="2600" b="1" dirty="0" smtClean="0">
                <a:solidFill>
                  <a:schemeClr val="bg2">
                    <a:lumMod val="10000"/>
                  </a:schemeClr>
                </a:solidFill>
              </a:rPr>
              <a:t>í que puede decir: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MX" b="1" dirty="0" smtClean="0">
                <a:solidFill>
                  <a:schemeClr val="tx1"/>
                </a:solidFill>
              </a:rPr>
              <a:t>					</a:t>
            </a:r>
            <a:r>
              <a:rPr lang="es-MX" b="1" dirty="0" smtClean="0">
                <a:solidFill>
                  <a:srgbClr val="002060"/>
                </a:solidFill>
              </a:rPr>
              <a:t>¡ SOY  ESPECIAL¡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2400" y="381000"/>
            <a:ext cx="4572000" cy="5745163"/>
          </a:xfrm>
        </p:spPr>
        <p:txBody>
          <a:bodyPr/>
          <a:lstStyle/>
          <a:p>
            <a:pPr>
              <a:buNone/>
            </a:pPr>
            <a:r>
              <a:rPr lang="es-MX" sz="2400" b="1" dirty="0" smtClean="0">
                <a:solidFill>
                  <a:srgbClr val="002060"/>
                </a:solidFill>
              </a:rPr>
              <a:t>SOY ESPECIAL PORQUE SOY UNIC@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s-MX" sz="2000" b="1" dirty="0" smtClean="0">
                <a:solidFill>
                  <a:schemeClr val="bg2">
                    <a:lumMod val="10000"/>
                  </a:schemeClr>
                </a:solidFill>
              </a:rPr>
              <a:t>Cada </a:t>
            </a:r>
            <a:r>
              <a:rPr lang="es-MX" sz="2000" b="1" dirty="0" err="1" smtClean="0">
                <a:solidFill>
                  <a:schemeClr val="bg2">
                    <a:lumMod val="10000"/>
                  </a:schemeClr>
                </a:solidFill>
              </a:rPr>
              <a:t>un@</a:t>
            </a:r>
            <a:r>
              <a:rPr lang="es-MX" sz="2000" b="1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s-MX" sz="2000" b="1" dirty="0" err="1" smtClean="0">
                <a:solidFill>
                  <a:schemeClr val="bg2">
                    <a:lumMod val="10000"/>
                  </a:schemeClr>
                </a:solidFill>
              </a:rPr>
              <a:t>nosotr@s</a:t>
            </a:r>
            <a:r>
              <a:rPr lang="es-MX" sz="2000" b="1" dirty="0" smtClean="0">
                <a:solidFill>
                  <a:schemeClr val="bg2">
                    <a:lumMod val="10000"/>
                  </a:schemeClr>
                </a:solidFill>
              </a:rPr>
              <a:t> es especial.  Usted tiene mucho valor porque no existe nadie como usted en el mundo entero.</a:t>
            </a:r>
            <a:r>
              <a:rPr lang="es-MX" sz="20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>
              <a:buNone/>
            </a:pPr>
            <a:endParaRPr lang="es-MX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MX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s-MX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MX" sz="2400" b="1" dirty="0" smtClean="0">
                <a:solidFill>
                  <a:srgbClr val="002060"/>
                </a:solidFill>
              </a:rPr>
              <a:t>SOY ESPECIAL PORQUE HE SIDO HECH@ DE UNA FORMA MARAVILLOSA.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19600" y="3886200"/>
            <a:ext cx="4495800" cy="2239963"/>
          </a:xfrm>
        </p:spPr>
        <p:txBody>
          <a:bodyPr/>
          <a:lstStyle/>
          <a:p>
            <a:r>
              <a:rPr lang="es-GT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GT" sz="2000" b="1" dirty="0" smtClean="0">
                <a:solidFill>
                  <a:schemeClr val="accent5">
                    <a:lumMod val="50000"/>
                  </a:schemeClr>
                </a:solidFill>
              </a:rPr>
              <a:t>Pero,  algunas veces, aunque sabemos que somos </a:t>
            </a:r>
            <a:r>
              <a:rPr lang="es-GT" sz="2000" b="1" dirty="0" err="1" smtClean="0">
                <a:solidFill>
                  <a:schemeClr val="accent5">
                    <a:lumMod val="50000"/>
                  </a:schemeClr>
                </a:solidFill>
              </a:rPr>
              <a:t>únic@s</a:t>
            </a:r>
            <a:r>
              <a:rPr lang="es-GT" sz="2000" b="1" dirty="0" smtClean="0">
                <a:solidFill>
                  <a:schemeClr val="accent5">
                    <a:lumMod val="50000"/>
                  </a:schemeClr>
                </a:solidFill>
              </a:rPr>
              <a:t> y que hemos sido </a:t>
            </a:r>
            <a:r>
              <a:rPr lang="es-GT" sz="2000" b="1" dirty="0" err="1" smtClean="0">
                <a:solidFill>
                  <a:schemeClr val="accent5">
                    <a:lumMod val="50000"/>
                  </a:schemeClr>
                </a:solidFill>
              </a:rPr>
              <a:t>hech@s</a:t>
            </a:r>
            <a:r>
              <a:rPr lang="es-GT" sz="2000" b="1" dirty="0" smtClean="0">
                <a:solidFill>
                  <a:schemeClr val="accent5">
                    <a:lumMod val="50000"/>
                  </a:schemeClr>
                </a:solidFill>
              </a:rPr>
              <a:t> de una forma maravillosa, NO NOS SENTIMOS MUY ESPECIALES. 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8600" y="304800"/>
            <a:ext cx="5791200" cy="6096000"/>
          </a:xfrm>
        </p:spPr>
        <p:txBody>
          <a:bodyPr>
            <a:normAutofit/>
          </a:bodyPr>
          <a:lstStyle/>
          <a:p>
            <a:r>
              <a:rPr lang="es-GT" sz="1800" b="1" dirty="0" smtClean="0">
                <a:solidFill>
                  <a:schemeClr val="accent5">
                    <a:lumMod val="50000"/>
                  </a:schemeClr>
                </a:solidFill>
              </a:rPr>
              <a:t>Algunas veces dejamos que otros quiten el precio que indica que somos muy </a:t>
            </a:r>
            <a:r>
              <a:rPr lang="es-GT" sz="1800" b="1" dirty="0" err="1" smtClean="0">
                <a:solidFill>
                  <a:schemeClr val="accent5">
                    <a:lumMod val="50000"/>
                  </a:schemeClr>
                </a:solidFill>
              </a:rPr>
              <a:t>valios@s</a:t>
            </a:r>
            <a:r>
              <a:rPr lang="es-GT" sz="1800" b="1" dirty="0" smtClean="0">
                <a:solidFill>
                  <a:schemeClr val="accent5">
                    <a:lumMod val="50000"/>
                  </a:schemeClr>
                </a:solidFill>
              </a:rPr>
              <a:t> y dejamos que pongan etiquetas que están muy por debajo del valor real. </a:t>
            </a:r>
          </a:p>
          <a:p>
            <a:endParaRPr lang="es-GT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MX" sz="1800" b="1" dirty="0" smtClean="0">
                <a:solidFill>
                  <a:srgbClr val="002060"/>
                </a:solidFill>
              </a:rPr>
              <a:t>PROBLEMA:    </a:t>
            </a:r>
          </a:p>
          <a:p>
            <a:pPr>
              <a:buNone/>
            </a:pPr>
            <a:r>
              <a:rPr lang="es-MX" sz="1800" b="1" dirty="0" smtClean="0">
                <a:solidFill>
                  <a:srgbClr val="002060"/>
                </a:solidFill>
              </a:rPr>
              <a:t>SOY PROFUNDAMENTE 	IMPERFECT@.</a:t>
            </a:r>
          </a:p>
          <a:p>
            <a:pPr>
              <a:buNone/>
            </a:pPr>
            <a:endParaRPr lang="es-MX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MX" sz="1800" b="1" dirty="0" smtClean="0">
                <a:solidFill>
                  <a:srgbClr val="002060"/>
                </a:solidFill>
              </a:rPr>
              <a:t>SOLUCION:   </a:t>
            </a:r>
          </a:p>
          <a:p>
            <a:pPr>
              <a:buNone/>
            </a:pPr>
            <a:r>
              <a:rPr lang="es-MX" sz="1800" b="1" dirty="0" smtClean="0">
                <a:solidFill>
                  <a:srgbClr val="002060"/>
                </a:solidFill>
              </a:rPr>
              <a:t>SOY GRANDEMENTE AMAD@.</a:t>
            </a:r>
            <a:endParaRPr lang="en-US" sz="1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343400" cy="2468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1800" b="1" dirty="0" smtClean="0">
                <a:solidFill>
                  <a:schemeClr val="tx1"/>
                </a:solidFill>
              </a:rPr>
              <a:t>	</a:t>
            </a:r>
            <a:r>
              <a:rPr lang="es-MX" sz="1800" b="1" dirty="0" smtClean="0">
                <a:solidFill>
                  <a:schemeClr val="accent4">
                    <a:lumMod val="50000"/>
                  </a:schemeClr>
                </a:solidFill>
              </a:rPr>
              <a:t>El manual del fabricante nos enseña que  A PESAR DE NUESTROS MUCHOS FRACASOS, DIOS TIENE UN AMOR INFINITO POR NOSOTR@S. “Con amor eterno te he amado,  por tanto te prologué mi misericordia”  (Jeremías  31:3).</a:t>
            </a:r>
            <a:endParaRPr lang="en-U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4 Imagen" descr="Jesus y los niñ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267200"/>
            <a:ext cx="3200400" cy="2260283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52400" y="274638"/>
            <a:ext cx="8839200" cy="5851525"/>
          </a:xfrm>
        </p:spPr>
        <p:txBody>
          <a:bodyPr>
            <a:normAutofit/>
          </a:bodyPr>
          <a:lstStyle/>
          <a:p>
            <a:pPr>
              <a:buNone/>
            </a:pPr>
            <a:endParaRPr lang="es-MX" sz="2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MX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MX" sz="2400" b="1" dirty="0" smtClean="0">
                <a:solidFill>
                  <a:srgbClr val="666633"/>
                </a:solidFill>
              </a:rPr>
              <a:t>Cada </a:t>
            </a:r>
            <a:r>
              <a:rPr lang="es-MX" sz="2400" b="1" dirty="0" err="1" smtClean="0">
                <a:solidFill>
                  <a:srgbClr val="666633"/>
                </a:solidFill>
              </a:rPr>
              <a:t>un@</a:t>
            </a:r>
            <a:r>
              <a:rPr lang="es-MX" sz="2400" b="1" dirty="0" smtClean="0">
                <a:solidFill>
                  <a:srgbClr val="666633"/>
                </a:solidFill>
              </a:rPr>
              <a:t> de ustedes puede decir:</a:t>
            </a:r>
          </a:p>
          <a:p>
            <a:pPr>
              <a:buNone/>
            </a:pPr>
            <a:endParaRPr lang="en-US" sz="2400" b="1" dirty="0" smtClean="0">
              <a:solidFill>
                <a:srgbClr val="666633"/>
              </a:solidFill>
            </a:endParaRPr>
          </a:p>
          <a:p>
            <a:r>
              <a:rPr lang="es-MX" sz="2400" b="1" dirty="0" smtClean="0">
                <a:solidFill>
                  <a:srgbClr val="666633"/>
                </a:solidFill>
              </a:rPr>
              <a:t>Soy especial porque soy </a:t>
            </a:r>
            <a:r>
              <a:rPr lang="es-MX" sz="2400" b="1" dirty="0" err="1" smtClean="0">
                <a:solidFill>
                  <a:srgbClr val="666633"/>
                </a:solidFill>
              </a:rPr>
              <a:t>únic@</a:t>
            </a:r>
            <a:r>
              <a:rPr lang="es-MX" sz="2400" b="1" dirty="0" smtClean="0">
                <a:solidFill>
                  <a:srgbClr val="666633"/>
                </a:solidFill>
              </a:rPr>
              <a:t>.</a:t>
            </a:r>
            <a:endParaRPr lang="en-US" sz="2400" dirty="0" smtClean="0">
              <a:solidFill>
                <a:srgbClr val="666633"/>
              </a:solidFill>
            </a:endParaRPr>
          </a:p>
          <a:p>
            <a:r>
              <a:rPr lang="es-MX" sz="2400" b="1" dirty="0" smtClean="0">
                <a:solidFill>
                  <a:srgbClr val="666633"/>
                </a:solidFill>
              </a:rPr>
              <a:t>Soy especial porque he sido </a:t>
            </a:r>
            <a:r>
              <a:rPr lang="es-MX" sz="2400" b="1" dirty="0" err="1" smtClean="0">
                <a:solidFill>
                  <a:srgbClr val="666633"/>
                </a:solidFill>
              </a:rPr>
              <a:t>hech@</a:t>
            </a:r>
            <a:r>
              <a:rPr lang="es-MX" sz="2400" b="1" dirty="0" smtClean="0">
                <a:solidFill>
                  <a:srgbClr val="666633"/>
                </a:solidFill>
              </a:rPr>
              <a:t> de una forma maravillosa y significativa,</a:t>
            </a:r>
            <a:endParaRPr lang="en-US" sz="2400" dirty="0" smtClean="0">
              <a:solidFill>
                <a:srgbClr val="666633"/>
              </a:solidFill>
            </a:endParaRPr>
          </a:p>
          <a:p>
            <a:r>
              <a:rPr lang="es-MX" sz="2400" b="1" dirty="0" smtClean="0">
                <a:solidFill>
                  <a:srgbClr val="666633"/>
                </a:solidFill>
              </a:rPr>
              <a:t>Y  aún cuando tengo grandes defectos e imperfecciones,</a:t>
            </a:r>
            <a:endParaRPr lang="en-US" sz="2400" dirty="0" smtClean="0">
              <a:solidFill>
                <a:srgbClr val="666633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s-GT" sz="2400" b="1" dirty="0" smtClean="0">
                <a:solidFill>
                  <a:srgbClr val="002060"/>
                </a:solidFill>
                <a:latin typeface="Cooper Black" panose="0208090404030B020404" pitchFamily="18" charset="0"/>
              </a:rPr>
              <a:t>SOY   ESPECIAL   PORQUE   DIOS                                             ME   AMA  PROFUNDAMENTE</a:t>
            </a:r>
            <a:endParaRPr lang="en-US" sz="2400" dirty="0">
              <a:solidFill>
                <a:srgbClr val="002060"/>
              </a:solidFill>
              <a:latin typeface="Cooper Black" panose="0208090404030B0204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_GreenEarth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14367C-AFB0-424C-87E5-110AD510D9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AF_GreenEarth</Template>
  <TotalTime>122</TotalTime>
  <Words>319</Words>
  <Application>Microsoft Office PowerPoint</Application>
  <PresentationFormat>Presentación en pantalla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AF_GreenEarth</vt:lpstr>
      <vt:lpstr>AUTOESTIMA</vt:lpstr>
      <vt:lpstr>¿QUÉ ES AUTOESTIMA?</vt:lpstr>
      <vt:lpstr>Presentación de PowerPoint</vt:lpstr>
      <vt:lpstr>Presentación de PowerPoint</vt:lpstr>
      <vt:lpstr>http://www.youtube.com/watch?v=gQxpPKJW5ww&amp;feature=related </vt:lpstr>
      <vt:lpstr>Presentación de PowerPoint</vt:lpstr>
      <vt:lpstr>Presentación de PowerPoint</vt:lpstr>
      <vt:lpstr>Presentación de PowerPoint</vt:lpstr>
      <vt:lpstr>Presentación de PowerPoint</vt:lpstr>
      <vt:lpstr>    </vt:lpstr>
    </vt:vector>
  </TitlesOfParts>
  <Company>RevolucionUnattended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AUTOESTIMA</dc:title>
  <dc:subject/>
  <dc:creator>Propietario</dc:creator>
  <cp:keywords/>
  <dc:description/>
  <cp:lastModifiedBy>Dell</cp:lastModifiedBy>
  <cp:revision>24</cp:revision>
  <dcterms:created xsi:type="dcterms:W3CDTF">2012-05-03T04:03:06Z</dcterms:created>
  <dcterms:modified xsi:type="dcterms:W3CDTF">2014-08-04T14:07:56Z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TC103367939990</vt:lpwstr>
  </property>
</Properties>
</file>