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3" r:id="rId2"/>
    <p:sldId id="397" r:id="rId3"/>
    <p:sldId id="435" r:id="rId4"/>
    <p:sldId id="395" r:id="rId5"/>
    <p:sldId id="431" r:id="rId6"/>
    <p:sldId id="430" r:id="rId7"/>
    <p:sldId id="432" r:id="rId8"/>
    <p:sldId id="433" r:id="rId9"/>
    <p:sldId id="436" r:id="rId10"/>
    <p:sldId id="437" r:id="rId11"/>
    <p:sldId id="422" r:id="rId12"/>
    <p:sldId id="434" r:id="rId13"/>
    <p:sldId id="420" r:id="rId14"/>
    <p:sldId id="416" r:id="rId15"/>
    <p:sldId id="438" r:id="rId16"/>
    <p:sldId id="411" r:id="rId17"/>
    <p:sldId id="414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466" autoAdjust="0"/>
    <p:restoredTop sz="62595" autoAdjust="0"/>
  </p:normalViewPr>
  <p:slideViewPr>
    <p:cSldViewPr>
      <p:cViewPr varScale="1">
        <p:scale>
          <a:sx n="44" d="100"/>
          <a:sy n="44" d="100"/>
        </p:scale>
        <p:origin x="52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4B4-8D4E-4EC7-BCC3-31483A26696F}" type="datetimeFigureOut">
              <a:rPr lang="cs-CZ" smtClean="0"/>
              <a:pPr/>
              <a:t>07.01.2022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31770-6E53-4BB6-B007-7CA707BAE8A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60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inyerface.com/gam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rojects.ics.forth.gr/hci/ua-games/game-over/download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912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403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7F107-9092-4649-9B5D-C510422D8708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9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912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08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75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7F107-9092-4649-9B5D-C510422D8708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2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9361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473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cs-CZ" baseline="0" dirty="0" err="1" smtClean="0"/>
              <a:t>Similar</a:t>
            </a:r>
            <a:r>
              <a:rPr lang="cs-CZ" baseline="0" dirty="0" smtClean="0"/>
              <a:t> to basic </a:t>
            </a:r>
            <a:r>
              <a:rPr lang="cs-CZ" baseline="0" dirty="0" err="1" smtClean="0"/>
              <a:t>features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game </a:t>
            </a:r>
            <a:r>
              <a:rPr lang="cs-CZ" baseline="0" dirty="0" err="1" smtClean="0"/>
              <a:t>we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talked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about</a:t>
            </a:r>
            <a:r>
              <a:rPr lang="cs-CZ" baseline="0" dirty="0" smtClean="0"/>
              <a:t> last </a:t>
            </a:r>
            <a:r>
              <a:rPr lang="cs-CZ" baseline="0" dirty="0" err="1" smtClean="0"/>
              <a:t>time</a:t>
            </a:r>
            <a:r>
              <a:rPr lang="cs-CZ" baseline="0" dirty="0" smtClean="0"/>
              <a:t> – to master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form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you</a:t>
            </a:r>
            <a:r>
              <a:rPr lang="cs-CZ" baseline="0" dirty="0" smtClean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33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cs-CZ" baseline="0" dirty="0" err="1" smtClean="0"/>
              <a:t>Similar</a:t>
            </a:r>
            <a:r>
              <a:rPr lang="cs-CZ" baseline="0" dirty="0" smtClean="0"/>
              <a:t> to basic </a:t>
            </a:r>
            <a:r>
              <a:rPr lang="cs-CZ" baseline="0" dirty="0" err="1" smtClean="0"/>
              <a:t>features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game </a:t>
            </a:r>
            <a:r>
              <a:rPr lang="cs-CZ" baseline="0" dirty="0" err="1" smtClean="0"/>
              <a:t>we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talked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about</a:t>
            </a:r>
            <a:r>
              <a:rPr lang="cs-CZ" baseline="0" dirty="0" smtClean="0"/>
              <a:t> last </a:t>
            </a:r>
            <a:r>
              <a:rPr lang="cs-CZ" baseline="0" dirty="0" err="1" smtClean="0"/>
              <a:t>time</a:t>
            </a:r>
            <a:r>
              <a:rPr lang="cs-CZ" baseline="0" dirty="0" smtClean="0"/>
              <a:t> – to master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form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you</a:t>
            </a:r>
            <a:r>
              <a:rPr lang="cs-CZ" baseline="0" dirty="0" smtClean="0"/>
              <a:t>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69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7F107-9092-4649-9B5D-C510422D8708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81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7F107-9092-4649-9B5D-C510422D8708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539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aseline="0" dirty="0" err="1" smtClean="0"/>
              <a:t>Usually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reading</a:t>
            </a:r>
            <a:r>
              <a:rPr lang="cs-CZ" baseline="0" dirty="0" smtClean="0"/>
              <a:t> + </a:t>
            </a:r>
            <a:r>
              <a:rPr lang="cs-CZ" baseline="0" dirty="0" err="1" smtClean="0"/>
              <a:t>some</a:t>
            </a:r>
            <a:r>
              <a:rPr lang="cs-CZ" baseline="0" dirty="0" smtClean="0"/>
              <a:t> </a:t>
            </a:r>
            <a:r>
              <a:rPr lang="cs-CZ" baseline="0" dirty="0" err="1" smtClean="0"/>
              <a:t>quest</a:t>
            </a:r>
            <a:endParaRPr lang="cs-CZ" baseline="0" dirty="0" smtClean="0"/>
          </a:p>
          <a:p>
            <a:pPr marL="0" indent="0">
              <a:buNone/>
            </a:pPr>
            <a:endParaRPr lang="cs-CZ" baseline="0" dirty="0" smtClean="0"/>
          </a:p>
          <a:p>
            <a:pPr marL="0" indent="0">
              <a:buNone/>
            </a:pPr>
            <a:r>
              <a:rPr lang="cs-CZ" baseline="0" dirty="0" smtClean="0"/>
              <a:t>Tolerance – </a:t>
            </a:r>
            <a:r>
              <a:rPr lang="cs-CZ" baseline="0" dirty="0" err="1" smtClean="0"/>
              <a:t>it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is</a:t>
            </a:r>
            <a:r>
              <a:rPr lang="cs-CZ" baseline="0" dirty="0" smtClean="0"/>
              <a:t> online </a:t>
            </a:r>
            <a:r>
              <a:rPr lang="cs-CZ" baseline="0" dirty="0" err="1" smtClean="0"/>
              <a:t>instead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in </a:t>
            </a:r>
            <a:r>
              <a:rPr lang="cs-CZ" baseline="0" dirty="0" err="1" smtClean="0"/>
              <a:t>the</a:t>
            </a:r>
            <a:r>
              <a:rPr lang="cs-CZ" baseline="0" dirty="0" smtClean="0"/>
              <a:t> house, so </a:t>
            </a:r>
            <a:r>
              <a:rPr lang="cs-CZ" baseline="0" dirty="0" err="1" smtClean="0"/>
              <a:t>it</a:t>
            </a:r>
            <a:r>
              <a:rPr lang="cs-CZ" baseline="0" dirty="0" smtClean="0"/>
              <a:t> </a:t>
            </a:r>
            <a:r>
              <a:rPr lang="cs-CZ" baseline="0" dirty="0" err="1" smtClean="0"/>
              <a:t>is</a:t>
            </a:r>
            <a:r>
              <a:rPr lang="cs-CZ" baseline="0" dirty="0" smtClean="0"/>
              <a:t> </a:t>
            </a:r>
            <a:r>
              <a:rPr lang="cs-CZ" baseline="0" dirty="0" err="1" smtClean="0"/>
              <a:t>kind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a </a:t>
            </a:r>
            <a:r>
              <a:rPr lang="cs-CZ" baseline="0" dirty="0" err="1" smtClean="0"/>
              <a:t>harder</a:t>
            </a:r>
            <a:endParaRPr lang="cs-CZ" baseline="0" dirty="0" smtClean="0"/>
          </a:p>
          <a:p>
            <a:pPr marL="0" indent="0">
              <a:buNone/>
            </a:pPr>
            <a:endParaRPr lang="cs-CZ" baseline="0" dirty="0" smtClean="0"/>
          </a:p>
          <a:p>
            <a:pPr marL="0" indent="0">
              <a:buNone/>
            </a:pPr>
            <a:r>
              <a:rPr lang="cs-CZ" baseline="0" dirty="0" err="1" smtClean="0"/>
              <a:t>Two</a:t>
            </a:r>
            <a:r>
              <a:rPr lang="cs-CZ" baseline="0" dirty="0" smtClean="0"/>
              <a:t> </a:t>
            </a:r>
            <a:r>
              <a:rPr lang="cs-CZ" baseline="0" dirty="0" err="1" smtClean="0"/>
              <a:t>bigger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ones</a:t>
            </a:r>
            <a:r>
              <a:rPr lang="cs-CZ" baseline="0" dirty="0" smtClean="0"/>
              <a:t>  - FMV </a:t>
            </a:r>
            <a:r>
              <a:rPr lang="cs-CZ" baseline="0" dirty="0" err="1" smtClean="0"/>
              <a:t>slash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adventure</a:t>
            </a:r>
            <a:r>
              <a:rPr lang="cs-CZ" baseline="0" dirty="0" smtClean="0"/>
              <a:t> </a:t>
            </a:r>
          </a:p>
          <a:p>
            <a:pPr marL="0" indent="0">
              <a:buNone/>
            </a:pPr>
            <a:endParaRPr lang="cs-CZ" baseline="0" dirty="0" smtClean="0"/>
          </a:p>
          <a:p>
            <a:pPr marL="0" indent="0">
              <a:buNone/>
            </a:pPr>
            <a:r>
              <a:rPr lang="cs-CZ" baseline="0" dirty="0" err="1" smtClean="0"/>
              <a:t>Questions</a:t>
            </a:r>
            <a:r>
              <a:rPr lang="cs-CZ" baseline="0" dirty="0" smtClean="0"/>
              <a:t>?</a:t>
            </a:r>
          </a:p>
          <a:p>
            <a:pPr marL="0" indent="0">
              <a:buNone/>
            </a:pPr>
            <a:endParaRPr lang="cs-CZ" baseline="0" dirty="0" smtClean="0"/>
          </a:p>
          <a:p>
            <a:pPr marL="0" indent="0">
              <a:buNone/>
            </a:pPr>
            <a:r>
              <a:rPr lang="cs-CZ" baseline="0" dirty="0" err="1" smtClean="0"/>
              <a:t>History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of</a:t>
            </a:r>
            <a:r>
              <a:rPr lang="cs-CZ" baseline="0" dirty="0" smtClean="0"/>
              <a:t> monopoly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7F107-9092-4649-9B5D-C510422D8708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08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7F107-9092-4649-9B5D-C510422D8708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771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620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https://userinyerface.com/game.html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s-CZ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https://projects.ics.forth.gr/hci/ua-games/game-over/downloads.html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31770-6E53-4BB6-B007-7CA707BAE8A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177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Obdélní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Obdélní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11" name="Obdélní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9" name="Picture 2" descr="E:\Docs\VS\PR\gamedev.cuni.cz\LOGO\v2-sources\GameDev-ColorLogo-300DPI-ForBlack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12810"/>
            <a:ext cx="103891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224KOCIWKzA_WloW1wx3kx8IBXlc33VQ1ihAeZIDoY/edit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224KOCIWKzA_WloW1wx3kx8IBXlc33VQ1ihAeZIDoY/edit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14525" y="2852936"/>
            <a:ext cx="8136904" cy="2641923"/>
          </a:xfrm>
          <a:prstGeom prst="rect">
            <a:avLst/>
          </a:prstGeom>
        </p:spPr>
        <p:txBody>
          <a:bodyPr vert="horz" lIns="91440" rIns="45720" rtlCol="0" anchor="ctr">
            <a:normAutofit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cs-CZ" dirty="0" err="1" smtClean="0"/>
              <a:t>Introduction</a:t>
            </a:r>
            <a:r>
              <a:rPr lang="cs-CZ" dirty="0" smtClean="0"/>
              <a:t> to Game User </a:t>
            </a:r>
            <a:r>
              <a:rPr lang="cs-CZ" dirty="0" err="1" smtClean="0"/>
              <a:t>Experience</a:t>
            </a:r>
            <a:endParaRPr lang="cs-CZ" dirty="0" smtClean="0"/>
          </a:p>
          <a:p>
            <a:endParaRPr lang="cs-CZ" dirty="0"/>
          </a:p>
          <a:p>
            <a:r>
              <a:rPr lang="cs-CZ" dirty="0" err="1" smtClean="0">
                <a:solidFill>
                  <a:schemeClr val="bg2"/>
                </a:solidFill>
              </a:rPr>
              <a:t>Lecture</a:t>
            </a:r>
            <a:r>
              <a:rPr lang="cs-CZ" dirty="0" smtClean="0">
                <a:solidFill>
                  <a:schemeClr val="bg2"/>
                </a:solidFill>
              </a:rPr>
              <a:t> 1</a:t>
            </a:r>
          </a:p>
          <a:p>
            <a:endParaRPr lang="cs-CZ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44624"/>
            <a:ext cx="4543425" cy="1392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  <a:buClr>
                <a:srgbClr val="CBCBCB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Faculty of </a:t>
            </a:r>
            <a:r>
              <a:rPr lang="cs-CZ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GB" dirty="0" err="1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athematics</a:t>
            </a:r>
            <a:r>
              <a:rPr lang="en-GB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cs-CZ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dirty="0" err="1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hysics</a:t>
            </a:r>
            <a:endParaRPr lang="en-GB" dirty="0">
              <a:solidFill>
                <a:srgbClr val="C0C0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buClr>
                <a:srgbClr val="CBCBCB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Charles </a:t>
            </a:r>
            <a:r>
              <a:rPr lang="en-GB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8555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GUR?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2232391"/>
            <a:ext cx="8229600" cy="4625609"/>
          </a:xfrm>
        </p:spPr>
        <p:txBody>
          <a:bodyPr/>
          <a:lstStyle/>
          <a:p>
            <a:r>
              <a:rPr lang="cs-CZ" dirty="0" err="1" smtClean="0"/>
              <a:t>Multidisciplinary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endParaRPr lang="cs-CZ" dirty="0" smtClean="0"/>
          </a:p>
          <a:p>
            <a:r>
              <a:rPr lang="cs-CZ" dirty="0" err="1"/>
              <a:t>Optimal</a:t>
            </a:r>
            <a:r>
              <a:rPr lang="cs-CZ" dirty="0"/>
              <a:t> user </a:t>
            </a:r>
            <a:r>
              <a:rPr lang="cs-CZ" dirty="0" err="1"/>
              <a:t>experience</a:t>
            </a:r>
            <a:r>
              <a:rPr lang="cs-CZ" dirty="0"/>
              <a:t> and </a:t>
            </a:r>
            <a:r>
              <a:rPr lang="cs-CZ" dirty="0" err="1" smtClean="0"/>
              <a:t>usability</a:t>
            </a:r>
            <a:endParaRPr lang="cs-CZ" dirty="0" smtClean="0"/>
          </a:p>
          <a:p>
            <a:r>
              <a:rPr lang="cs-CZ" dirty="0" err="1"/>
              <a:t>Planned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vs</a:t>
            </a:r>
            <a:r>
              <a:rPr lang="cs-CZ" dirty="0"/>
              <a:t> </a:t>
            </a:r>
            <a:r>
              <a:rPr lang="cs-CZ" dirty="0" err="1"/>
              <a:t>Actual</a:t>
            </a:r>
            <a:r>
              <a:rPr lang="cs-CZ" dirty="0"/>
              <a:t> </a:t>
            </a:r>
            <a:r>
              <a:rPr lang="cs-CZ" dirty="0" err="1" smtClean="0"/>
              <a:t>experience</a:t>
            </a:r>
            <a:endParaRPr lang="cs-CZ" dirty="0" smtClean="0"/>
          </a:p>
          <a:p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not a QA</a:t>
            </a:r>
          </a:p>
          <a:p>
            <a:r>
              <a:rPr lang="cs-CZ" dirty="0" smtClean="0"/>
              <a:t>Evidence-</a:t>
            </a:r>
            <a:r>
              <a:rPr lang="cs-CZ" dirty="0" err="1" smtClean="0"/>
              <a:t>based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5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cs-CZ" dirty="0" err="1" smtClean="0"/>
              <a:t>Gamedev</a:t>
            </a:r>
            <a:r>
              <a:rPr lang="cs-CZ" dirty="0" smtClean="0"/>
              <a:t> &amp; GUR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539552" y="1844824"/>
            <a:ext cx="8229600" cy="46085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</p:txBody>
      </p:sp>
      <p:sp>
        <p:nvSpPr>
          <p:cNvPr id="3" name="Obdélník 2"/>
          <p:cNvSpPr/>
          <p:nvPr/>
        </p:nvSpPr>
        <p:spPr>
          <a:xfrm>
            <a:off x="107504" y="4190555"/>
            <a:ext cx="3812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en-US" dirty="0"/>
              <a:t>Player Research’s Montreal </a:t>
            </a:r>
            <a:r>
              <a:rPr lang="en-US" dirty="0" smtClean="0"/>
              <a:t>studio</a:t>
            </a:r>
            <a:endParaRPr lang="cs-CZ" dirty="0" smtClean="0"/>
          </a:p>
          <a:p>
            <a:pPr marL="118872">
              <a:buClr>
                <a:schemeClr val="accent1"/>
              </a:buClr>
              <a:buSzPct val="80000"/>
            </a:pPr>
            <a:r>
              <a:rPr lang="cs-CZ" i="1" dirty="0" smtClean="0"/>
              <a:t>(Source: playerresearch.com)</a:t>
            </a:r>
            <a:endParaRPr lang="en-US" i="1" dirty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518864" y="1927592"/>
            <a:ext cx="7365504" cy="387593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3200" b="0" i="0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" y="1701067"/>
            <a:ext cx="4353506" cy="244810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9" y="4190555"/>
            <a:ext cx="4358053" cy="245385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9" y="1693460"/>
            <a:ext cx="4361343" cy="2455711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>
          <a:xfrm>
            <a:off x="1331640" y="5998083"/>
            <a:ext cx="3435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en-US" dirty="0"/>
              <a:t>Microsoft Studios User </a:t>
            </a:r>
            <a:r>
              <a:rPr lang="en-US" dirty="0" smtClean="0"/>
              <a:t>Research</a:t>
            </a:r>
            <a:endParaRPr lang="cs-CZ" dirty="0" smtClean="0"/>
          </a:p>
          <a:p>
            <a:pPr marL="118872">
              <a:buClr>
                <a:schemeClr val="accent1"/>
              </a:buClr>
              <a:buSzPct val="80000"/>
            </a:pPr>
            <a:r>
              <a:rPr lang="cs-CZ" i="1" dirty="0" smtClean="0"/>
              <a:t>(Source</a:t>
            </a:r>
            <a:r>
              <a:rPr lang="cs-CZ" i="1" dirty="0"/>
              <a:t>: grux.org/)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522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GUR?</a:t>
            </a:r>
            <a:endParaRPr lang="cs-CZ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4716016" y="60609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i="1" dirty="0" err="1" smtClean="0">
                <a:solidFill>
                  <a:schemeClr val="bg1"/>
                </a:solidFill>
              </a:rPr>
              <a:t>Snowworld</a:t>
            </a:r>
            <a:r>
              <a:rPr lang="cs-CZ" i="1" dirty="0" smtClean="0">
                <a:solidFill>
                  <a:schemeClr val="bg1"/>
                </a:solidFill>
              </a:rPr>
              <a:t> by Hoffman &amp; </a:t>
            </a:r>
            <a:r>
              <a:rPr lang="cs-CZ" i="1" dirty="0" err="1" smtClean="0">
                <a:solidFill>
                  <a:schemeClr val="bg1"/>
                </a:solidFill>
              </a:rPr>
              <a:t>Patterson</a:t>
            </a:r>
            <a:endParaRPr lang="cs-CZ" i="1" dirty="0">
              <a:solidFill>
                <a:schemeClr val="bg1"/>
              </a:solidFill>
            </a:endParaRPr>
          </a:p>
          <a:p>
            <a:pPr marL="118872">
              <a:buClr>
                <a:schemeClr val="accent1"/>
              </a:buClr>
              <a:buSzPct val="80000"/>
            </a:pPr>
            <a:r>
              <a:rPr lang="en-US" i="1" dirty="0" smtClean="0">
                <a:solidFill>
                  <a:schemeClr val="bg1"/>
                </a:solidFill>
              </a:rPr>
              <a:t>(</a:t>
            </a:r>
            <a:r>
              <a:rPr lang="cs-CZ" i="1" dirty="0" smtClean="0">
                <a:solidFill>
                  <a:schemeClr val="bg1"/>
                </a:solidFill>
              </a:rPr>
              <a:t>2003</a:t>
            </a:r>
            <a:r>
              <a:rPr lang="en-US" i="1" dirty="0" smtClean="0">
                <a:solidFill>
                  <a:schemeClr val="bg1"/>
                </a:solidFill>
              </a:rPr>
              <a:t>)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7" y="1686827"/>
            <a:ext cx="8517806" cy="4730828"/>
          </a:xfrm>
          <a:prstGeom prst="rect">
            <a:avLst/>
          </a:prstGeom>
        </p:spPr>
      </p:pic>
      <p:sp>
        <p:nvSpPr>
          <p:cNvPr id="4" name="Obdélník 3"/>
          <p:cNvSpPr/>
          <p:nvPr/>
        </p:nvSpPr>
        <p:spPr>
          <a:xfrm>
            <a:off x="5724128" y="62393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dirty="0" smtClean="0"/>
              <a:t>Game User </a:t>
            </a:r>
            <a:r>
              <a:rPr lang="cs-CZ" dirty="0" err="1" smtClean="0"/>
              <a:t>Research</a:t>
            </a:r>
            <a:endParaRPr lang="cs-CZ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cs-CZ" i="1" dirty="0" smtClean="0"/>
              <a:t>(</a:t>
            </a:r>
            <a:r>
              <a:rPr lang="cs-CZ" i="1" dirty="0" err="1" smtClean="0"/>
              <a:t>Drachen</a:t>
            </a:r>
            <a:r>
              <a:rPr lang="cs-CZ" i="1" dirty="0" smtClean="0"/>
              <a:t> et al., 2018)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9196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Different</a:t>
            </a:r>
            <a:r>
              <a:rPr lang="cs-CZ" dirty="0" smtClean="0"/>
              <a:t> </a:t>
            </a:r>
            <a:r>
              <a:rPr lang="cs-CZ" dirty="0" err="1" smtClean="0"/>
              <a:t>phases</a:t>
            </a:r>
            <a:endParaRPr lang="cs-CZ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453467" y="3144965"/>
            <a:ext cx="258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3200" b="1" dirty="0" err="1" smtClean="0"/>
              <a:t>Preparation</a:t>
            </a:r>
            <a:endParaRPr lang="en-US" sz="3200" b="1" i="1" dirty="0"/>
          </a:p>
        </p:txBody>
      </p:sp>
      <p:sp>
        <p:nvSpPr>
          <p:cNvPr id="6" name="Obdélník 5"/>
          <p:cNvSpPr/>
          <p:nvPr/>
        </p:nvSpPr>
        <p:spPr>
          <a:xfrm>
            <a:off x="3709388" y="4797152"/>
            <a:ext cx="258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3200" b="1" dirty="0" smtClean="0"/>
              <a:t>Reporting</a:t>
            </a:r>
            <a:endParaRPr lang="en-US" sz="3200" b="1" i="1" dirty="0"/>
          </a:p>
        </p:txBody>
      </p:sp>
      <p:sp>
        <p:nvSpPr>
          <p:cNvPr id="7" name="Obdélník 6"/>
          <p:cNvSpPr/>
          <p:nvPr/>
        </p:nvSpPr>
        <p:spPr>
          <a:xfrm>
            <a:off x="6047384" y="3266944"/>
            <a:ext cx="258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3200" b="1" dirty="0" err="1" smtClean="0"/>
              <a:t>Analysis</a:t>
            </a:r>
            <a:endParaRPr lang="en-US" sz="3200" b="1" i="1" dirty="0"/>
          </a:p>
        </p:txBody>
      </p:sp>
      <p:sp>
        <p:nvSpPr>
          <p:cNvPr id="8" name="Obdélník 7"/>
          <p:cNvSpPr/>
          <p:nvPr/>
        </p:nvSpPr>
        <p:spPr>
          <a:xfrm>
            <a:off x="3851920" y="1800902"/>
            <a:ext cx="258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3200" b="1" dirty="0" err="1" smtClean="0"/>
              <a:t>Execution</a:t>
            </a:r>
            <a:endParaRPr lang="en-US" sz="3200" b="1" i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149080"/>
            <a:ext cx="1165662" cy="1165662"/>
          </a:xfrm>
          <a:prstGeom prst="rect">
            <a:avLst/>
          </a:prstGeom>
        </p:spPr>
      </p:pic>
      <p:pic>
        <p:nvPicPr>
          <p:cNvPr id="27" name="Obrázek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9752" y="1744164"/>
            <a:ext cx="1165662" cy="1165662"/>
          </a:xfrm>
          <a:prstGeom prst="rect">
            <a:avLst/>
          </a:prstGeom>
        </p:spPr>
      </p:pic>
      <p:pic>
        <p:nvPicPr>
          <p:cNvPr id="28" name="Obrázek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6755" y="1900923"/>
            <a:ext cx="1165662" cy="1165662"/>
          </a:xfrm>
          <a:prstGeom prst="rect">
            <a:avLst/>
          </a:prstGeom>
        </p:spPr>
      </p:pic>
      <p:pic>
        <p:nvPicPr>
          <p:cNvPr id="29" name="Obrázek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47384" y="4288423"/>
            <a:ext cx="1165662" cy="1165662"/>
          </a:xfrm>
          <a:prstGeom prst="rect">
            <a:avLst/>
          </a:prstGeom>
        </p:spPr>
      </p:pic>
      <p:sp>
        <p:nvSpPr>
          <p:cNvPr id="31" name="Obdélník 30"/>
          <p:cNvSpPr/>
          <p:nvPr/>
        </p:nvSpPr>
        <p:spPr>
          <a:xfrm>
            <a:off x="2155495" y="1827516"/>
            <a:ext cx="524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2400" b="1" dirty="0" smtClean="0"/>
              <a:t>1</a:t>
            </a:r>
            <a:endParaRPr lang="en-US" sz="2400" b="1" i="1" dirty="0"/>
          </a:p>
        </p:txBody>
      </p:sp>
      <p:sp>
        <p:nvSpPr>
          <p:cNvPr id="32" name="Obdélník 31"/>
          <p:cNvSpPr/>
          <p:nvPr/>
        </p:nvSpPr>
        <p:spPr>
          <a:xfrm>
            <a:off x="6813957" y="1938126"/>
            <a:ext cx="524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2400" b="1" dirty="0" smtClean="0"/>
              <a:t>2</a:t>
            </a:r>
            <a:endParaRPr lang="en-US" sz="2400" b="1" i="1" dirty="0"/>
          </a:p>
        </p:txBody>
      </p:sp>
      <p:sp>
        <p:nvSpPr>
          <p:cNvPr id="33" name="Obdélník 32"/>
          <p:cNvSpPr/>
          <p:nvPr/>
        </p:nvSpPr>
        <p:spPr>
          <a:xfrm>
            <a:off x="6838410" y="4731911"/>
            <a:ext cx="524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2400" b="1" dirty="0" smtClean="0"/>
              <a:t>3</a:t>
            </a:r>
            <a:endParaRPr lang="en-US" sz="2400" b="1" i="1" dirty="0"/>
          </a:p>
        </p:txBody>
      </p:sp>
      <p:sp>
        <p:nvSpPr>
          <p:cNvPr id="34" name="Obdélník 33"/>
          <p:cNvSpPr/>
          <p:nvPr/>
        </p:nvSpPr>
        <p:spPr>
          <a:xfrm>
            <a:off x="2135685" y="4802778"/>
            <a:ext cx="5990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sz="2400" b="1" dirty="0" smtClean="0"/>
              <a:t>4?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67206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Resources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625609"/>
          </a:xfrm>
        </p:spPr>
        <p:txBody>
          <a:bodyPr/>
          <a:lstStyle/>
          <a:p>
            <a:pPr marL="118872" indent="0">
              <a:buNone/>
            </a:pPr>
            <a:endParaRPr lang="cs-CZ" dirty="0" smtClean="0"/>
          </a:p>
          <a:p>
            <a:pPr marL="118872" indent="0">
              <a:buNone/>
            </a:pPr>
            <a:endParaRPr lang="cs-CZ" dirty="0"/>
          </a:p>
          <a:p>
            <a:pPr marL="118872" indent="0">
              <a:buNone/>
            </a:pPr>
            <a:endParaRPr lang="cs-CZ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1810133" cy="273531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88" y="2132856"/>
            <a:ext cx="1872208" cy="2808312"/>
          </a:xfrm>
          <a:prstGeom prst="rect">
            <a:avLst/>
          </a:prstGeom>
        </p:spPr>
      </p:pic>
      <p:sp>
        <p:nvSpPr>
          <p:cNvPr id="7" name="Obdélník 6"/>
          <p:cNvSpPr/>
          <p:nvPr/>
        </p:nvSpPr>
        <p:spPr>
          <a:xfrm>
            <a:off x="457200" y="50546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dirty="0" smtClean="0"/>
              <a:t>Game User </a:t>
            </a:r>
            <a:r>
              <a:rPr lang="cs-CZ" dirty="0" err="1" smtClean="0"/>
              <a:t>Research</a:t>
            </a:r>
            <a:endParaRPr lang="cs-CZ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cs-CZ" i="1" dirty="0" smtClean="0"/>
              <a:t>(</a:t>
            </a:r>
            <a:r>
              <a:rPr lang="cs-CZ" i="1" dirty="0" err="1" smtClean="0"/>
              <a:t>Drachen</a:t>
            </a:r>
            <a:r>
              <a:rPr lang="cs-CZ" i="1" dirty="0" smtClean="0"/>
              <a:t> et al., 2018)</a:t>
            </a:r>
            <a:endParaRPr lang="en-US" i="1" dirty="0"/>
          </a:p>
        </p:txBody>
      </p:sp>
      <p:sp>
        <p:nvSpPr>
          <p:cNvPr id="8" name="Obdélník 7"/>
          <p:cNvSpPr/>
          <p:nvPr/>
        </p:nvSpPr>
        <p:spPr>
          <a:xfrm>
            <a:off x="3347864" y="50634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Gamer‘s</a:t>
            </a:r>
            <a:r>
              <a:rPr lang="cs-CZ" dirty="0" smtClean="0"/>
              <a:t> Brain</a:t>
            </a:r>
            <a:endParaRPr lang="cs-CZ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cs-CZ" i="1" dirty="0" smtClean="0"/>
              <a:t>(</a:t>
            </a:r>
            <a:r>
              <a:rPr lang="cs-CZ" i="1" dirty="0" err="1" smtClean="0"/>
              <a:t>Hodent</a:t>
            </a:r>
            <a:r>
              <a:rPr lang="cs-CZ" i="1" dirty="0" smtClean="0"/>
              <a:t>, 2017)</a:t>
            </a:r>
            <a:endParaRPr lang="en-US" i="1" dirty="0"/>
          </a:p>
        </p:txBody>
      </p:sp>
      <p:sp>
        <p:nvSpPr>
          <p:cNvPr id="9" name="Obdélník 8"/>
          <p:cNvSpPr/>
          <p:nvPr/>
        </p:nvSpPr>
        <p:spPr>
          <a:xfrm>
            <a:off x="6084168" y="49979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cs-CZ" dirty="0" err="1" smtClean="0"/>
              <a:t>The</a:t>
            </a:r>
            <a:r>
              <a:rPr lang="cs-CZ" dirty="0" smtClean="0"/>
              <a:t> Video Game </a:t>
            </a:r>
            <a:r>
              <a:rPr lang="cs-CZ" dirty="0" err="1" smtClean="0"/>
              <a:t>Debate</a:t>
            </a:r>
            <a:r>
              <a:rPr lang="cs-CZ" dirty="0" smtClean="0"/>
              <a:t> 2</a:t>
            </a:r>
            <a:endParaRPr lang="cs-CZ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cs-CZ" i="1" dirty="0" smtClean="0"/>
              <a:t>(</a:t>
            </a:r>
            <a:r>
              <a:rPr lang="cs-CZ" i="1" dirty="0" err="1" smtClean="0"/>
              <a:t>Kowert</a:t>
            </a:r>
            <a:r>
              <a:rPr lang="cs-CZ" i="1" dirty="0" smtClean="0"/>
              <a:t> &amp; </a:t>
            </a:r>
            <a:r>
              <a:rPr lang="cs-CZ" i="1" dirty="0" err="1" smtClean="0"/>
              <a:t>Quandt</a:t>
            </a:r>
            <a:r>
              <a:rPr lang="cs-CZ" i="1" dirty="0" smtClean="0"/>
              <a:t>, 2020)</a:t>
            </a:r>
            <a:endParaRPr lang="en-US" i="1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87" y="2118122"/>
            <a:ext cx="1880581" cy="28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endParaRPr lang="cs-CZ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83568" y="2564904"/>
            <a:ext cx="8229600" cy="46085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827584" y="2238588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600" b="1" dirty="0" err="1" smtClean="0"/>
              <a:t>Let‘s</a:t>
            </a:r>
            <a:r>
              <a:rPr lang="cs-CZ" sz="3600" b="1" dirty="0" smtClean="0"/>
              <a:t> go to </a:t>
            </a:r>
            <a:r>
              <a:rPr lang="cs-CZ" sz="3600" b="1" dirty="0" err="1" smtClean="0"/>
              <a:t>the</a:t>
            </a:r>
            <a:r>
              <a:rPr lang="cs-CZ" sz="3600" b="1" dirty="0" smtClean="0"/>
              <a:t> g-doc</a:t>
            </a:r>
            <a:br>
              <a:rPr lang="cs-CZ" sz="3600" b="1" dirty="0" smtClean="0"/>
            </a:br>
            <a:r>
              <a:rPr lang="cs-CZ" sz="3600" b="1" dirty="0" smtClean="0"/>
              <a:t/>
            </a:r>
            <a:br>
              <a:rPr lang="cs-CZ" sz="3600" b="1" dirty="0" smtClean="0"/>
            </a:br>
            <a:r>
              <a:rPr lang="en-GB" sz="2800" u="sng" dirty="0">
                <a:hlinkClick r:id="rId3"/>
              </a:rPr>
              <a:t>https://</a:t>
            </a:r>
            <a:r>
              <a:rPr lang="en-GB" sz="2800" u="sng" dirty="0" smtClean="0">
                <a:hlinkClick r:id="rId3"/>
              </a:rPr>
              <a:t>docs.google.com/spreadsheets/d/1S224KOCIWKzA_WloW1wx3kx8IBXlc33VQ1ihAeZIDoY/edit?usp=sharing</a:t>
            </a:r>
            <a:endParaRPr lang="cs-CZ" sz="3600" b="1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cs-CZ" sz="3600" b="1" dirty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600" b="1" dirty="0" smtClean="0"/>
              <a:t>(Link in </a:t>
            </a:r>
            <a:r>
              <a:rPr lang="cs-CZ" sz="3600" b="1" dirty="0" err="1" smtClean="0"/>
              <a:t>the</a:t>
            </a:r>
            <a:r>
              <a:rPr lang="cs-CZ" sz="3600" b="1" dirty="0" smtClean="0"/>
              <a:t> </a:t>
            </a:r>
            <a:r>
              <a:rPr lang="cs-CZ" sz="3600" b="1" dirty="0" err="1" smtClean="0"/>
              <a:t>Discord</a:t>
            </a:r>
            <a:r>
              <a:rPr lang="cs-CZ" sz="3600" b="1" dirty="0" smtClean="0"/>
              <a:t>)</a:t>
            </a:r>
            <a:endParaRPr lang="en-US" sz="3600" b="1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3600" b="1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0861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Summary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844824"/>
            <a:ext cx="8229600" cy="4625609"/>
          </a:xfrm>
        </p:spPr>
        <p:txBody>
          <a:bodyPr/>
          <a:lstStyle/>
          <a:p>
            <a:r>
              <a:rPr lang="cs-CZ" dirty="0" err="1" smtClean="0">
                <a:solidFill>
                  <a:schemeClr val="bg1"/>
                </a:solidFill>
              </a:rPr>
              <a:t>Player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experience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vs</a:t>
            </a:r>
            <a:r>
              <a:rPr lang="cs-CZ" dirty="0" smtClean="0">
                <a:solidFill>
                  <a:schemeClr val="bg1"/>
                </a:solidFill>
              </a:rPr>
              <a:t> user </a:t>
            </a:r>
            <a:r>
              <a:rPr lang="cs-CZ" dirty="0" err="1" smtClean="0">
                <a:solidFill>
                  <a:schemeClr val="bg1"/>
                </a:solidFill>
              </a:rPr>
              <a:t>experience</a:t>
            </a:r>
            <a:endParaRPr lang="cs-CZ" dirty="0" smtClean="0">
              <a:solidFill>
                <a:schemeClr val="bg1"/>
              </a:solidFill>
            </a:endParaRP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err="1" smtClean="0">
                <a:solidFill>
                  <a:schemeClr val="bg1"/>
                </a:solidFill>
              </a:rPr>
              <a:t>What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is</a:t>
            </a:r>
            <a:r>
              <a:rPr lang="cs-CZ" dirty="0" smtClean="0">
                <a:solidFill>
                  <a:schemeClr val="bg1"/>
                </a:solidFill>
              </a:rPr>
              <a:t> GUR?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QA </a:t>
            </a:r>
            <a:r>
              <a:rPr lang="cs-CZ" dirty="0" err="1" smtClean="0">
                <a:solidFill>
                  <a:schemeClr val="bg1"/>
                </a:solidFill>
              </a:rPr>
              <a:t>vs</a:t>
            </a:r>
            <a:r>
              <a:rPr lang="cs-CZ" dirty="0" smtClean="0">
                <a:solidFill>
                  <a:schemeClr val="bg1"/>
                </a:solidFill>
              </a:rPr>
              <a:t> GUR</a:t>
            </a: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smtClean="0">
                <a:solidFill>
                  <a:schemeClr val="bg1"/>
                </a:solidFill>
              </a:rPr>
              <a:t>GUR and video game </a:t>
            </a:r>
            <a:r>
              <a:rPr lang="cs-CZ" dirty="0" err="1" smtClean="0">
                <a:solidFill>
                  <a:schemeClr val="bg1"/>
                </a:solidFill>
              </a:rPr>
              <a:t>companies</a:t>
            </a:r>
            <a:endParaRPr lang="cs-CZ" dirty="0" smtClean="0">
              <a:solidFill>
                <a:schemeClr val="bg1"/>
              </a:solidFill>
            </a:endParaRPr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err="1" smtClean="0">
                <a:solidFill>
                  <a:schemeClr val="bg1"/>
                </a:solidFill>
              </a:rPr>
              <a:t>Typical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phases</a:t>
            </a:r>
            <a:r>
              <a:rPr lang="cs-CZ" dirty="0" smtClean="0">
                <a:solidFill>
                  <a:schemeClr val="bg1"/>
                </a:solidFill>
              </a:rPr>
              <a:t> </a:t>
            </a:r>
            <a:r>
              <a:rPr lang="cs-CZ" dirty="0" err="1" smtClean="0">
                <a:solidFill>
                  <a:schemeClr val="bg1"/>
                </a:solidFill>
              </a:rPr>
              <a:t>of</a:t>
            </a:r>
            <a:r>
              <a:rPr lang="cs-CZ" dirty="0" smtClean="0">
                <a:solidFill>
                  <a:schemeClr val="bg1"/>
                </a:solidFill>
              </a:rPr>
              <a:t> GUR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1014525" y="2348880"/>
            <a:ext cx="8136904" cy="2929955"/>
          </a:xfrm>
          <a:prstGeom prst="rect">
            <a:avLst/>
          </a:prstGeom>
        </p:spPr>
        <p:txBody>
          <a:bodyPr vert="horz" lIns="91440" rIns="45720" rtlCol="0" anchor="ctr">
            <a:normAutofit fontScale="8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cs-CZ" dirty="0" smtClean="0">
                <a:solidFill>
                  <a:schemeClr val="accent1"/>
                </a:solidFill>
              </a:rPr>
              <a:t>In case </a:t>
            </a:r>
            <a:r>
              <a:rPr lang="cs-CZ" dirty="0" err="1" smtClean="0">
                <a:solidFill>
                  <a:schemeClr val="accent1"/>
                </a:solidFill>
              </a:rPr>
              <a:t>of</a:t>
            </a:r>
            <a:r>
              <a:rPr lang="cs-CZ" dirty="0" smtClean="0">
                <a:solidFill>
                  <a:schemeClr val="accent1"/>
                </a:solidFill>
              </a:rPr>
              <a:t> </a:t>
            </a:r>
            <a:r>
              <a:rPr lang="cs-CZ" dirty="0" err="1" smtClean="0">
                <a:solidFill>
                  <a:schemeClr val="accent1"/>
                </a:solidFill>
              </a:rPr>
              <a:t>questions</a:t>
            </a:r>
            <a:r>
              <a:rPr lang="cs-CZ" dirty="0" smtClean="0">
                <a:solidFill>
                  <a:schemeClr val="accent1"/>
                </a:solidFill>
              </a:rPr>
              <a:t>:</a:t>
            </a:r>
          </a:p>
          <a:p>
            <a:endParaRPr lang="cs-CZ" dirty="0" smtClean="0"/>
          </a:p>
          <a:p>
            <a:r>
              <a:rPr lang="cs-CZ" dirty="0" smtClean="0">
                <a:solidFill>
                  <a:schemeClr val="bg1"/>
                </a:solidFill>
              </a:rPr>
              <a:t>kolek@ksvi.mff.cuni.cz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 smtClean="0"/>
          </a:p>
          <a:p>
            <a:endParaRPr lang="cs-CZ" dirty="0" smtClean="0">
              <a:solidFill>
                <a:schemeClr val="bg1"/>
              </a:solidFill>
            </a:endParaRPr>
          </a:p>
          <a:p>
            <a:r>
              <a:rPr lang="cs-CZ" dirty="0" err="1" smtClean="0">
                <a:solidFill>
                  <a:schemeClr val="bg1"/>
                </a:solidFill>
              </a:rPr>
              <a:t>Stay</a:t>
            </a:r>
            <a:r>
              <a:rPr lang="cs-CZ" dirty="0" smtClean="0">
                <a:solidFill>
                  <a:schemeClr val="bg1"/>
                </a:solidFill>
              </a:rPr>
              <a:t> in </a:t>
            </a:r>
            <a:r>
              <a:rPr lang="cs-CZ" dirty="0" err="1" smtClean="0">
                <a:solidFill>
                  <a:schemeClr val="bg1"/>
                </a:solidFill>
              </a:rPr>
              <a:t>touch</a:t>
            </a:r>
            <a:r>
              <a:rPr lang="cs-CZ" dirty="0" smtClean="0">
                <a:solidFill>
                  <a:schemeClr val="bg1"/>
                </a:solidFill>
              </a:rPr>
              <a:t> on </a:t>
            </a:r>
            <a:r>
              <a:rPr lang="cs-CZ" dirty="0" err="1" smtClean="0">
                <a:solidFill>
                  <a:schemeClr val="bg1"/>
                </a:solidFill>
              </a:rPr>
              <a:t>Discord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44624"/>
            <a:ext cx="4543425" cy="1392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 anchor="ctr"/>
          <a:lstStyle/>
          <a:p>
            <a:pPr>
              <a:lnSpc>
                <a:spcPct val="100000"/>
              </a:lnSpc>
              <a:buClr>
                <a:srgbClr val="CBCBCB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Faculty of </a:t>
            </a:r>
            <a:r>
              <a:rPr lang="cs-CZ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GB" dirty="0" err="1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athematics</a:t>
            </a:r>
            <a:r>
              <a:rPr lang="en-GB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cs-CZ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GB" dirty="0" err="1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hysics</a:t>
            </a:r>
            <a:endParaRPr lang="en-GB" dirty="0">
              <a:solidFill>
                <a:srgbClr val="C0C0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  <a:buClr>
                <a:srgbClr val="CBCBCB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Charles </a:t>
            </a:r>
            <a:r>
              <a:rPr lang="en-GB" dirty="0" smtClean="0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1048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Practical</a:t>
            </a:r>
            <a:r>
              <a:rPr lang="cs-CZ" dirty="0" smtClean="0"/>
              <a:t> </a:t>
            </a:r>
            <a:r>
              <a:rPr lang="cs-CZ" dirty="0" err="1" smtClean="0"/>
              <a:t>Informations</a:t>
            </a:r>
            <a:endParaRPr lang="cs-CZ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79512" y="332656"/>
            <a:ext cx="9433048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 err="1" smtClean="0"/>
              <a:t>We</a:t>
            </a:r>
            <a:r>
              <a:rPr lang="cs-CZ" sz="4400" dirty="0" smtClean="0"/>
              <a:t> </a:t>
            </a:r>
            <a:r>
              <a:rPr lang="cs-CZ" sz="4400" dirty="0" err="1" smtClean="0"/>
              <a:t>will</a:t>
            </a:r>
            <a:r>
              <a:rPr lang="cs-CZ" sz="4400" dirty="0" smtClean="0"/>
              <a:t> </a:t>
            </a:r>
            <a:r>
              <a:rPr lang="cs-CZ" sz="4400" dirty="0" err="1" smtClean="0"/>
              <a:t>meet</a:t>
            </a:r>
            <a:r>
              <a:rPr lang="cs-CZ" sz="4400" dirty="0" smtClean="0"/>
              <a:t> </a:t>
            </a:r>
            <a:r>
              <a:rPr lang="cs-CZ" sz="4400" dirty="0" err="1" smtClean="0"/>
              <a:t>physically</a:t>
            </a:r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 err="1" smtClean="0"/>
              <a:t>Follow</a:t>
            </a:r>
            <a:r>
              <a:rPr lang="cs-CZ" sz="4400" dirty="0" smtClean="0"/>
              <a:t> </a:t>
            </a:r>
            <a:r>
              <a:rPr lang="cs-CZ" sz="4400" dirty="0" err="1" smtClean="0"/>
              <a:t>the</a:t>
            </a:r>
            <a:r>
              <a:rPr lang="cs-CZ" sz="4400" dirty="0"/>
              <a:t> </a:t>
            </a:r>
            <a:r>
              <a:rPr lang="cs-CZ" sz="4400" dirty="0" err="1" smtClean="0"/>
              <a:t>current</a:t>
            </a:r>
            <a:r>
              <a:rPr lang="cs-CZ" sz="4400" dirty="0" smtClean="0"/>
              <a:t> </a:t>
            </a:r>
            <a:r>
              <a:rPr lang="cs-CZ" sz="4400" dirty="0" err="1" smtClean="0"/>
              <a:t>regulations</a:t>
            </a:r>
            <a:r>
              <a:rPr lang="cs-CZ" sz="44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 err="1" smtClean="0"/>
              <a:t>Stream</a:t>
            </a:r>
            <a:r>
              <a:rPr lang="cs-CZ" sz="4400" dirty="0" smtClean="0"/>
              <a:t> </a:t>
            </a:r>
            <a:r>
              <a:rPr lang="cs-CZ" sz="4400" dirty="0" err="1" smtClean="0"/>
              <a:t>of</a:t>
            </a:r>
            <a:r>
              <a:rPr lang="cs-CZ" sz="4400" dirty="0" smtClean="0"/>
              <a:t> </a:t>
            </a:r>
            <a:r>
              <a:rPr lang="cs-CZ" sz="4400" dirty="0" err="1" smtClean="0"/>
              <a:t>lectures</a:t>
            </a:r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endParaRPr lang="cs-CZ" sz="4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cs-CZ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cs-CZ" sz="4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67343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Guest</a:t>
            </a:r>
            <a:r>
              <a:rPr lang="cs-CZ" dirty="0" smtClean="0"/>
              <a:t> </a:t>
            </a:r>
            <a:r>
              <a:rPr lang="cs-CZ" dirty="0" err="1" smtClean="0"/>
              <a:t>Lecturer</a:t>
            </a:r>
            <a:endParaRPr lang="cs-CZ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457200" y="-243408"/>
            <a:ext cx="9612560" cy="987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cs-CZ" sz="44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>
              <a:solidFill>
                <a:schemeClr val="bg1"/>
              </a:solidFill>
            </a:endParaRPr>
          </a:p>
          <a:p>
            <a:r>
              <a:rPr lang="cs-CZ" sz="4000" dirty="0" err="1" smtClean="0">
                <a:solidFill>
                  <a:schemeClr val="bg1"/>
                </a:solidFill>
              </a:rPr>
              <a:t>Asoc</a:t>
            </a:r>
            <a:r>
              <a:rPr lang="cs-CZ" sz="4000" dirty="0" smtClean="0">
                <a:solidFill>
                  <a:schemeClr val="bg1"/>
                </a:solidFill>
              </a:rPr>
              <a:t>. </a:t>
            </a:r>
            <a:r>
              <a:rPr lang="cs-CZ" sz="4000" dirty="0" err="1" smtClean="0">
                <a:solidFill>
                  <a:schemeClr val="bg1"/>
                </a:solidFill>
              </a:rPr>
              <a:t>Prof</a:t>
            </a:r>
            <a:r>
              <a:rPr lang="cs-CZ" sz="4000" dirty="0" smtClean="0">
                <a:solidFill>
                  <a:schemeClr val="bg1"/>
                </a:solidFill>
              </a:rPr>
              <a:t> </a:t>
            </a:r>
            <a:r>
              <a:rPr lang="cs-CZ" sz="4000" dirty="0" err="1" smtClean="0">
                <a:solidFill>
                  <a:schemeClr val="bg1"/>
                </a:solidFill>
              </a:rPr>
              <a:t>Barbaros</a:t>
            </a:r>
            <a:r>
              <a:rPr lang="cs-CZ" sz="4000" dirty="0" smtClean="0">
                <a:solidFill>
                  <a:schemeClr val="bg1"/>
                </a:solidFill>
              </a:rPr>
              <a:t> </a:t>
            </a:r>
            <a:r>
              <a:rPr lang="cs-CZ" sz="4000" dirty="0" err="1" smtClean="0">
                <a:solidFill>
                  <a:schemeClr val="bg1"/>
                </a:solidFill>
              </a:rPr>
              <a:t>Bostan</a:t>
            </a:r>
            <a:endParaRPr lang="cs-CZ" sz="4000" dirty="0" smtClean="0">
              <a:solidFill>
                <a:schemeClr val="bg1"/>
              </a:solidFill>
            </a:endParaRPr>
          </a:p>
          <a:p>
            <a:endParaRPr lang="cs-CZ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200" dirty="0" err="1">
                <a:solidFill>
                  <a:schemeClr val="bg1"/>
                </a:solidFill>
              </a:rPr>
              <a:t>Bahcesehir</a:t>
            </a:r>
            <a:r>
              <a:rPr lang="cs-CZ" sz="3200" dirty="0">
                <a:solidFill>
                  <a:schemeClr val="bg1"/>
                </a:solidFill>
              </a:rPr>
              <a:t> </a:t>
            </a:r>
            <a:r>
              <a:rPr lang="cs-CZ" sz="3200" dirty="0" smtClean="0">
                <a:solidFill>
                  <a:schemeClr val="bg1"/>
                </a:solidFill>
              </a:rPr>
              <a:t>University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200" dirty="0" err="1" smtClean="0">
                <a:solidFill>
                  <a:schemeClr val="bg1"/>
                </a:solidFill>
              </a:rPr>
              <a:t>Player</a:t>
            </a:r>
            <a:r>
              <a:rPr lang="cs-CZ" sz="3200" dirty="0" smtClean="0">
                <a:solidFill>
                  <a:schemeClr val="bg1"/>
                </a:solidFill>
              </a:rPr>
              <a:t> </a:t>
            </a:r>
            <a:r>
              <a:rPr lang="cs-CZ" sz="3200" dirty="0" err="1" smtClean="0">
                <a:solidFill>
                  <a:schemeClr val="bg1"/>
                </a:solidFill>
              </a:rPr>
              <a:t>types</a:t>
            </a:r>
            <a:r>
              <a:rPr lang="cs-CZ" sz="3200" dirty="0" smtClean="0">
                <a:solidFill>
                  <a:schemeClr val="bg1"/>
                </a:solidFill>
              </a:rPr>
              <a:t> &amp; </a:t>
            </a:r>
            <a:r>
              <a:rPr lang="cs-CZ" sz="3200" dirty="0" err="1" smtClean="0">
                <a:solidFill>
                  <a:schemeClr val="bg1"/>
                </a:solidFill>
              </a:rPr>
              <a:t>motivations</a:t>
            </a:r>
            <a:endParaRPr lang="cs-CZ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200" dirty="0" smtClean="0">
                <a:solidFill>
                  <a:schemeClr val="bg1"/>
                </a:solidFill>
              </a:rPr>
              <a:t>3 </a:t>
            </a:r>
            <a:r>
              <a:rPr lang="cs-CZ" sz="3200" dirty="0" err="1" smtClean="0">
                <a:solidFill>
                  <a:schemeClr val="bg1"/>
                </a:solidFill>
              </a:rPr>
              <a:t>guest</a:t>
            </a:r>
            <a:r>
              <a:rPr lang="cs-CZ" sz="3200" dirty="0" smtClean="0">
                <a:solidFill>
                  <a:schemeClr val="bg1"/>
                </a:solidFill>
              </a:rPr>
              <a:t> </a:t>
            </a:r>
            <a:r>
              <a:rPr lang="cs-CZ" sz="3200" dirty="0" err="1" smtClean="0">
                <a:solidFill>
                  <a:schemeClr val="bg1"/>
                </a:solidFill>
              </a:rPr>
              <a:t>lectures</a:t>
            </a:r>
            <a:r>
              <a:rPr lang="cs-CZ" sz="3200" dirty="0" smtClean="0">
                <a:solidFill>
                  <a:schemeClr val="bg1"/>
                </a:solidFill>
              </a:rPr>
              <a:t> + </a:t>
            </a:r>
            <a:r>
              <a:rPr lang="cs-CZ" sz="3200" dirty="0" err="1" smtClean="0">
                <a:solidFill>
                  <a:schemeClr val="bg1"/>
                </a:solidFill>
              </a:rPr>
              <a:t>consultations</a:t>
            </a:r>
            <a:endParaRPr lang="cs-CZ" sz="32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cs-CZ" sz="4400" dirty="0" smtClean="0">
              <a:solidFill>
                <a:schemeClr val="bg1"/>
              </a:solidFill>
            </a:endParaRPr>
          </a:p>
          <a:p>
            <a:endParaRPr lang="cs-CZ" sz="4400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cs-CZ" sz="44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cs-CZ" sz="4400" dirty="0" smtClean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 smtClean="0">
              <a:solidFill>
                <a:schemeClr val="bg1"/>
              </a:solidFill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60" y="256733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4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endParaRPr lang="cs-CZ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683568" y="2564904"/>
            <a:ext cx="8229600" cy="46085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827584" y="2238588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600" b="1" dirty="0" err="1" smtClean="0"/>
              <a:t>Let‘s</a:t>
            </a:r>
            <a:r>
              <a:rPr lang="cs-CZ" sz="3600" b="1" dirty="0" smtClean="0"/>
              <a:t> go to </a:t>
            </a:r>
            <a:r>
              <a:rPr lang="cs-CZ" sz="3600" b="1" dirty="0" err="1" smtClean="0"/>
              <a:t>the</a:t>
            </a:r>
            <a:r>
              <a:rPr lang="cs-CZ" sz="3600" b="1" dirty="0" smtClean="0"/>
              <a:t> g-doc</a:t>
            </a:r>
            <a:br>
              <a:rPr lang="cs-CZ" sz="3600" b="1" dirty="0" smtClean="0"/>
            </a:br>
            <a:r>
              <a:rPr lang="cs-CZ" sz="3600" b="1" dirty="0" smtClean="0"/>
              <a:t/>
            </a:r>
            <a:br>
              <a:rPr lang="cs-CZ" sz="3600" b="1" dirty="0" smtClean="0"/>
            </a:br>
            <a:r>
              <a:rPr lang="en-GB" sz="2800" u="sng" dirty="0">
                <a:hlinkClick r:id="rId3"/>
              </a:rPr>
              <a:t>https://</a:t>
            </a:r>
            <a:r>
              <a:rPr lang="en-GB" sz="2800" u="sng" dirty="0" smtClean="0">
                <a:hlinkClick r:id="rId3"/>
              </a:rPr>
              <a:t>docs.google.com/spreadsheets/d/1S224KOCIWKzA_WloW1wx3kx8IBXlc33VQ1ihAeZIDoY/edit?usp=sharing</a:t>
            </a:r>
            <a:endParaRPr lang="cs-CZ" sz="3600" b="1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cs-CZ" sz="3600" b="1" dirty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600" b="1" dirty="0" smtClean="0"/>
              <a:t>(Link in </a:t>
            </a:r>
            <a:r>
              <a:rPr lang="cs-CZ" sz="3600" b="1" dirty="0" err="1" smtClean="0"/>
              <a:t>the</a:t>
            </a:r>
            <a:r>
              <a:rPr lang="cs-CZ" sz="3600" b="1" dirty="0" smtClean="0"/>
              <a:t> </a:t>
            </a:r>
            <a:r>
              <a:rPr lang="cs-CZ" sz="3600" b="1" dirty="0" err="1" smtClean="0"/>
              <a:t>Discord</a:t>
            </a:r>
            <a:r>
              <a:rPr lang="cs-CZ" sz="3600" b="1" dirty="0" smtClean="0"/>
              <a:t>)</a:t>
            </a:r>
            <a:endParaRPr lang="en-US" sz="3600" b="1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3600" b="1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9449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GUX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sz="3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Requirements</a:t>
            </a:r>
            <a:endParaRPr lang="cs-CZ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539552" y="1844824"/>
            <a:ext cx="8229600" cy="46085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518864" y="19275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3 credits  = 75 hours 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Grade A </a:t>
            </a:r>
            <a:r>
              <a:rPr lang="cs-CZ" sz="3200" dirty="0" smtClean="0"/>
              <a:t>	</a:t>
            </a:r>
            <a:r>
              <a:rPr lang="en-US" sz="3200" dirty="0" smtClean="0"/>
              <a:t>91</a:t>
            </a:r>
            <a:r>
              <a:rPr lang="cs-CZ" sz="3200" dirty="0"/>
              <a:t> </a:t>
            </a:r>
            <a:r>
              <a:rPr lang="en-US" sz="3200" dirty="0" smtClean="0"/>
              <a:t>– 100	 points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Grade B  </a:t>
            </a:r>
            <a:r>
              <a:rPr lang="cs-CZ" sz="3200" dirty="0" smtClean="0"/>
              <a:t>	81 </a:t>
            </a:r>
            <a:r>
              <a:rPr lang="en-US" sz="3200" dirty="0" smtClean="0"/>
              <a:t>– </a:t>
            </a:r>
            <a:r>
              <a:rPr lang="cs-CZ" sz="3200" dirty="0" smtClean="0"/>
              <a:t>90</a:t>
            </a:r>
            <a:r>
              <a:rPr lang="en-US" sz="3200" dirty="0" smtClean="0"/>
              <a:t>	 points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Grade C  </a:t>
            </a:r>
            <a:r>
              <a:rPr lang="cs-CZ" sz="3200" dirty="0" smtClean="0"/>
              <a:t>	</a:t>
            </a:r>
            <a:r>
              <a:rPr lang="en-US" sz="3200" dirty="0" smtClean="0"/>
              <a:t>71</a:t>
            </a:r>
            <a:r>
              <a:rPr lang="cs-CZ" sz="3200" dirty="0" smtClean="0"/>
              <a:t>  </a:t>
            </a:r>
            <a:r>
              <a:rPr lang="en-US" sz="3200" dirty="0" smtClean="0"/>
              <a:t>– 80	 points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 smtClean="0"/>
              <a:t>60 points is a minimum for a course credit</a:t>
            </a:r>
            <a:r>
              <a:rPr lang="cs-CZ" sz="3200" dirty="0" smtClean="0"/>
              <a:t/>
            </a:r>
            <a:br>
              <a:rPr lang="cs-CZ" sz="3200" dirty="0" smtClean="0"/>
            </a:br>
            <a:r>
              <a:rPr lang="cs-CZ" sz="3200" dirty="0" err="1" smtClean="0"/>
              <a:t>Then</a:t>
            </a:r>
            <a:r>
              <a:rPr lang="cs-CZ" sz="3200" dirty="0" smtClean="0"/>
              <a:t>, up to 40 </a:t>
            </a:r>
            <a:r>
              <a:rPr lang="cs-CZ" sz="3200" dirty="0" err="1" smtClean="0"/>
              <a:t>points</a:t>
            </a:r>
            <a:r>
              <a:rPr lang="cs-CZ" sz="3200" dirty="0" smtClean="0"/>
              <a:t> </a:t>
            </a:r>
            <a:r>
              <a:rPr lang="cs-CZ" sz="3200" dirty="0" err="1" smtClean="0"/>
              <a:t>for</a:t>
            </a:r>
            <a:r>
              <a:rPr lang="cs-CZ" sz="3200" dirty="0" smtClean="0"/>
              <a:t> </a:t>
            </a:r>
            <a:r>
              <a:rPr lang="cs-CZ" sz="3200" dirty="0" err="1" smtClean="0"/>
              <a:t>the</a:t>
            </a:r>
            <a:r>
              <a:rPr lang="cs-CZ" sz="3200" dirty="0" smtClean="0"/>
              <a:t> </a:t>
            </a:r>
            <a:r>
              <a:rPr lang="cs-CZ" sz="3200" dirty="0" err="1" smtClean="0"/>
              <a:t>exam</a:t>
            </a:r>
            <a:r>
              <a:rPr lang="en-US" sz="3200" dirty="0" smtClean="0"/>
              <a:t> 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3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50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539552" y="1844824"/>
            <a:ext cx="8229600" cy="46085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518864" y="1927592"/>
            <a:ext cx="7365504" cy="387593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err="1" smtClean="0">
                <a:solidFill>
                  <a:schemeClr val="bg1"/>
                </a:solidFill>
              </a:rPr>
              <a:t>Small</a:t>
            </a:r>
            <a:r>
              <a:rPr lang="cs-CZ" sz="3200" dirty="0" smtClean="0">
                <a:solidFill>
                  <a:schemeClr val="bg1"/>
                </a:solidFill>
              </a:rPr>
              <a:t> </a:t>
            </a:r>
            <a:r>
              <a:rPr lang="cs-CZ" sz="3200" dirty="0" err="1">
                <a:solidFill>
                  <a:schemeClr val="bg1"/>
                </a:solidFill>
              </a:rPr>
              <a:t>A</a:t>
            </a:r>
            <a:r>
              <a:rPr lang="cs-CZ" sz="3200" dirty="0" err="1" smtClean="0">
                <a:solidFill>
                  <a:schemeClr val="bg1"/>
                </a:solidFill>
              </a:rPr>
              <a:t>ssignmets</a:t>
            </a:r>
            <a:r>
              <a:rPr lang="cs-CZ" sz="3200" dirty="0" smtClean="0">
                <a:solidFill>
                  <a:schemeClr val="bg1"/>
                </a:solidFill>
              </a:rPr>
              <a:t>  	</a:t>
            </a:r>
            <a:r>
              <a:rPr lang="cs-CZ" sz="3200" dirty="0">
                <a:solidFill>
                  <a:schemeClr val="bg1"/>
                </a:solidFill>
              </a:rPr>
              <a:t>5</a:t>
            </a:r>
            <a:r>
              <a:rPr lang="cs-CZ" sz="3200" dirty="0" smtClean="0">
                <a:solidFill>
                  <a:schemeClr val="bg1"/>
                </a:solidFill>
              </a:rPr>
              <a:t> x 5 </a:t>
            </a:r>
            <a:r>
              <a:rPr lang="cs-CZ" sz="3200" dirty="0" err="1" smtClean="0">
                <a:solidFill>
                  <a:schemeClr val="bg1"/>
                </a:solidFill>
              </a:rPr>
              <a:t>points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err="1" smtClean="0">
                <a:solidFill>
                  <a:schemeClr val="bg1"/>
                </a:solidFill>
              </a:rPr>
              <a:t>Large</a:t>
            </a:r>
            <a:r>
              <a:rPr lang="cs-CZ" sz="3200" dirty="0" smtClean="0">
                <a:solidFill>
                  <a:schemeClr val="bg1"/>
                </a:solidFill>
              </a:rPr>
              <a:t> </a:t>
            </a:r>
            <a:r>
              <a:rPr lang="cs-CZ" sz="3200" dirty="0" err="1" smtClean="0">
                <a:solidFill>
                  <a:schemeClr val="bg1"/>
                </a:solidFill>
              </a:rPr>
              <a:t>Assignments</a:t>
            </a:r>
            <a:r>
              <a:rPr lang="cs-CZ" sz="3200" dirty="0">
                <a:solidFill>
                  <a:schemeClr val="bg1"/>
                </a:solidFill>
              </a:rPr>
              <a:t> </a:t>
            </a:r>
            <a:r>
              <a:rPr lang="cs-CZ" sz="3200" dirty="0" smtClean="0">
                <a:solidFill>
                  <a:schemeClr val="bg1"/>
                </a:solidFill>
              </a:rPr>
              <a:t> 	2 x 15 </a:t>
            </a:r>
            <a:r>
              <a:rPr lang="cs-CZ" sz="3200" dirty="0" err="1" smtClean="0">
                <a:solidFill>
                  <a:schemeClr val="bg1"/>
                </a:solidFill>
              </a:rPr>
              <a:t>points</a:t>
            </a:r>
            <a:endParaRPr lang="cs-CZ" sz="3200" dirty="0" smtClean="0">
              <a:solidFill>
                <a:schemeClr val="bg1"/>
              </a:solidFill>
            </a:endParaRP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err="1">
                <a:solidFill>
                  <a:schemeClr val="bg1"/>
                </a:solidFill>
              </a:rPr>
              <a:t>S</a:t>
            </a:r>
            <a:r>
              <a:rPr lang="cs-CZ" sz="3200" dirty="0" err="1" smtClean="0">
                <a:solidFill>
                  <a:schemeClr val="bg1"/>
                </a:solidFill>
              </a:rPr>
              <a:t>hared</a:t>
            </a:r>
            <a:r>
              <a:rPr lang="cs-CZ" sz="3200" dirty="0" smtClean="0">
                <a:solidFill>
                  <a:schemeClr val="bg1"/>
                </a:solidFill>
              </a:rPr>
              <a:t> doc			12 x 1 </a:t>
            </a:r>
            <a:r>
              <a:rPr lang="cs-CZ" sz="3200" dirty="0" err="1" smtClean="0">
                <a:solidFill>
                  <a:schemeClr val="bg1"/>
                </a:solidFill>
              </a:rPr>
              <a:t>points</a:t>
            </a:r>
            <a:endParaRPr lang="cs-CZ" sz="3200" dirty="0" smtClean="0">
              <a:solidFill>
                <a:schemeClr val="bg1"/>
              </a:solidFill>
            </a:endParaRP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cs-CZ" sz="3200" dirty="0">
              <a:solidFill>
                <a:schemeClr val="bg1"/>
              </a:solidFill>
            </a:endParaRP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err="1" smtClean="0">
                <a:solidFill>
                  <a:schemeClr val="bg1"/>
                </a:solidFill>
              </a:rPr>
              <a:t>Total</a:t>
            </a:r>
            <a:r>
              <a:rPr lang="cs-CZ" sz="3200" dirty="0" smtClean="0">
                <a:solidFill>
                  <a:schemeClr val="bg1"/>
                </a:solidFill>
              </a:rPr>
              <a:t> </a:t>
            </a:r>
            <a:r>
              <a:rPr lang="cs-CZ" sz="3200" dirty="0" err="1" smtClean="0">
                <a:solidFill>
                  <a:schemeClr val="bg1"/>
                </a:solidFill>
              </a:rPr>
              <a:t>of</a:t>
            </a:r>
            <a:r>
              <a:rPr lang="cs-CZ" sz="3200" dirty="0" smtClean="0">
                <a:solidFill>
                  <a:schemeClr val="bg1"/>
                </a:solidFill>
              </a:rPr>
              <a:t> </a:t>
            </a:r>
            <a:r>
              <a:rPr lang="cs-CZ" sz="3200" dirty="0">
                <a:solidFill>
                  <a:schemeClr val="bg1"/>
                </a:solidFill>
              </a:rPr>
              <a:t> 6</a:t>
            </a:r>
            <a:r>
              <a:rPr lang="cs-CZ" sz="3200" dirty="0" smtClean="0">
                <a:solidFill>
                  <a:schemeClr val="bg1"/>
                </a:solidFill>
              </a:rPr>
              <a:t>7  </a:t>
            </a:r>
            <a:r>
              <a:rPr lang="cs-CZ" sz="3200" dirty="0" err="1" smtClean="0">
                <a:solidFill>
                  <a:schemeClr val="bg1"/>
                </a:solidFill>
              </a:rPr>
              <a:t>points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kumimoji="0" lang="en-US" sz="3200" b="0" i="0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3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GUX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sz="36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</a:t>
            </a:r>
            <a:r>
              <a:rPr lang="cs-CZ" sz="3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ear</a:t>
            </a:r>
            <a:r>
              <a:rPr lang="cs-CZ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cs-CZ" sz="3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future</a:t>
            </a:r>
            <a:endParaRPr lang="cs-CZ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539552" y="1844824"/>
            <a:ext cx="8229600" cy="460851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endParaRPr lang="en-US" sz="3200" dirty="0" smtClean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395536" y="2132856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smtClean="0"/>
              <a:t>5. 10. – </a:t>
            </a:r>
            <a:r>
              <a:rPr lang="cs-CZ" sz="3200" dirty="0" err="1" smtClean="0"/>
              <a:t>Requirements</a:t>
            </a:r>
            <a:r>
              <a:rPr lang="cs-CZ" sz="3200" dirty="0" smtClean="0"/>
              <a:t>  + </a:t>
            </a:r>
            <a:r>
              <a:rPr lang="cs-CZ" sz="3200" dirty="0" err="1" smtClean="0"/>
              <a:t>what</a:t>
            </a:r>
            <a:r>
              <a:rPr lang="cs-CZ" sz="3200" dirty="0" smtClean="0"/>
              <a:t> </a:t>
            </a:r>
            <a:r>
              <a:rPr lang="cs-CZ" sz="3200" dirty="0" err="1" smtClean="0"/>
              <a:t>is</a:t>
            </a:r>
            <a:r>
              <a:rPr lang="cs-CZ" sz="3200" dirty="0" smtClean="0"/>
              <a:t> GUR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cs-CZ" sz="3200" dirty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smtClean="0"/>
              <a:t>12.10. – Case </a:t>
            </a:r>
            <a:r>
              <a:rPr lang="cs-CZ" sz="3200" dirty="0" err="1" smtClean="0"/>
              <a:t>studies</a:t>
            </a:r>
            <a:endParaRPr lang="cs-CZ" sz="3200" dirty="0" smtClean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cs-CZ" sz="3200" dirty="0"/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sz="3200" dirty="0" smtClean="0"/>
              <a:t>19.10</a:t>
            </a:r>
            <a:r>
              <a:rPr lang="cs-CZ" sz="3200" dirty="0"/>
              <a:t>. </a:t>
            </a:r>
            <a:r>
              <a:rPr lang="cs-CZ" sz="3200" dirty="0" smtClean="0"/>
              <a:t>– </a:t>
            </a:r>
            <a:r>
              <a:rPr lang="cs-CZ" sz="3200" dirty="0" err="1" smtClean="0"/>
              <a:t>Player</a:t>
            </a:r>
            <a:r>
              <a:rPr lang="cs-CZ" sz="3200" dirty="0" smtClean="0"/>
              <a:t> Psychology (BB)</a:t>
            </a:r>
          </a:p>
          <a:p>
            <a:pPr marL="576072" indent="-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kumimoji="0" lang="cs-CZ" sz="32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728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GUX</a:t>
            </a:r>
            <a:r>
              <a:rPr lang="en-US" dirty="0"/>
              <a:t/>
            </a:r>
            <a:br>
              <a:rPr lang="en-US" dirty="0"/>
            </a:br>
            <a:r>
              <a:rPr lang="cs-CZ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long-term </a:t>
            </a:r>
            <a:r>
              <a:rPr lang="cs-CZ" sz="3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view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536" y="2268017"/>
            <a:ext cx="8291264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Flow, engagement, motivation,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bartle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player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Loss Aversion concept; UX Text and how to work with it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cs-CZ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Methods</a:t>
            </a: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cs-CZ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</a:t>
            </a: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cs-CZ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</a:t>
            </a: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</a:t>
            </a:r>
            <a:r>
              <a:rPr kumimoji="0" lang="cs-CZ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collection</a:t>
            </a: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GUR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cs-CZ" altLang="en-US" sz="2500" dirty="0" smtClean="0">
                <a:latin typeface="+mj-lt"/>
              </a:rPr>
              <a:t> </a:t>
            </a:r>
            <a:r>
              <a:rPr lang="cs-CZ" altLang="en-US" sz="2500" dirty="0" err="1" smtClean="0">
                <a:latin typeface="+mj-lt"/>
              </a:rPr>
              <a:t>What</a:t>
            </a:r>
            <a:r>
              <a:rPr lang="cs-CZ" altLang="en-US" sz="2500" dirty="0" smtClean="0">
                <a:latin typeface="+mj-lt"/>
              </a:rPr>
              <a:t> </a:t>
            </a:r>
            <a:r>
              <a:rPr lang="cs-CZ" altLang="en-US" sz="2500" dirty="0" err="1" smtClean="0">
                <a:latin typeface="+mj-lt"/>
              </a:rPr>
              <a:t>can</a:t>
            </a:r>
            <a:r>
              <a:rPr lang="cs-CZ" altLang="en-US" sz="2500" dirty="0" smtClean="0">
                <a:latin typeface="+mj-lt"/>
              </a:rPr>
              <a:t> </a:t>
            </a:r>
            <a:r>
              <a:rPr lang="cs-CZ" altLang="en-US" sz="2500" dirty="0" err="1" smtClean="0">
                <a:latin typeface="+mj-lt"/>
              </a:rPr>
              <a:t>you</a:t>
            </a:r>
            <a:r>
              <a:rPr lang="cs-CZ" altLang="en-US" sz="2500" dirty="0" smtClean="0">
                <a:latin typeface="+mj-lt"/>
              </a:rPr>
              <a:t> do </a:t>
            </a:r>
            <a:r>
              <a:rPr lang="cs-CZ" altLang="en-US" sz="2500" dirty="0" err="1" smtClean="0">
                <a:latin typeface="+mj-lt"/>
              </a:rPr>
              <a:t>before</a:t>
            </a:r>
            <a:r>
              <a:rPr lang="cs-CZ" altLang="en-US" sz="2500" dirty="0" smtClean="0">
                <a:latin typeface="+mj-lt"/>
              </a:rPr>
              <a:t>, </a:t>
            </a:r>
            <a:r>
              <a:rPr lang="cs-CZ" altLang="en-US" sz="2500" dirty="0" err="1" smtClean="0">
                <a:latin typeface="+mj-lt"/>
              </a:rPr>
              <a:t>during</a:t>
            </a:r>
            <a:r>
              <a:rPr lang="cs-CZ" altLang="en-US" sz="2500" dirty="0" smtClean="0">
                <a:latin typeface="+mj-lt"/>
              </a:rPr>
              <a:t> and </a:t>
            </a:r>
            <a:r>
              <a:rPr lang="cs-CZ" altLang="en-US" sz="2500" dirty="0" err="1" smtClean="0">
                <a:latin typeface="+mj-lt"/>
              </a:rPr>
              <a:t>after</a:t>
            </a:r>
            <a:r>
              <a:rPr lang="cs-CZ" altLang="en-US" sz="2500" dirty="0" smtClean="0">
                <a:latin typeface="+mj-lt"/>
              </a:rPr>
              <a:t> </a:t>
            </a:r>
            <a:r>
              <a:rPr lang="cs-CZ" altLang="en-US" sz="2500" dirty="0" err="1" smtClean="0">
                <a:latin typeface="+mj-lt"/>
              </a:rPr>
              <a:t>release</a:t>
            </a:r>
            <a:r>
              <a:rPr lang="cs-CZ" altLang="en-US" sz="2500" dirty="0" smtClean="0"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Heuristic method</a:t>
            </a: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s+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RITE model + onboarding tutorials,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Eyetracker</a:t>
            </a: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;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How can game move us (emotions; PANAS)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Player Profiling </a:t>
            </a:r>
            <a:endParaRPr kumimoji="0" lang="cs-CZ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 Game Experience</a:t>
            </a:r>
            <a:r>
              <a:rPr lang="cs-CZ" altLang="en-US" sz="2500" dirty="0">
                <a:latin typeface="+mj-lt"/>
                <a:cs typeface="Calibri" panose="020F0502020204030204" pitchFamily="34" charset="0"/>
              </a:rPr>
              <a:t>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lang="cs-CZ" altLang="en-US" sz="2500" dirty="0" smtClean="0">
                <a:latin typeface="+mj-lt"/>
                <a:cs typeface="Calibri" panose="020F0502020204030204" pitchFamily="34" charset="0"/>
              </a:rPr>
              <a:t>In-game </a:t>
            </a:r>
            <a:r>
              <a:rPr lang="cs-CZ" altLang="en-US" sz="2500" dirty="0" err="1" smtClean="0">
                <a:latin typeface="+mj-lt"/>
                <a:cs typeface="Calibri" panose="020F0502020204030204" pitchFamily="34" charset="0"/>
              </a:rPr>
              <a:t>analytics</a:t>
            </a:r>
            <a:r>
              <a:rPr lang="cs-CZ" altLang="en-US" sz="2500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RVA anal</a:t>
            </a:r>
            <a:r>
              <a:rPr kumimoji="0" lang="cs-CZ" altLang="en-US" sz="2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ysis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cs-CZ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alibri" panose="020F0502020204030204" pitchFamily="34" charset="0"/>
              </a:rPr>
              <a:t>Accessibility and Inclusivity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03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GUX</a:t>
            </a:r>
            <a:r>
              <a:rPr lang="en-US" dirty="0"/>
              <a:t/>
            </a:r>
            <a:br>
              <a:rPr lang="en-US" dirty="0"/>
            </a:br>
            <a:r>
              <a:rPr lang="cs-CZ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long-term </a:t>
            </a:r>
            <a:r>
              <a:rPr lang="cs-CZ" sz="36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view</a:t>
            </a:r>
            <a:endParaRPr lang="en-US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12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17497</TotalTime>
  <Words>413</Words>
  <Application>Microsoft Office PowerPoint</Application>
  <PresentationFormat>Předvádění na obrazovce (4:3)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Prezentace aplikace PowerPoint</vt:lpstr>
      <vt:lpstr>Practical Informations</vt:lpstr>
      <vt:lpstr>Guest Lecturer</vt:lpstr>
      <vt:lpstr>Shared Document</vt:lpstr>
      <vt:lpstr>GUX Requirements</vt:lpstr>
      <vt:lpstr>Assignments</vt:lpstr>
      <vt:lpstr>GUX Near future</vt:lpstr>
      <vt:lpstr>GUX long-term view</vt:lpstr>
      <vt:lpstr>GUX long-term view</vt:lpstr>
      <vt:lpstr>What is GUR?</vt:lpstr>
      <vt:lpstr>Gamedev &amp; GUR</vt:lpstr>
      <vt:lpstr>What is GUR?</vt:lpstr>
      <vt:lpstr>Different phases</vt:lpstr>
      <vt:lpstr>Resources</vt:lpstr>
      <vt:lpstr>Shared Document</vt:lpstr>
      <vt:lpstr>Summary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Pogamut 3</dc:title>
  <dc:creator>Jimmy</dc:creator>
  <cp:lastModifiedBy>k</cp:lastModifiedBy>
  <cp:revision>472</cp:revision>
  <dcterms:created xsi:type="dcterms:W3CDTF">2010-03-09T16:35:26Z</dcterms:created>
  <dcterms:modified xsi:type="dcterms:W3CDTF">2022-01-07T22:49:55Z</dcterms:modified>
</cp:coreProperties>
</file>