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33" r:id="rId2"/>
    <p:sldId id="395" r:id="rId3"/>
    <p:sldId id="504" r:id="rId4"/>
    <p:sldId id="470" r:id="rId5"/>
    <p:sldId id="431" r:id="rId6"/>
    <p:sldId id="505" r:id="rId7"/>
    <p:sldId id="506" r:id="rId8"/>
    <p:sldId id="507" r:id="rId9"/>
    <p:sldId id="472" r:id="rId10"/>
    <p:sldId id="509" r:id="rId11"/>
    <p:sldId id="515" r:id="rId12"/>
    <p:sldId id="510" r:id="rId13"/>
    <p:sldId id="511" r:id="rId14"/>
    <p:sldId id="513" r:id="rId15"/>
    <p:sldId id="516" r:id="rId16"/>
    <p:sldId id="514" r:id="rId17"/>
    <p:sldId id="518" r:id="rId18"/>
    <p:sldId id="519" r:id="rId19"/>
    <p:sldId id="520" r:id="rId20"/>
    <p:sldId id="517" r:id="rId21"/>
    <p:sldId id="414" r:id="rId2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78" autoAdjust="0"/>
    <p:restoredTop sz="62595" autoAdjust="0"/>
  </p:normalViewPr>
  <p:slideViewPr>
    <p:cSldViewPr>
      <p:cViewPr varScale="1">
        <p:scale>
          <a:sx n="43" d="100"/>
          <a:sy n="43" d="100"/>
        </p:scale>
        <p:origin x="944"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4D1B4B4-8D4E-4EC7-BCC3-31483A26696F}" type="datetimeFigureOut">
              <a:rPr lang="cs-CZ" smtClean="0"/>
              <a:pPr/>
              <a:t>01.02.2022</a:t>
            </a:fld>
            <a:endParaRPr lang="cs-CZ"/>
          </a:p>
        </p:txBody>
      </p:sp>
      <p:sp>
        <p:nvSpPr>
          <p:cNvPr id="4" name="Zástupný symbol pro obrázek snímku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0CE31770-6E53-4BB6-B007-7CA707BAE8AA}" type="slidenum">
              <a:rPr lang="cs-CZ" smtClean="0"/>
              <a:pPr/>
              <a:t>‹#›</a:t>
            </a:fld>
            <a:endParaRPr lang="cs-CZ"/>
          </a:p>
        </p:txBody>
      </p:sp>
    </p:spTree>
    <p:extLst>
      <p:ext uri="{BB962C8B-B14F-4D97-AF65-F5344CB8AC3E}">
        <p14:creationId xmlns:p14="http://schemas.microsoft.com/office/powerpoint/2010/main" val="90060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10"/>
          </p:nvPr>
        </p:nvSpPr>
        <p:spPr/>
        <p:txBody>
          <a:bodyPr/>
          <a:lstStyle/>
          <a:p>
            <a:fld id="{0CE31770-6E53-4BB6-B007-7CA707BAE8AA}" type="slidenum">
              <a:rPr lang="cs-CZ" smtClean="0"/>
              <a:pPr/>
              <a:t>1</a:t>
            </a:fld>
            <a:endParaRPr lang="cs-CZ"/>
          </a:p>
        </p:txBody>
      </p:sp>
    </p:spTree>
    <p:extLst>
      <p:ext uri="{BB962C8B-B14F-4D97-AF65-F5344CB8AC3E}">
        <p14:creationId xmlns:p14="http://schemas.microsoft.com/office/powerpoint/2010/main" val="362912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10</a:t>
            </a:fld>
            <a:endParaRPr lang="cs-CZ"/>
          </a:p>
        </p:txBody>
      </p:sp>
    </p:spTree>
    <p:extLst>
      <p:ext uri="{BB962C8B-B14F-4D97-AF65-F5344CB8AC3E}">
        <p14:creationId xmlns:p14="http://schemas.microsoft.com/office/powerpoint/2010/main" val="400909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11</a:t>
            </a:fld>
            <a:endParaRPr lang="cs-CZ"/>
          </a:p>
        </p:txBody>
      </p:sp>
    </p:spTree>
    <p:extLst>
      <p:ext uri="{BB962C8B-B14F-4D97-AF65-F5344CB8AC3E}">
        <p14:creationId xmlns:p14="http://schemas.microsoft.com/office/powerpoint/2010/main" val="1588274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12</a:t>
            </a:fld>
            <a:endParaRPr lang="cs-CZ"/>
          </a:p>
        </p:txBody>
      </p:sp>
    </p:spTree>
    <p:extLst>
      <p:ext uri="{BB962C8B-B14F-4D97-AF65-F5344CB8AC3E}">
        <p14:creationId xmlns:p14="http://schemas.microsoft.com/office/powerpoint/2010/main" val="2364873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13</a:t>
            </a:fld>
            <a:endParaRPr lang="cs-CZ"/>
          </a:p>
        </p:txBody>
      </p:sp>
    </p:spTree>
    <p:extLst>
      <p:ext uri="{BB962C8B-B14F-4D97-AF65-F5344CB8AC3E}">
        <p14:creationId xmlns:p14="http://schemas.microsoft.com/office/powerpoint/2010/main" val="408900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14</a:t>
            </a:fld>
            <a:endParaRPr lang="cs-CZ"/>
          </a:p>
        </p:txBody>
      </p:sp>
    </p:spTree>
    <p:extLst>
      <p:ext uri="{BB962C8B-B14F-4D97-AF65-F5344CB8AC3E}">
        <p14:creationId xmlns:p14="http://schemas.microsoft.com/office/powerpoint/2010/main" val="368368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15</a:t>
            </a:fld>
            <a:endParaRPr lang="cs-CZ"/>
          </a:p>
        </p:txBody>
      </p:sp>
    </p:spTree>
    <p:extLst>
      <p:ext uri="{BB962C8B-B14F-4D97-AF65-F5344CB8AC3E}">
        <p14:creationId xmlns:p14="http://schemas.microsoft.com/office/powerpoint/2010/main" val="549311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16</a:t>
            </a:fld>
            <a:endParaRPr lang="cs-CZ"/>
          </a:p>
        </p:txBody>
      </p:sp>
    </p:spTree>
    <p:extLst>
      <p:ext uri="{BB962C8B-B14F-4D97-AF65-F5344CB8AC3E}">
        <p14:creationId xmlns:p14="http://schemas.microsoft.com/office/powerpoint/2010/main" val="806050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17</a:t>
            </a:fld>
            <a:endParaRPr lang="cs-CZ"/>
          </a:p>
        </p:txBody>
      </p:sp>
    </p:spTree>
    <p:extLst>
      <p:ext uri="{BB962C8B-B14F-4D97-AF65-F5344CB8AC3E}">
        <p14:creationId xmlns:p14="http://schemas.microsoft.com/office/powerpoint/2010/main" val="4081203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18</a:t>
            </a:fld>
            <a:endParaRPr lang="cs-CZ"/>
          </a:p>
        </p:txBody>
      </p:sp>
    </p:spTree>
    <p:extLst>
      <p:ext uri="{BB962C8B-B14F-4D97-AF65-F5344CB8AC3E}">
        <p14:creationId xmlns:p14="http://schemas.microsoft.com/office/powerpoint/2010/main" val="71423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19</a:t>
            </a:fld>
            <a:endParaRPr lang="cs-CZ"/>
          </a:p>
        </p:txBody>
      </p:sp>
    </p:spTree>
    <p:extLst>
      <p:ext uri="{BB962C8B-B14F-4D97-AF65-F5344CB8AC3E}">
        <p14:creationId xmlns:p14="http://schemas.microsoft.com/office/powerpoint/2010/main" val="293262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2</a:t>
            </a:fld>
            <a:endParaRPr lang="cs-CZ"/>
          </a:p>
        </p:txBody>
      </p:sp>
    </p:spTree>
    <p:extLst>
      <p:ext uri="{BB962C8B-B14F-4D97-AF65-F5344CB8AC3E}">
        <p14:creationId xmlns:p14="http://schemas.microsoft.com/office/powerpoint/2010/main" val="2168194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20</a:t>
            </a:fld>
            <a:endParaRPr lang="cs-CZ"/>
          </a:p>
        </p:txBody>
      </p:sp>
    </p:spTree>
    <p:extLst>
      <p:ext uri="{BB962C8B-B14F-4D97-AF65-F5344CB8AC3E}">
        <p14:creationId xmlns:p14="http://schemas.microsoft.com/office/powerpoint/2010/main" val="269746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smtClean="0"/>
              <a:t>And for the obligatory</a:t>
            </a:r>
            <a:r>
              <a:rPr lang="en-US" baseline="0" dirty="0" smtClean="0"/>
              <a:t> Joke of the Day!</a:t>
            </a:r>
          </a:p>
          <a:p>
            <a:endParaRPr lang="en-US" baseline="0" dirty="0" smtClean="0"/>
          </a:p>
          <a:p>
            <a:r>
              <a:rPr lang="en-US" baseline="0" dirty="0" smtClean="0"/>
              <a:t>(click)</a:t>
            </a:r>
          </a:p>
          <a:p>
            <a:endParaRPr lang="en-US" baseline="0" dirty="0" smtClean="0"/>
          </a:p>
          <a:p>
            <a:r>
              <a:rPr lang="en-US" baseline="0" dirty="0" smtClean="0"/>
              <a:t>What’s the object-oriented way to become wealthy</a:t>
            </a:r>
            <a:r>
              <a:rPr lang="cs-CZ" baseline="0" dirty="0" smtClean="0"/>
              <a:t>?</a:t>
            </a:r>
          </a:p>
          <a:p>
            <a:endParaRPr lang="cs-CZ" baseline="0" dirty="0" smtClean="0"/>
          </a:p>
          <a:p>
            <a:r>
              <a:rPr lang="cs-CZ" baseline="0" dirty="0" smtClean="0"/>
              <a:t>Inheritance </a:t>
            </a:r>
            <a:r>
              <a:rPr lang="cs-CZ" baseline="0" dirty="0" err="1" smtClean="0"/>
              <a:t>of</a:t>
            </a:r>
            <a:r>
              <a:rPr lang="cs-CZ" baseline="0" dirty="0" smtClean="0"/>
              <a:t> </a:t>
            </a:r>
            <a:r>
              <a:rPr lang="cs-CZ" baseline="0" dirty="0" err="1" smtClean="0"/>
              <a:t>course</a:t>
            </a:r>
            <a:r>
              <a:rPr lang="en-US" baseline="0" dirty="0" smtClean="0"/>
              <a:t>!</a:t>
            </a:r>
            <a:endParaRPr lang="en-US" dirty="0"/>
          </a:p>
        </p:txBody>
      </p:sp>
      <p:sp>
        <p:nvSpPr>
          <p:cNvPr id="4" name="Zástupný symbol pro číslo snímku 3"/>
          <p:cNvSpPr>
            <a:spLocks noGrp="1"/>
          </p:cNvSpPr>
          <p:nvPr>
            <p:ph type="sldNum" sz="quarter" idx="10"/>
          </p:nvPr>
        </p:nvSpPr>
        <p:spPr/>
        <p:txBody>
          <a:bodyPr/>
          <a:lstStyle/>
          <a:p>
            <a:fld id="{0CE31770-6E53-4BB6-B007-7CA707BAE8AA}" type="slidenum">
              <a:rPr lang="cs-CZ" smtClean="0"/>
              <a:pPr/>
              <a:t>21</a:t>
            </a:fld>
            <a:endParaRPr lang="cs-CZ"/>
          </a:p>
        </p:txBody>
      </p:sp>
    </p:spTree>
    <p:extLst>
      <p:ext uri="{BB962C8B-B14F-4D97-AF65-F5344CB8AC3E}">
        <p14:creationId xmlns:p14="http://schemas.microsoft.com/office/powerpoint/2010/main" val="3524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3</a:t>
            </a:fld>
            <a:endParaRPr lang="cs-CZ"/>
          </a:p>
        </p:txBody>
      </p:sp>
    </p:spTree>
    <p:extLst>
      <p:ext uri="{BB962C8B-B14F-4D97-AF65-F5344CB8AC3E}">
        <p14:creationId xmlns:p14="http://schemas.microsoft.com/office/powerpoint/2010/main" val="1434326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4</a:t>
            </a:fld>
            <a:endParaRPr lang="cs-CZ"/>
          </a:p>
        </p:txBody>
      </p:sp>
    </p:spTree>
    <p:extLst>
      <p:ext uri="{BB962C8B-B14F-4D97-AF65-F5344CB8AC3E}">
        <p14:creationId xmlns:p14="http://schemas.microsoft.com/office/powerpoint/2010/main" val="397185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5</a:t>
            </a:fld>
            <a:endParaRPr lang="cs-CZ"/>
          </a:p>
        </p:txBody>
      </p:sp>
    </p:spTree>
    <p:extLst>
      <p:ext uri="{BB962C8B-B14F-4D97-AF65-F5344CB8AC3E}">
        <p14:creationId xmlns:p14="http://schemas.microsoft.com/office/powerpoint/2010/main" val="204539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6</a:t>
            </a:fld>
            <a:endParaRPr lang="cs-CZ"/>
          </a:p>
        </p:txBody>
      </p:sp>
    </p:spTree>
    <p:extLst>
      <p:ext uri="{BB962C8B-B14F-4D97-AF65-F5344CB8AC3E}">
        <p14:creationId xmlns:p14="http://schemas.microsoft.com/office/powerpoint/2010/main" val="419437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7</a:t>
            </a:fld>
            <a:endParaRPr lang="cs-CZ"/>
          </a:p>
        </p:txBody>
      </p:sp>
    </p:spTree>
    <p:extLst>
      <p:ext uri="{BB962C8B-B14F-4D97-AF65-F5344CB8AC3E}">
        <p14:creationId xmlns:p14="http://schemas.microsoft.com/office/powerpoint/2010/main" val="403494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8</a:t>
            </a:fld>
            <a:endParaRPr lang="cs-CZ"/>
          </a:p>
        </p:txBody>
      </p:sp>
    </p:spTree>
    <p:extLst>
      <p:ext uri="{BB962C8B-B14F-4D97-AF65-F5344CB8AC3E}">
        <p14:creationId xmlns:p14="http://schemas.microsoft.com/office/powerpoint/2010/main" val="29315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indent="0">
              <a:buNone/>
            </a:pPr>
            <a:r>
              <a:rPr lang="cs-CZ" baseline="0" dirty="0" err="1" smtClean="0"/>
              <a:t>It</a:t>
            </a:r>
            <a:r>
              <a:rPr lang="cs-CZ" baseline="0" dirty="0" smtClean="0"/>
              <a:t> </a:t>
            </a:r>
            <a:r>
              <a:rPr lang="cs-CZ" baseline="0" dirty="0" err="1" smtClean="0"/>
              <a:t>is</a:t>
            </a:r>
            <a:r>
              <a:rPr lang="cs-CZ" baseline="0" dirty="0" smtClean="0"/>
              <a:t> a </a:t>
            </a:r>
            <a:r>
              <a:rPr lang="cs-CZ" baseline="0" dirty="0" err="1" smtClean="0"/>
              <a:t>developers</a:t>
            </a:r>
            <a:r>
              <a:rPr lang="cs-CZ" baseline="0" dirty="0" smtClean="0"/>
              <a:t> </a:t>
            </a:r>
            <a:r>
              <a:rPr lang="cs-CZ" baseline="0" dirty="0" err="1" smtClean="0"/>
              <a:t>account</a:t>
            </a:r>
            <a:r>
              <a:rPr lang="cs-CZ" baseline="0" dirty="0" smtClean="0"/>
              <a:t> – I </a:t>
            </a:r>
            <a:r>
              <a:rPr lang="cs-CZ" baseline="0" dirty="0" err="1" smtClean="0"/>
              <a:t>am</a:t>
            </a:r>
            <a:r>
              <a:rPr lang="cs-CZ" baseline="0" dirty="0" smtClean="0"/>
              <a:t> </a:t>
            </a:r>
            <a:r>
              <a:rPr lang="cs-CZ" baseline="0" dirty="0" err="1" smtClean="0"/>
              <a:t>collecting</a:t>
            </a:r>
            <a:r>
              <a:rPr lang="cs-CZ" baseline="0" dirty="0" smtClean="0"/>
              <a:t> data </a:t>
            </a:r>
            <a:r>
              <a:rPr lang="cs-CZ" baseline="0" dirty="0" err="1" smtClean="0"/>
              <a:t>only</a:t>
            </a:r>
            <a:r>
              <a:rPr lang="cs-CZ" baseline="0" dirty="0" smtClean="0"/>
              <a:t> </a:t>
            </a:r>
            <a:r>
              <a:rPr lang="cs-CZ" baseline="0" dirty="0" err="1" smtClean="0"/>
              <a:t>from</a:t>
            </a:r>
            <a:r>
              <a:rPr lang="cs-CZ" baseline="0" dirty="0" smtClean="0"/>
              <a:t> a </a:t>
            </a:r>
            <a:r>
              <a:rPr lang="cs-CZ" baseline="0" dirty="0" err="1" smtClean="0"/>
              <a:t>certain</a:t>
            </a:r>
            <a:r>
              <a:rPr lang="cs-CZ" baseline="0" dirty="0" smtClean="0"/>
              <a:t> </a:t>
            </a:r>
            <a:r>
              <a:rPr lang="cs-CZ" baseline="0" dirty="0" err="1" smtClean="0"/>
              <a:t>population</a:t>
            </a:r>
            <a:r>
              <a:rPr lang="cs-CZ" baseline="0" dirty="0" smtClean="0"/>
              <a:t> – </a:t>
            </a:r>
            <a:r>
              <a:rPr lang="cs-CZ" baseline="0" dirty="0" err="1" smtClean="0"/>
              <a:t>probably</a:t>
            </a:r>
            <a:r>
              <a:rPr lang="cs-CZ" baseline="0" dirty="0" smtClean="0"/>
              <a:t> </a:t>
            </a:r>
            <a:r>
              <a:rPr lang="cs-CZ" baseline="0" dirty="0" err="1" smtClean="0"/>
              <a:t>gamers</a:t>
            </a:r>
            <a:r>
              <a:rPr lang="cs-CZ" baseline="0" dirty="0" smtClean="0"/>
              <a:t>, </a:t>
            </a:r>
            <a:r>
              <a:rPr lang="cs-CZ" baseline="0" dirty="0" err="1" smtClean="0"/>
              <a:t>somehow</a:t>
            </a:r>
            <a:r>
              <a:rPr lang="cs-CZ" baseline="0" dirty="0" smtClean="0"/>
              <a:t> </a:t>
            </a:r>
            <a:r>
              <a:rPr lang="cs-CZ" baseline="0" dirty="0" err="1" smtClean="0"/>
              <a:t>focused</a:t>
            </a:r>
            <a:r>
              <a:rPr lang="cs-CZ" baseline="0" dirty="0" smtClean="0"/>
              <a:t> on </a:t>
            </a:r>
            <a:r>
              <a:rPr lang="cs-CZ" baseline="0" dirty="0" err="1" smtClean="0"/>
              <a:t>some</a:t>
            </a:r>
            <a:r>
              <a:rPr lang="cs-CZ" baseline="0" dirty="0" smtClean="0"/>
              <a:t> </a:t>
            </a:r>
            <a:r>
              <a:rPr lang="cs-CZ" baseline="0" dirty="0" err="1" smtClean="0"/>
              <a:t>types</a:t>
            </a:r>
            <a:r>
              <a:rPr lang="cs-CZ" baseline="0" dirty="0" smtClean="0"/>
              <a:t> </a:t>
            </a:r>
            <a:r>
              <a:rPr lang="cs-CZ" baseline="0" dirty="0" err="1" smtClean="0"/>
              <a:t>of</a:t>
            </a:r>
            <a:r>
              <a:rPr lang="cs-CZ" baseline="0" dirty="0" smtClean="0"/>
              <a:t> </a:t>
            </a:r>
            <a:r>
              <a:rPr lang="cs-CZ" baseline="0" dirty="0" err="1" smtClean="0"/>
              <a:t>games</a:t>
            </a:r>
            <a:endParaRPr lang="cs-CZ" baseline="0" dirty="0" smtClean="0"/>
          </a:p>
          <a:p>
            <a:pPr marL="0" indent="0">
              <a:buNone/>
            </a:pPr>
            <a:endParaRPr lang="cs-CZ" baseline="0" dirty="0" smtClean="0"/>
          </a:p>
          <a:p>
            <a:pPr marL="0" indent="0">
              <a:buNone/>
            </a:pPr>
            <a:r>
              <a:rPr lang="cs-CZ" baseline="0" dirty="0" smtClean="0"/>
              <a:t>Response </a:t>
            </a:r>
            <a:r>
              <a:rPr lang="cs-CZ" baseline="0" dirty="0" err="1" smtClean="0"/>
              <a:t>bias</a:t>
            </a:r>
            <a:r>
              <a:rPr lang="cs-CZ" baseline="0" dirty="0" smtClean="0"/>
              <a:t> - </a:t>
            </a:r>
            <a:r>
              <a:rPr lang="en-US" dirty="0" smtClean="0"/>
              <a:t>where there’s something about how the actual survey questionnaire is constructed that encourages a certain type of answer, leading to measurement error.</a:t>
            </a:r>
            <a:endParaRPr lang="cs-CZ" baseline="0" dirty="0" smtClean="0"/>
          </a:p>
        </p:txBody>
      </p:sp>
      <p:sp>
        <p:nvSpPr>
          <p:cNvPr id="4" name="Zástupný symbol pro číslo snímku 3"/>
          <p:cNvSpPr>
            <a:spLocks noGrp="1"/>
          </p:cNvSpPr>
          <p:nvPr>
            <p:ph type="sldNum" sz="quarter" idx="10"/>
          </p:nvPr>
        </p:nvSpPr>
        <p:spPr/>
        <p:txBody>
          <a:bodyPr/>
          <a:lstStyle/>
          <a:p>
            <a:fld id="{46A7F107-9092-4649-9B5D-C510422D8708}" type="slidenum">
              <a:rPr lang="cs-CZ" smtClean="0"/>
              <a:pPr/>
              <a:t>9</a:t>
            </a:fld>
            <a:endParaRPr lang="cs-CZ"/>
          </a:p>
        </p:txBody>
      </p:sp>
    </p:spTree>
    <p:extLst>
      <p:ext uri="{BB962C8B-B14F-4D97-AF65-F5344CB8AC3E}">
        <p14:creationId xmlns:p14="http://schemas.microsoft.com/office/powerpoint/2010/main" val="112544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Ref idx="1002">
        <a:schemeClr val="bg2"/>
      </p:bgRef>
    </p:bg>
    <p:spTree>
      <p:nvGrpSpPr>
        <p:cNvPr id="1" name=""/>
        <p:cNvGrpSpPr/>
        <p:nvPr/>
      </p:nvGrpSpPr>
      <p:grpSpPr>
        <a:xfrm>
          <a:off x="0" y="0"/>
          <a:ext cx="0" cy="0"/>
          <a:chOff x="0" y="0"/>
          <a:chExt cx="0" cy="0"/>
        </a:xfrm>
      </p:grpSpPr>
      <p:sp>
        <p:nvSpPr>
          <p:cNvPr id="9" name="Obdélník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Nadpis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cs-CZ" smtClean="0"/>
              <a:t>Klepnutím lze upravit styl předlohy nadpisů.</a:t>
            </a:r>
            <a:endParaRPr kumimoji="0" lang="en-US"/>
          </a:p>
        </p:txBody>
      </p:sp>
      <p:sp>
        <p:nvSpPr>
          <p:cNvPr id="3" name="Podnadpis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cs-CZ" smtClean="0"/>
              <a:t>Klepnutím lze upravit styl předlohy podnadpisů.</a:t>
            </a:r>
            <a:endParaRPr kumimoji="0" lang="en-US"/>
          </a:p>
        </p:txBody>
      </p:sp>
      <p:sp>
        <p:nvSpPr>
          <p:cNvPr id="4" name="Zástupný symbol pro datum 3"/>
          <p:cNvSpPr>
            <a:spLocks noGrp="1"/>
          </p:cNvSpPr>
          <p:nvPr>
            <p:ph type="dt" sz="half" idx="10"/>
          </p:nvPr>
        </p:nvSpPr>
        <p:spPr/>
        <p:txBody>
          <a:bodyPr/>
          <a:lstStyle/>
          <a:p>
            <a:fld id="{D7C3A134-F1C3-464B-BF47-54DC2DE08F52}" type="datetimeFigureOut">
              <a:rPr lang="en-US" smtClean="0"/>
              <a:pPr/>
              <a:t>2/1/2022</a:t>
            </a:fld>
            <a:endParaRPr lang="en-US"/>
          </a:p>
        </p:txBody>
      </p:sp>
      <p:sp>
        <p:nvSpPr>
          <p:cNvPr id="5" name="Zástupný symbol pro zápatí 4"/>
          <p:cNvSpPr>
            <a:spLocks noGrp="1"/>
          </p:cNvSpPr>
          <p:nvPr>
            <p:ph type="ftr" sz="quarter" idx="11"/>
          </p:nvPr>
        </p:nvSpPr>
        <p:spPr/>
        <p:txBody>
          <a:bodyPr/>
          <a:lstStyle/>
          <a:p>
            <a:endParaRPr kumimoji="0" lang="en-US"/>
          </a:p>
        </p:txBody>
      </p:sp>
      <p:sp>
        <p:nvSpPr>
          <p:cNvPr id="6" name="Zástupný symbol pro číslo snímku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Obdélník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p:txBody>
          <a:bodyPr vert="eaVer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fld id="{D7C3A134-F1C3-464B-BF47-54DC2DE08F52}" type="datetimeFigureOut">
              <a:rPr lang="en-US" smtClean="0"/>
              <a:pPr/>
              <a:t>2/1/2022</a:t>
            </a:fld>
            <a:endParaRPr lang="en-US"/>
          </a:p>
        </p:txBody>
      </p:sp>
      <p:sp>
        <p:nvSpPr>
          <p:cNvPr id="5" name="Zástupný symbol pro zápatí 4"/>
          <p:cNvSpPr>
            <a:spLocks noGrp="1"/>
          </p:cNvSpPr>
          <p:nvPr>
            <p:ph type="ftr" sz="quarter" idx="11"/>
          </p:nvPr>
        </p:nvSpPr>
        <p:spPr/>
        <p:txBody>
          <a:bodyPr/>
          <a:lstStyle/>
          <a:p>
            <a:endParaRPr kumimoji="0" lang="en-US"/>
          </a:p>
        </p:txBody>
      </p:sp>
      <p:sp>
        <p:nvSpPr>
          <p:cNvPr id="6" name="Zástupný symbol pro číslo snímku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spTree>
      <p:nvGrpSpPr>
        <p:cNvPr id="1" name=""/>
        <p:cNvGrpSpPr/>
        <p:nvPr/>
      </p:nvGrpSpPr>
      <p:grpSpPr>
        <a:xfrm>
          <a:off x="0" y="0"/>
          <a:ext cx="0" cy="0"/>
          <a:chOff x="0" y="0"/>
          <a:chExt cx="0" cy="0"/>
        </a:xfrm>
      </p:grpSpPr>
      <p:sp>
        <p:nvSpPr>
          <p:cNvPr id="9" name="Obdélník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Obdélník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Svislý nadpis 1"/>
          <p:cNvSpPr>
            <a:spLocks noGrp="1"/>
          </p:cNvSpPr>
          <p:nvPr>
            <p:ph type="title" orient="vert"/>
          </p:nvPr>
        </p:nvSpPr>
        <p:spPr>
          <a:xfrm>
            <a:off x="6781800" y="274640"/>
            <a:ext cx="1905000" cy="5851525"/>
          </a:xfrm>
        </p:spPr>
        <p:txBody>
          <a:bodyPr vert="eaVert"/>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a:xfrm>
            <a:off x="457200" y="304800"/>
            <a:ext cx="6019800" cy="5851525"/>
          </a:xfrm>
        </p:spPr>
        <p:txBody>
          <a:bodyPr vert="eaVer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fld id="{D7C3A134-F1C3-464B-BF47-54DC2DE08F52}" type="datetimeFigureOut">
              <a:rPr lang="en-US" smtClean="0"/>
              <a:pPr/>
              <a:t>2/1/2022</a:t>
            </a:fld>
            <a:endParaRPr lang="en-US"/>
          </a:p>
        </p:txBody>
      </p:sp>
      <p:sp>
        <p:nvSpPr>
          <p:cNvPr id="5" name="Zástupný symbol pro zápatí 4"/>
          <p:cNvSpPr>
            <a:spLocks noGrp="1"/>
          </p:cNvSpPr>
          <p:nvPr>
            <p:ph type="ftr" sz="quarter" idx="11"/>
          </p:nvPr>
        </p:nvSpPr>
        <p:spPr>
          <a:xfrm>
            <a:off x="2640597" y="6377459"/>
            <a:ext cx="3836404" cy="365125"/>
          </a:xfrm>
        </p:spPr>
        <p:txBody>
          <a:bodyPr/>
          <a:lstStyle/>
          <a:p>
            <a:endParaRPr kumimoji="0" lang="en-US"/>
          </a:p>
        </p:txBody>
      </p:sp>
      <p:sp>
        <p:nvSpPr>
          <p:cNvPr id="6" name="Zástupný symbol pro číslo snímku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457200" y="155448"/>
            <a:ext cx="8229600" cy="1252728"/>
          </a:xfrm>
        </p:spPr>
        <p:txBody>
          <a:bodyPr/>
          <a:lstStyle/>
          <a:p>
            <a:r>
              <a:rPr kumimoji="0" lang="cs-CZ" smtClean="0"/>
              <a:t>Klepnutím lze upravit styl předlohy nadpisů.</a:t>
            </a:r>
            <a:endParaRPr kumimoji="0" lang="en-US"/>
          </a:p>
        </p:txBody>
      </p:sp>
      <p:sp>
        <p:nvSpPr>
          <p:cNvPr id="3" name="Zástupný symbol pro obsah 2"/>
          <p:cNvSpPr>
            <a:spLocks noGrp="1"/>
          </p:cNvSpPr>
          <p:nvPr>
            <p:ph idx="1"/>
          </p:nvPr>
        </p:nvSpPr>
        <p:spPr/>
        <p:txBody>
          <a:body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fld id="{D7C3A134-F1C3-464B-BF47-54DC2DE08F52}" type="datetimeFigureOut">
              <a:rPr lang="en-US" smtClean="0"/>
              <a:pPr/>
              <a:t>2/1/2022</a:t>
            </a:fld>
            <a:endParaRPr lang="en-US"/>
          </a:p>
        </p:txBody>
      </p:sp>
      <p:sp>
        <p:nvSpPr>
          <p:cNvPr id="5" name="Zástupný symbol pro zápatí 4"/>
          <p:cNvSpPr>
            <a:spLocks noGrp="1"/>
          </p:cNvSpPr>
          <p:nvPr>
            <p:ph type="ftr" sz="quarter" idx="11"/>
          </p:nvPr>
        </p:nvSpPr>
        <p:spPr/>
        <p:txBody>
          <a:bodyPr/>
          <a:lstStyle/>
          <a:p>
            <a:endParaRPr kumimoji="0" lang="en-US"/>
          </a:p>
        </p:txBody>
      </p:sp>
      <p:sp>
        <p:nvSpPr>
          <p:cNvPr id="6" name="Zástupný symbol pro číslo snímku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bg>
      <p:bgRef idx="1002">
        <a:schemeClr val="bg2"/>
      </p:bgRef>
    </p:bg>
    <p:spTree>
      <p:nvGrpSpPr>
        <p:cNvPr id="1" name=""/>
        <p:cNvGrpSpPr/>
        <p:nvPr/>
      </p:nvGrpSpPr>
      <p:grpSpPr>
        <a:xfrm>
          <a:off x="0" y="0"/>
          <a:ext cx="0" cy="0"/>
          <a:chOff x="0" y="0"/>
          <a:chExt cx="0" cy="0"/>
        </a:xfrm>
      </p:grpSpPr>
      <p:sp>
        <p:nvSpPr>
          <p:cNvPr id="9" name="Obdélník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Obdélník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Nadpis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cs-CZ" smtClean="0"/>
              <a:t>Klepnutím lze upravit styly předlohy textu.</a:t>
            </a:r>
          </a:p>
        </p:txBody>
      </p:sp>
      <p:sp>
        <p:nvSpPr>
          <p:cNvPr id="4" name="Zástupný symbol pro datum 3"/>
          <p:cNvSpPr>
            <a:spLocks noGrp="1"/>
          </p:cNvSpPr>
          <p:nvPr>
            <p:ph type="dt" sz="half" idx="10"/>
          </p:nvPr>
        </p:nvSpPr>
        <p:spPr/>
        <p:txBody>
          <a:bodyPr/>
          <a:lstStyle/>
          <a:p>
            <a:fld id="{D7C3A134-F1C3-464B-BF47-54DC2DE08F52}" type="datetimeFigureOut">
              <a:rPr lang="en-US" smtClean="0"/>
              <a:pPr/>
              <a:t>2/1/2022</a:t>
            </a:fld>
            <a:endParaRPr lang="en-US"/>
          </a:p>
        </p:txBody>
      </p:sp>
      <p:sp>
        <p:nvSpPr>
          <p:cNvPr id="5" name="Zástupný symbol pro zápatí 4"/>
          <p:cNvSpPr>
            <a:spLocks noGrp="1"/>
          </p:cNvSpPr>
          <p:nvPr>
            <p:ph type="ftr" sz="quarter" idx="11"/>
          </p:nvPr>
        </p:nvSpPr>
        <p:spPr/>
        <p:txBody>
          <a:bodyPr/>
          <a:lstStyle/>
          <a:p>
            <a:endParaRPr kumimoji="0" lang="en-US"/>
          </a:p>
        </p:txBody>
      </p:sp>
      <p:sp>
        <p:nvSpPr>
          <p:cNvPr id="6" name="Zástupný symbol pro číslo snímku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smtClean="0"/>
              <a:t>Klepnutím lze upravit styl předlohy nadpisů.</a:t>
            </a:r>
            <a:endParaRPr kumimoji="0" lang="en-US"/>
          </a:p>
        </p:txBody>
      </p:sp>
      <p:sp>
        <p:nvSpPr>
          <p:cNvPr id="3" name="Zástupný symbol pro obsah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obsah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p>
            <a:fld id="{D7C3A134-F1C3-464B-BF47-54DC2DE08F52}" type="datetimeFigureOut">
              <a:rPr lang="en-US" smtClean="0"/>
              <a:pPr/>
              <a:t>2/1/2022</a:t>
            </a:fld>
            <a:endParaRPr lang="en-US"/>
          </a:p>
        </p:txBody>
      </p:sp>
      <p:sp>
        <p:nvSpPr>
          <p:cNvPr id="6" name="Zástupný symbol pro zápatí 5"/>
          <p:cNvSpPr>
            <a:spLocks noGrp="1"/>
          </p:cNvSpPr>
          <p:nvPr>
            <p:ph type="ftr" sz="quarter" idx="11"/>
          </p:nvPr>
        </p:nvSpPr>
        <p:spPr/>
        <p:txBody>
          <a:bodyPr/>
          <a:lstStyle/>
          <a:p>
            <a:endParaRPr kumimoji="0" lang="en-US"/>
          </a:p>
        </p:txBody>
      </p:sp>
      <p:sp>
        <p:nvSpPr>
          <p:cNvPr id="7" name="Zástupný symbol pro číslo snímku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cs-CZ" smtClean="0"/>
              <a:t>Klepnutím lze upravit styly předlohy textu.</a:t>
            </a:r>
          </a:p>
        </p:txBody>
      </p:sp>
      <p:sp>
        <p:nvSpPr>
          <p:cNvPr id="4" name="Zástupný symbol pro obsah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text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cs-CZ" smtClean="0"/>
              <a:t>Klepnutím lze upravit styly předlohy textu.</a:t>
            </a:r>
          </a:p>
        </p:txBody>
      </p:sp>
      <p:sp>
        <p:nvSpPr>
          <p:cNvPr id="6" name="Zástupný symbol pro obsah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7" name="Zástupný symbol pro datum 6"/>
          <p:cNvSpPr>
            <a:spLocks noGrp="1"/>
          </p:cNvSpPr>
          <p:nvPr>
            <p:ph type="dt" sz="half" idx="10"/>
          </p:nvPr>
        </p:nvSpPr>
        <p:spPr/>
        <p:txBody>
          <a:bodyPr/>
          <a:lstStyle/>
          <a:p>
            <a:fld id="{D7C3A134-F1C3-464B-BF47-54DC2DE08F52}" type="datetimeFigureOut">
              <a:rPr lang="en-US" smtClean="0"/>
              <a:pPr/>
              <a:t>2/1/2022</a:t>
            </a:fld>
            <a:endParaRPr lang="en-US"/>
          </a:p>
        </p:txBody>
      </p:sp>
      <p:sp>
        <p:nvSpPr>
          <p:cNvPr id="8" name="Zástupný symbol pro zápatí 7"/>
          <p:cNvSpPr>
            <a:spLocks noGrp="1"/>
          </p:cNvSpPr>
          <p:nvPr>
            <p:ph type="ftr" sz="quarter" idx="11"/>
          </p:nvPr>
        </p:nvSpPr>
        <p:spPr/>
        <p:txBody>
          <a:bodyPr/>
          <a:lstStyle/>
          <a:p>
            <a:endParaRPr kumimoji="0" lang="en-US"/>
          </a:p>
        </p:txBody>
      </p:sp>
      <p:sp>
        <p:nvSpPr>
          <p:cNvPr id="9" name="Zástupný symbol pro číslo snímku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smtClean="0"/>
              <a:t>Klepnutím lze upravit styl předlohy nadpisů.</a:t>
            </a:r>
            <a:endParaRPr kumimoji="0" lang="en-US"/>
          </a:p>
        </p:txBody>
      </p:sp>
      <p:sp>
        <p:nvSpPr>
          <p:cNvPr id="3" name="Zástupný symbol pro datum 2"/>
          <p:cNvSpPr>
            <a:spLocks noGrp="1"/>
          </p:cNvSpPr>
          <p:nvPr>
            <p:ph type="dt" sz="half" idx="10"/>
          </p:nvPr>
        </p:nvSpPr>
        <p:spPr/>
        <p:txBody>
          <a:bodyPr/>
          <a:lstStyle/>
          <a:p>
            <a:fld id="{D7C3A134-F1C3-464B-BF47-54DC2DE08F52}" type="datetimeFigureOut">
              <a:rPr lang="en-US" smtClean="0"/>
              <a:pPr/>
              <a:t>2/1/2022</a:t>
            </a:fld>
            <a:endParaRPr lang="en-US"/>
          </a:p>
        </p:txBody>
      </p:sp>
      <p:sp>
        <p:nvSpPr>
          <p:cNvPr id="4" name="Zástupný symbol pro zápatí 3"/>
          <p:cNvSpPr>
            <a:spLocks noGrp="1"/>
          </p:cNvSpPr>
          <p:nvPr>
            <p:ph type="ftr" sz="quarter" idx="11"/>
          </p:nvPr>
        </p:nvSpPr>
        <p:spPr/>
        <p:txBody>
          <a:bodyPr/>
          <a:lstStyle/>
          <a:p>
            <a:endParaRPr kumimoji="0" lang="en-US"/>
          </a:p>
        </p:txBody>
      </p:sp>
      <p:sp>
        <p:nvSpPr>
          <p:cNvPr id="5" name="Zástupný symbol pro číslo snímku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D7C3A134-F1C3-464B-BF47-54DC2DE08F52}" type="datetimeFigureOut">
              <a:rPr lang="en-US" smtClean="0"/>
              <a:pPr/>
              <a:t>2/1/2022</a:t>
            </a:fld>
            <a:endParaRPr lang="en-US"/>
          </a:p>
        </p:txBody>
      </p:sp>
      <p:sp>
        <p:nvSpPr>
          <p:cNvPr id="3" name="Zástupný symbol pro zápatí 2"/>
          <p:cNvSpPr>
            <a:spLocks noGrp="1"/>
          </p:cNvSpPr>
          <p:nvPr>
            <p:ph type="ftr" sz="quarter" idx="11"/>
          </p:nvPr>
        </p:nvSpPr>
        <p:spPr/>
        <p:txBody>
          <a:bodyPr/>
          <a:lstStyle/>
          <a:p>
            <a:endParaRPr kumimoji="0" lang="en-US"/>
          </a:p>
        </p:txBody>
      </p:sp>
      <p:sp>
        <p:nvSpPr>
          <p:cNvPr id="4" name="Zástupný symbol pro číslo snímku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cs-CZ" smtClean="0"/>
              <a:t>Klepnutím lze upravit styl předlohy nadpisů.</a:t>
            </a:r>
            <a:endParaRPr kumimoji="0" lang="en-US"/>
          </a:p>
        </p:txBody>
      </p:sp>
      <p:sp>
        <p:nvSpPr>
          <p:cNvPr id="3" name="Zástupný symbol pro obsah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text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cs-CZ" smtClean="0"/>
              <a:t>Klepnutím lze upravit styly předlohy textu.</a:t>
            </a:r>
          </a:p>
        </p:txBody>
      </p:sp>
      <p:sp>
        <p:nvSpPr>
          <p:cNvPr id="5" name="Zástupný symbol pro datum 4"/>
          <p:cNvSpPr>
            <a:spLocks noGrp="1"/>
          </p:cNvSpPr>
          <p:nvPr>
            <p:ph type="dt" sz="half" idx="10"/>
          </p:nvPr>
        </p:nvSpPr>
        <p:spPr/>
        <p:txBody>
          <a:bodyPr/>
          <a:lstStyle/>
          <a:p>
            <a:fld id="{D7C3A134-F1C3-464B-BF47-54DC2DE08F52}" type="datetimeFigureOut">
              <a:rPr lang="en-US" smtClean="0"/>
              <a:pPr/>
              <a:t>2/1/2022</a:t>
            </a:fld>
            <a:endParaRPr lang="en-US"/>
          </a:p>
        </p:txBody>
      </p:sp>
      <p:sp>
        <p:nvSpPr>
          <p:cNvPr id="6" name="Zástupný symbol pro zápatí 5"/>
          <p:cNvSpPr>
            <a:spLocks noGrp="1"/>
          </p:cNvSpPr>
          <p:nvPr>
            <p:ph type="ftr" sz="quarter" idx="11"/>
          </p:nvPr>
        </p:nvSpPr>
        <p:spPr/>
        <p:txBody>
          <a:bodyPr/>
          <a:lstStyle/>
          <a:p>
            <a:endParaRPr kumimoji="0" lang="en-US"/>
          </a:p>
        </p:txBody>
      </p:sp>
      <p:sp>
        <p:nvSpPr>
          <p:cNvPr id="7" name="Zástupný symbol pro číslo snímku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Obdélník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Obdélník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bg>
      <p:bgRef idx="1001">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cs-CZ" smtClean="0"/>
              <a:t>Klepnutím lze upravit styl předlohy nadpisů.</a:t>
            </a:r>
            <a:endParaRPr kumimoji="0" lang="en-US"/>
          </a:p>
        </p:txBody>
      </p:sp>
      <p:sp>
        <p:nvSpPr>
          <p:cNvPr id="3" name="Zástupný symbol pro obrázek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cs-CZ" smtClean="0"/>
              <a:t>Klepnutím na ikonu přidáte obrázek.</a:t>
            </a:r>
            <a:endParaRPr kumimoji="0" lang="en-US" dirty="0"/>
          </a:p>
        </p:txBody>
      </p:sp>
      <p:sp>
        <p:nvSpPr>
          <p:cNvPr id="4" name="Zástupný symbol pro text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cs-CZ" smtClean="0"/>
              <a:t>Klepnutím lze upravit styly předlohy textu.</a:t>
            </a:r>
          </a:p>
        </p:txBody>
      </p:sp>
      <p:sp>
        <p:nvSpPr>
          <p:cNvPr id="5" name="Zástupný symbol pro datum 4"/>
          <p:cNvSpPr>
            <a:spLocks noGrp="1"/>
          </p:cNvSpPr>
          <p:nvPr>
            <p:ph type="dt" sz="half" idx="10"/>
          </p:nvPr>
        </p:nvSpPr>
        <p:spPr>
          <a:xfrm>
            <a:off x="164592" y="1170432"/>
            <a:ext cx="2523744" cy="201168"/>
          </a:xfrm>
        </p:spPr>
        <p:txBody>
          <a:bodyPr/>
          <a:lstStyle/>
          <a:p>
            <a:fld id="{D7C3A134-F1C3-464B-BF47-54DC2DE08F52}" type="datetimeFigureOut">
              <a:rPr lang="en-US" smtClean="0"/>
              <a:pPr/>
              <a:t>2/1/2022</a:t>
            </a:fld>
            <a:endParaRPr lang="en-US" dirty="0"/>
          </a:p>
        </p:txBody>
      </p:sp>
      <p:sp>
        <p:nvSpPr>
          <p:cNvPr id="11" name="Obdélník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Obdélník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Zástupný symbol pro zápatí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Zástupný symbol pro číslo snímku 6"/>
          <p:cNvSpPr>
            <a:spLocks noGrp="1"/>
          </p:cNvSpPr>
          <p:nvPr>
            <p:ph type="sldNum" sz="quarter" idx="12"/>
          </p:nvPr>
        </p:nvSpPr>
        <p:spPr>
          <a:xfrm>
            <a:off x="8339328" y="1170432"/>
            <a:ext cx="733864" cy="201168"/>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Obdélník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Obdélník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Zástupný symbol pro nadpis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cs-CZ" smtClean="0"/>
              <a:t>Klepnutím lze upravit styly předlohy textu.</a:t>
            </a:r>
          </a:p>
          <a:p>
            <a:pPr lvl="1" eaLnBrk="1" latinLnBrk="0" hangingPunct="1"/>
            <a:r>
              <a:rPr kumimoji="0" lang="cs-CZ" smtClean="0"/>
              <a:t>Druhá úroveň</a:t>
            </a:r>
          </a:p>
          <a:p>
            <a:pPr lvl="2" eaLnBrk="1" latinLnBrk="0" hangingPunct="1"/>
            <a:r>
              <a:rPr kumimoji="0" lang="cs-CZ" smtClean="0"/>
              <a:t>Třetí úroveň</a:t>
            </a:r>
          </a:p>
          <a:p>
            <a:pPr lvl="3" eaLnBrk="1" latinLnBrk="0" hangingPunct="1"/>
            <a:r>
              <a:rPr kumimoji="0" lang="cs-CZ" smtClean="0"/>
              <a:t>Čtvrtá úroveň</a:t>
            </a:r>
          </a:p>
          <a:p>
            <a:pPr lvl="4" eaLnBrk="1" latinLnBrk="0" hangingPunct="1"/>
            <a:r>
              <a:rPr kumimoji="0" lang="cs-CZ" smtClean="0"/>
              <a:t>Pátá úroveň</a:t>
            </a:r>
            <a:endParaRPr kumimoji="0" lang="en-US"/>
          </a:p>
        </p:txBody>
      </p:sp>
      <p:sp>
        <p:nvSpPr>
          <p:cNvPr id="4" name="Zástupný symbol pro datum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pPr/>
              <a:t>2/1/2022</a:t>
            </a:fld>
            <a:endParaRPr lang="en-US" dirty="0"/>
          </a:p>
        </p:txBody>
      </p:sp>
      <p:sp>
        <p:nvSpPr>
          <p:cNvPr id="5" name="Zástupný symbol pro zápatí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Zástupný symbol pro číslo snímku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pPr/>
              <a:t>‹#›</a:t>
            </a:fld>
            <a:endParaRPr kumimoji="0" lang="en-US" dirty="0"/>
          </a:p>
        </p:txBody>
      </p:sp>
      <p:pic>
        <p:nvPicPr>
          <p:cNvPr id="9" name="Picture 2" descr="E:\Docs\VS\PR\gamedev.cuni.cz\LOGO\v2-sources\GameDev-ColorLogo-300DPI-ForBlack.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84368" y="212810"/>
            <a:ext cx="1038916" cy="10081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sycnet.apa.org/doi/10.1027/1016-9040/a00014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77/194855061452800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S224KOCIWKzA_WloW1wx3kx8IBXlc33VQ1ihAeZIDoY/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Nadpis 1"/>
          <p:cNvSpPr txBox="1">
            <a:spLocks/>
          </p:cNvSpPr>
          <p:nvPr/>
        </p:nvSpPr>
        <p:spPr>
          <a:xfrm>
            <a:off x="1014525" y="2852936"/>
            <a:ext cx="8136904" cy="264192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cs-CZ" dirty="0" smtClean="0"/>
              <a:t>Game User </a:t>
            </a:r>
            <a:r>
              <a:rPr lang="cs-CZ" dirty="0" err="1" smtClean="0"/>
              <a:t>Experience</a:t>
            </a:r>
            <a:endParaRPr lang="cs-CZ" dirty="0" smtClean="0"/>
          </a:p>
          <a:p>
            <a:endParaRPr lang="cs-CZ" dirty="0"/>
          </a:p>
          <a:p>
            <a:r>
              <a:rPr lang="cs-CZ" dirty="0" err="1" smtClean="0">
                <a:solidFill>
                  <a:schemeClr val="bg2"/>
                </a:solidFill>
              </a:rPr>
              <a:t>Lecture</a:t>
            </a:r>
            <a:r>
              <a:rPr lang="cs-CZ" dirty="0" smtClean="0">
                <a:solidFill>
                  <a:schemeClr val="bg2"/>
                </a:solidFill>
              </a:rPr>
              <a:t> 10</a:t>
            </a:r>
          </a:p>
          <a:p>
            <a:endParaRPr lang="cs-CZ" dirty="0"/>
          </a:p>
        </p:txBody>
      </p:sp>
      <p:sp>
        <p:nvSpPr>
          <p:cNvPr id="5" name="Rectangle 3"/>
          <p:cNvSpPr>
            <a:spLocks noChangeArrowheads="1"/>
          </p:cNvSpPr>
          <p:nvPr/>
        </p:nvSpPr>
        <p:spPr bwMode="auto">
          <a:xfrm>
            <a:off x="539552" y="44624"/>
            <a:ext cx="4543425" cy="1392238"/>
          </a:xfrm>
          <a:prstGeom prst="rect">
            <a:avLst/>
          </a:prstGeom>
          <a:noFill/>
          <a:ln w="9525">
            <a:noFill/>
            <a:round/>
            <a:headEnd/>
            <a:tailEnd/>
          </a:ln>
          <a:effectLst/>
        </p:spPr>
        <p:txBody>
          <a:bodyPr lIns="92160" tIns="46080" rIns="92160" bIns="46080" anchor="ctr"/>
          <a:lstStyle/>
          <a:p>
            <a:pPr>
              <a:lnSpc>
                <a:spcPct val="100000"/>
              </a:lnSpc>
              <a:buClr>
                <a:srgbClr val="CBCBCB"/>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C0C0C0"/>
                </a:solidFill>
                <a:effectLst>
                  <a:outerShdw blurRad="38100" dist="38100" dir="2700000" algn="tl">
                    <a:srgbClr val="000000"/>
                  </a:outerShdw>
                </a:effectLst>
              </a:rPr>
              <a:t>Faculty of </a:t>
            </a:r>
            <a:r>
              <a:rPr lang="cs-CZ" dirty="0" smtClean="0">
                <a:solidFill>
                  <a:srgbClr val="C0C0C0"/>
                </a:solidFill>
                <a:effectLst>
                  <a:outerShdw blurRad="38100" dist="38100" dir="2700000" algn="tl">
                    <a:srgbClr val="000000"/>
                  </a:outerShdw>
                </a:effectLst>
              </a:rPr>
              <a:t>M</a:t>
            </a:r>
            <a:r>
              <a:rPr lang="en-GB" dirty="0" err="1" smtClean="0">
                <a:solidFill>
                  <a:srgbClr val="C0C0C0"/>
                </a:solidFill>
                <a:effectLst>
                  <a:outerShdw blurRad="38100" dist="38100" dir="2700000" algn="tl">
                    <a:srgbClr val="000000"/>
                  </a:outerShdw>
                </a:effectLst>
              </a:rPr>
              <a:t>athematics</a:t>
            </a:r>
            <a:r>
              <a:rPr lang="en-GB" dirty="0" smtClean="0">
                <a:solidFill>
                  <a:srgbClr val="C0C0C0"/>
                </a:solidFill>
                <a:effectLst>
                  <a:outerShdw blurRad="38100" dist="38100" dir="2700000" algn="tl">
                    <a:srgbClr val="000000"/>
                  </a:outerShdw>
                </a:effectLst>
              </a:rPr>
              <a:t> </a:t>
            </a:r>
            <a:r>
              <a:rPr lang="en-GB" dirty="0">
                <a:solidFill>
                  <a:srgbClr val="C0C0C0"/>
                </a:solidFill>
                <a:effectLst>
                  <a:outerShdw blurRad="38100" dist="38100" dir="2700000" algn="tl">
                    <a:srgbClr val="000000"/>
                  </a:outerShdw>
                </a:effectLst>
              </a:rPr>
              <a:t>and </a:t>
            </a:r>
            <a:r>
              <a:rPr lang="cs-CZ" dirty="0" smtClean="0">
                <a:solidFill>
                  <a:srgbClr val="C0C0C0"/>
                </a:solidFill>
                <a:effectLst>
                  <a:outerShdw blurRad="38100" dist="38100" dir="2700000" algn="tl">
                    <a:srgbClr val="000000"/>
                  </a:outerShdw>
                </a:effectLst>
              </a:rPr>
              <a:t>P</a:t>
            </a:r>
            <a:r>
              <a:rPr lang="en-GB" dirty="0" err="1" smtClean="0">
                <a:solidFill>
                  <a:srgbClr val="C0C0C0"/>
                </a:solidFill>
                <a:effectLst>
                  <a:outerShdw blurRad="38100" dist="38100" dir="2700000" algn="tl">
                    <a:srgbClr val="000000"/>
                  </a:outerShdw>
                </a:effectLst>
              </a:rPr>
              <a:t>hysics</a:t>
            </a:r>
            <a:endParaRPr lang="en-GB" dirty="0">
              <a:solidFill>
                <a:srgbClr val="C0C0C0"/>
              </a:solidFill>
              <a:effectLst>
                <a:outerShdw blurRad="38100" dist="38100" dir="2700000" algn="tl">
                  <a:srgbClr val="000000"/>
                </a:outerShdw>
              </a:effectLst>
            </a:endParaRPr>
          </a:p>
          <a:p>
            <a:pPr>
              <a:lnSpc>
                <a:spcPct val="100000"/>
              </a:lnSpc>
              <a:buClr>
                <a:srgbClr val="CBCBCB"/>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C0C0C0"/>
                </a:solidFill>
                <a:effectLst>
                  <a:outerShdw blurRad="38100" dist="38100" dir="2700000" algn="tl">
                    <a:srgbClr val="000000"/>
                  </a:outerShdw>
                </a:effectLst>
              </a:rPr>
              <a:t>Charles </a:t>
            </a:r>
            <a:r>
              <a:rPr lang="en-GB" dirty="0" smtClean="0">
                <a:solidFill>
                  <a:srgbClr val="C0C0C0"/>
                </a:solidFill>
                <a:effectLst>
                  <a:outerShdw blurRad="38100" dist="38100" dir="2700000" algn="tl">
                    <a:srgbClr val="000000"/>
                  </a:outerShdw>
                </a:effectLst>
              </a:rPr>
              <a:t>University</a:t>
            </a:r>
          </a:p>
        </p:txBody>
      </p:sp>
    </p:spTree>
    <p:extLst>
      <p:ext uri="{BB962C8B-B14F-4D97-AF65-F5344CB8AC3E}">
        <p14:creationId xmlns:p14="http://schemas.microsoft.com/office/powerpoint/2010/main" val="2855511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75806" y="68143"/>
            <a:ext cx="7787208" cy="1252728"/>
          </a:xfrm>
        </p:spPr>
        <p:txBody>
          <a:bodyPr>
            <a:noAutofit/>
          </a:bodyPr>
          <a:lstStyle/>
          <a:p>
            <a:r>
              <a:rPr lang="en-US" sz="3600" dirty="0"/>
              <a:t>Does playing violent games make </a:t>
            </a:r>
            <a:r>
              <a:rPr lang="cs-CZ" sz="3600" dirty="0" err="1" smtClean="0"/>
              <a:t>players</a:t>
            </a:r>
            <a:r>
              <a:rPr lang="en-US" sz="3600" dirty="0" smtClean="0"/>
              <a:t> </a:t>
            </a:r>
            <a:r>
              <a:rPr lang="en-US" sz="3600" dirty="0"/>
              <a:t>more aggressive?</a:t>
            </a:r>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57200" y="1916832"/>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sp>
        <p:nvSpPr>
          <p:cNvPr id="9" name="Obdélník 8"/>
          <p:cNvSpPr/>
          <p:nvPr/>
        </p:nvSpPr>
        <p:spPr>
          <a:xfrm>
            <a:off x="780730" y="1202283"/>
            <a:ext cx="8363270" cy="5447645"/>
          </a:xfrm>
          <a:prstGeom prst="rect">
            <a:avLst/>
          </a:prstGeom>
        </p:spPr>
        <p:txBody>
          <a:bodyPr wrap="square">
            <a:spAutoFit/>
          </a:bodyPr>
          <a:lstStyle/>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a:p>
          <a:p>
            <a:pPr marL="461772" indent="-342900">
              <a:buClr>
                <a:schemeClr val="accent1"/>
              </a:buClr>
              <a:buSzPct val="80000"/>
              <a:buFontTx/>
              <a:buChar char="-"/>
            </a:pPr>
            <a:endParaRPr lang="cs-CZ" sz="2400" dirty="0" smtClean="0"/>
          </a:p>
          <a:p>
            <a:pPr marL="461772" indent="-342900">
              <a:buClr>
                <a:schemeClr val="accent1"/>
              </a:buClr>
              <a:buSzPct val="80000"/>
              <a:buFontTx/>
              <a:buChar char="-"/>
            </a:pPr>
            <a:r>
              <a:rPr lang="cs-CZ" sz="3600" dirty="0" err="1" smtClean="0"/>
              <a:t>Hundreds</a:t>
            </a:r>
            <a:r>
              <a:rPr lang="cs-CZ" sz="3600" dirty="0" smtClean="0"/>
              <a:t> </a:t>
            </a:r>
            <a:r>
              <a:rPr lang="cs-CZ" sz="3600" dirty="0" err="1" smtClean="0"/>
              <a:t>of</a:t>
            </a:r>
            <a:r>
              <a:rPr lang="cs-CZ" sz="3600" dirty="0" smtClean="0"/>
              <a:t> </a:t>
            </a:r>
            <a:r>
              <a:rPr lang="cs-CZ" sz="3600" dirty="0" err="1" smtClean="0"/>
              <a:t>studies</a:t>
            </a:r>
            <a:r>
              <a:rPr lang="cs-CZ" sz="3600" dirty="0" smtClean="0"/>
              <a:t> on </a:t>
            </a:r>
            <a:r>
              <a:rPr lang="cs-CZ" sz="3600" dirty="0" err="1" smtClean="0"/>
              <a:t>the</a:t>
            </a:r>
            <a:r>
              <a:rPr lang="cs-CZ" sz="3600" dirty="0" smtClean="0"/>
              <a:t> </a:t>
            </a:r>
            <a:r>
              <a:rPr lang="cs-CZ" sz="3600" dirty="0" err="1" smtClean="0"/>
              <a:t>topic</a:t>
            </a:r>
            <a:endParaRPr lang="cs-CZ" sz="3600" dirty="0" smtClean="0"/>
          </a:p>
          <a:p>
            <a:pPr marL="461772" indent="-342900">
              <a:buClr>
                <a:schemeClr val="accent1"/>
              </a:buClr>
              <a:buSzPct val="80000"/>
              <a:buFontTx/>
              <a:buChar char="-"/>
            </a:pPr>
            <a:endParaRPr lang="cs-CZ" sz="3600" dirty="0" smtClean="0"/>
          </a:p>
          <a:p>
            <a:pPr marL="461772" indent="-342900">
              <a:buClr>
                <a:schemeClr val="accent1"/>
              </a:buClr>
              <a:buSzPct val="80000"/>
              <a:buFontTx/>
              <a:buChar char="-"/>
            </a:pPr>
            <a:r>
              <a:rPr lang="cs-CZ" sz="3600" dirty="0" err="1" smtClean="0"/>
              <a:t>Only</a:t>
            </a:r>
            <a:r>
              <a:rPr lang="cs-CZ" sz="3600" dirty="0" smtClean="0"/>
              <a:t> </a:t>
            </a:r>
            <a:r>
              <a:rPr lang="cs-CZ" sz="3600" dirty="0" err="1" smtClean="0"/>
              <a:t>few</a:t>
            </a:r>
            <a:r>
              <a:rPr lang="cs-CZ" sz="3600" dirty="0" smtClean="0"/>
              <a:t> </a:t>
            </a:r>
            <a:r>
              <a:rPr lang="cs-CZ" sz="3600" dirty="0" err="1" smtClean="0"/>
              <a:t>confirmed</a:t>
            </a:r>
            <a:r>
              <a:rPr lang="cs-CZ" sz="3600" dirty="0" smtClean="0"/>
              <a:t> </a:t>
            </a:r>
            <a:r>
              <a:rPr lang="cs-CZ" sz="3600" dirty="0" err="1" smtClean="0"/>
              <a:t>the</a:t>
            </a:r>
            <a:r>
              <a:rPr lang="cs-CZ" sz="3600" dirty="0" smtClean="0"/>
              <a:t> </a:t>
            </a:r>
            <a:r>
              <a:rPr lang="cs-CZ" sz="3600" dirty="0" err="1" smtClean="0"/>
              <a:t>relation</a:t>
            </a:r>
            <a:endParaRPr lang="cs-CZ" sz="3600" dirty="0" smtClean="0"/>
          </a:p>
          <a:p>
            <a:pPr marL="461772" indent="-342900">
              <a:buClr>
                <a:schemeClr val="accent1"/>
              </a:buClr>
              <a:buSzPct val="80000"/>
              <a:buFontTx/>
              <a:buChar char="-"/>
            </a:pPr>
            <a:endParaRPr lang="cs-CZ" sz="3600" dirty="0" smtClean="0"/>
          </a:p>
          <a:p>
            <a:pPr marL="461772" indent="-342900">
              <a:buClr>
                <a:schemeClr val="accent1"/>
              </a:buClr>
              <a:buSzPct val="80000"/>
              <a:buFontTx/>
              <a:buChar char="-"/>
            </a:pPr>
            <a:r>
              <a:rPr lang="cs-CZ" sz="3600" dirty="0" err="1" smtClean="0"/>
              <a:t>Those</a:t>
            </a:r>
            <a:r>
              <a:rPr lang="cs-CZ" sz="3600" dirty="0" smtClean="0"/>
              <a:t> </a:t>
            </a:r>
            <a:r>
              <a:rPr lang="cs-CZ" sz="3600" dirty="0" err="1" smtClean="0"/>
              <a:t>few</a:t>
            </a:r>
            <a:r>
              <a:rPr lang="cs-CZ" sz="3600" dirty="0" smtClean="0"/>
              <a:t> </a:t>
            </a:r>
            <a:r>
              <a:rPr lang="cs-CZ" sz="3600" dirty="0" err="1" smtClean="0"/>
              <a:t>have</a:t>
            </a:r>
            <a:r>
              <a:rPr lang="cs-CZ" sz="3600" dirty="0" smtClean="0"/>
              <a:t> </a:t>
            </a:r>
            <a:r>
              <a:rPr lang="cs-CZ" sz="3600" dirty="0" err="1" smtClean="0"/>
              <a:t>limitations</a:t>
            </a:r>
            <a:endParaRPr lang="cs-CZ" sz="3600" dirty="0" smtClean="0"/>
          </a:p>
          <a:p>
            <a:pPr marL="461772" indent="-342900">
              <a:buClr>
                <a:schemeClr val="accent1"/>
              </a:buClr>
              <a:buSzPct val="80000"/>
              <a:buFontTx/>
              <a:buChar char="-"/>
            </a:pPr>
            <a:endParaRPr lang="cs-CZ" sz="2400" dirty="0" smtClean="0"/>
          </a:p>
          <a:p>
            <a:pPr marL="118872">
              <a:buClr>
                <a:schemeClr val="accent1"/>
              </a:buClr>
              <a:buSzPct val="80000"/>
            </a:pPr>
            <a:r>
              <a:rPr lang="cs-CZ" sz="2400" dirty="0" smtClean="0"/>
              <a:t/>
            </a:r>
            <a:br>
              <a:rPr lang="cs-CZ" sz="2400" dirty="0" smtClean="0"/>
            </a:br>
            <a:endParaRPr lang="en-US" sz="2400" dirty="0"/>
          </a:p>
          <a:p>
            <a:pPr marL="576072" indent="-457200">
              <a:buClr>
                <a:schemeClr val="accent1"/>
              </a:buClr>
              <a:buSzPct val="80000"/>
              <a:buFont typeface="Arial" panose="020B0604020202020204" pitchFamily="34" charset="0"/>
              <a:buChar char="•"/>
            </a:pPr>
            <a:endParaRPr lang="cs-CZ" sz="2400" dirty="0"/>
          </a:p>
        </p:txBody>
      </p:sp>
    </p:spTree>
    <p:extLst>
      <p:ext uri="{BB962C8B-B14F-4D97-AF65-F5344CB8AC3E}">
        <p14:creationId xmlns:p14="http://schemas.microsoft.com/office/powerpoint/2010/main" val="3730859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536661" y="340068"/>
            <a:ext cx="7787208" cy="1252728"/>
          </a:xfrm>
        </p:spPr>
        <p:txBody>
          <a:bodyPr>
            <a:noAutofit/>
          </a:bodyPr>
          <a:lstStyle/>
          <a:p>
            <a:r>
              <a:rPr lang="cs-CZ" sz="3600" dirty="0" err="1" smtClean="0"/>
              <a:t>Effect</a:t>
            </a:r>
            <a:r>
              <a:rPr lang="cs-CZ" sz="3600" dirty="0" smtClean="0"/>
              <a:t> on </a:t>
            </a:r>
            <a:r>
              <a:rPr lang="cs-CZ" sz="3600" dirty="0" err="1" smtClean="0"/>
              <a:t>Aggression</a:t>
            </a:r>
            <a:r>
              <a:rPr lang="cs-CZ" sz="3600" dirty="0" smtClean="0"/>
              <a:t>?</a:t>
            </a:r>
            <a:endParaRPr lang="en-US" sz="3600" dirty="0"/>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57200" y="1916832"/>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sp>
        <p:nvSpPr>
          <p:cNvPr id="9" name="Obdélník 8"/>
          <p:cNvSpPr/>
          <p:nvPr/>
        </p:nvSpPr>
        <p:spPr>
          <a:xfrm>
            <a:off x="536661" y="1916832"/>
            <a:ext cx="8363270" cy="6247864"/>
          </a:xfrm>
          <a:prstGeom prst="rect">
            <a:avLst/>
          </a:prstGeom>
        </p:spPr>
        <p:txBody>
          <a:bodyPr wrap="square">
            <a:spAutoFit/>
          </a:bodyPr>
          <a:lstStyle/>
          <a:p>
            <a:pPr marL="118872">
              <a:buClr>
                <a:schemeClr val="accent1"/>
              </a:buClr>
              <a:buSzPct val="80000"/>
            </a:pPr>
            <a:r>
              <a:rPr lang="cs-CZ" sz="2400" dirty="0" err="1" smtClean="0"/>
              <a:t>Abstract</a:t>
            </a:r>
            <a:r>
              <a:rPr lang="cs-CZ" sz="2400" dirty="0" smtClean="0"/>
              <a:t/>
            </a:r>
            <a:br>
              <a:rPr lang="cs-CZ" sz="2400" dirty="0" smtClean="0"/>
            </a:br>
            <a:r>
              <a:rPr lang="cs-CZ" sz="2400" dirty="0" smtClean="0"/>
              <a:t>(…) </a:t>
            </a:r>
            <a:r>
              <a:rPr lang="en-US" sz="2400" dirty="0" smtClean="0"/>
              <a:t>We </a:t>
            </a:r>
            <a:r>
              <a:rPr lang="en-US" sz="2400" dirty="0"/>
              <a:t>review 25 years of experimental, cross-sectional, longitudinal, and meta-analytical research in this field. Empirical evidence regarding the impact of violent digital games on player aggression is, at best, mixed and cannot support unambiguous claims that such games are harmful or represent a public health crisis.</a:t>
            </a:r>
            <a:endParaRPr lang="cs-CZ" sz="2400" dirty="0"/>
          </a:p>
          <a:p>
            <a:pPr marL="118872">
              <a:buClr>
                <a:schemeClr val="accent1"/>
              </a:buClr>
              <a:buSzPct val="80000"/>
            </a:pPr>
            <a:endParaRPr lang="cs-CZ" sz="2400" dirty="0" smtClean="0"/>
          </a:p>
          <a:p>
            <a:pPr marL="118872">
              <a:buClr>
                <a:schemeClr val="accent1"/>
              </a:buClr>
              <a:buSzPct val="80000"/>
            </a:pPr>
            <a:endParaRPr lang="cs-CZ" sz="2400" dirty="0"/>
          </a:p>
          <a:p>
            <a:pPr marL="118872">
              <a:buClr>
                <a:schemeClr val="accent1"/>
              </a:buClr>
              <a:buSzPct val="80000"/>
            </a:pPr>
            <a:endParaRPr lang="cs-CZ" sz="2400" dirty="0" smtClean="0"/>
          </a:p>
          <a:p>
            <a:pPr marL="118872">
              <a:buClr>
                <a:schemeClr val="accent1"/>
              </a:buClr>
              <a:buSzPct val="80000"/>
            </a:pPr>
            <a:r>
              <a:rPr lang="cs-CZ" sz="1600" dirty="0" smtClean="0"/>
              <a:t>Source:</a:t>
            </a:r>
            <a:endParaRPr lang="cs-CZ" sz="1600" dirty="0"/>
          </a:p>
          <a:p>
            <a:pPr marL="118872">
              <a:buClr>
                <a:schemeClr val="accent1"/>
              </a:buClr>
              <a:buSzPct val="80000"/>
            </a:pPr>
            <a:r>
              <a:rPr lang="en-US" sz="1600" dirty="0" smtClean="0"/>
              <a:t>Elson</a:t>
            </a:r>
            <a:r>
              <a:rPr lang="en-US" sz="1600" dirty="0"/>
              <a:t>, M., &amp; Ferguson, C. J. (2014). Twenty-five years of research on violence in digital games and aggression: Empirical evidence, perspectives, and a debate gone astray. </a:t>
            </a:r>
            <a:r>
              <a:rPr lang="en-US" sz="1600" i="1" dirty="0"/>
              <a:t>European Psychologist, 19</a:t>
            </a:r>
            <a:r>
              <a:rPr lang="en-US" sz="1600" dirty="0"/>
              <a:t>(1), 33–46. </a:t>
            </a:r>
            <a:r>
              <a:rPr lang="en-US" sz="1600" dirty="0">
                <a:hlinkClick r:id="rId3"/>
              </a:rPr>
              <a:t>https://doi.org/10.1027/1016-9040/a000147</a:t>
            </a:r>
            <a:endParaRPr lang="en-US" sz="1600" dirty="0"/>
          </a:p>
          <a:p>
            <a:pPr marL="461772" indent="-342900">
              <a:buClr>
                <a:schemeClr val="accent1"/>
              </a:buClr>
              <a:buSzPct val="80000"/>
              <a:buFontTx/>
              <a:buChar char="-"/>
            </a:pPr>
            <a:endParaRPr lang="cs-CZ" sz="2400" dirty="0" smtClean="0"/>
          </a:p>
          <a:p>
            <a:pPr marL="118872">
              <a:buClr>
                <a:schemeClr val="accent1"/>
              </a:buClr>
              <a:buSzPct val="80000"/>
            </a:pPr>
            <a:r>
              <a:rPr lang="cs-CZ" sz="2400" dirty="0" smtClean="0"/>
              <a:t/>
            </a:r>
            <a:br>
              <a:rPr lang="cs-CZ" sz="2400" dirty="0" smtClean="0"/>
            </a:br>
            <a:endParaRPr lang="en-US" sz="2400" dirty="0"/>
          </a:p>
          <a:p>
            <a:pPr marL="576072" indent="-457200">
              <a:buClr>
                <a:schemeClr val="accent1"/>
              </a:buClr>
              <a:buSzPct val="80000"/>
              <a:buFont typeface="Arial" panose="020B0604020202020204" pitchFamily="34" charset="0"/>
              <a:buChar char="•"/>
            </a:pPr>
            <a:endParaRPr lang="cs-CZ" sz="2400" dirty="0"/>
          </a:p>
        </p:txBody>
      </p:sp>
    </p:spTree>
    <p:extLst>
      <p:ext uri="{BB962C8B-B14F-4D97-AF65-F5344CB8AC3E}">
        <p14:creationId xmlns:p14="http://schemas.microsoft.com/office/powerpoint/2010/main" val="36585071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75806" y="68143"/>
            <a:ext cx="7787208" cy="1252728"/>
          </a:xfrm>
        </p:spPr>
        <p:txBody>
          <a:bodyPr>
            <a:noAutofit/>
          </a:bodyPr>
          <a:lstStyle/>
          <a:p>
            <a:r>
              <a:rPr lang="cs-CZ" sz="3600" dirty="0" err="1" smtClean="0"/>
              <a:t>Measurements</a:t>
            </a:r>
            <a:endParaRPr lang="en-US" sz="3600" dirty="0"/>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74591" y="5123972"/>
            <a:ext cx="8229600" cy="4625609"/>
          </a:xfrm>
          <a:prstGeom prst="rect">
            <a:avLst/>
          </a:prstGeom>
        </p:spPr>
        <p:txBody>
          <a:bodyPr vert="horz" lIns="54864" tIns="91440" rtlCol="0">
            <a:normAutofit/>
          </a:bodyPr>
          <a:lstStyle/>
          <a:p>
            <a:r>
              <a:rPr lang="en-US" sz="2000" dirty="0"/>
              <a:t>Yang, G. S., Gibson, B., </a:t>
            </a:r>
            <a:r>
              <a:rPr lang="en-US" sz="2000" dirty="0" err="1"/>
              <a:t>Lueke</a:t>
            </a:r>
            <a:r>
              <a:rPr lang="en-US" sz="2000" dirty="0"/>
              <a:t>, A. K., </a:t>
            </a:r>
            <a:r>
              <a:rPr lang="en-US" sz="2000" dirty="0" err="1"/>
              <a:t>Huesmann</a:t>
            </a:r>
            <a:r>
              <a:rPr lang="en-US" sz="2000" dirty="0"/>
              <a:t>, L. R., &amp; Bushman, B. J. (2014). Effects of Avatar Race in Violent Video Games on Racial Attitudes and Aggression. </a:t>
            </a:r>
            <a:r>
              <a:rPr lang="en-US" sz="2000" i="1" dirty="0"/>
              <a:t>Social Psychological and Personality Science</a:t>
            </a:r>
            <a:r>
              <a:rPr lang="en-US" sz="2000" dirty="0"/>
              <a:t>, </a:t>
            </a:r>
            <a:r>
              <a:rPr lang="en-US" sz="2000" i="1" dirty="0"/>
              <a:t>5</a:t>
            </a:r>
            <a:r>
              <a:rPr lang="en-US" sz="2000" dirty="0"/>
              <a:t>(6), 698–704. </a:t>
            </a:r>
            <a:r>
              <a:rPr lang="en-US" sz="2000" dirty="0">
                <a:hlinkClick r:id="rId3"/>
              </a:rPr>
              <a:t>https://doi.org/10.1177/1948550614528008</a:t>
            </a:r>
            <a:endParaRPr lang="en-US" sz="2000" dirty="0"/>
          </a:p>
        </p:txBody>
      </p:sp>
      <p:sp>
        <p:nvSpPr>
          <p:cNvPr id="9" name="Obdélník 8"/>
          <p:cNvSpPr/>
          <p:nvPr/>
        </p:nvSpPr>
        <p:spPr>
          <a:xfrm>
            <a:off x="780730" y="1202283"/>
            <a:ext cx="8363270" cy="2677656"/>
          </a:xfrm>
          <a:prstGeom prst="rect">
            <a:avLst/>
          </a:prstGeom>
        </p:spPr>
        <p:txBody>
          <a:bodyPr wrap="square">
            <a:spAutoFit/>
          </a:bodyPr>
          <a:lstStyle/>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a:p>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smtClean="0"/>
          </a:p>
          <a:p>
            <a:pPr marL="118872">
              <a:buClr>
                <a:schemeClr val="accent1"/>
              </a:buClr>
              <a:buSzPct val="80000"/>
            </a:pPr>
            <a:r>
              <a:rPr lang="cs-CZ" sz="2400" dirty="0" smtClean="0"/>
              <a:t/>
            </a:r>
            <a:br>
              <a:rPr lang="cs-CZ" sz="2400" dirty="0" smtClean="0"/>
            </a:br>
            <a:endParaRPr lang="en-US" sz="2400" dirty="0"/>
          </a:p>
          <a:p>
            <a:pPr marL="576072" indent="-457200">
              <a:buClr>
                <a:schemeClr val="accent1"/>
              </a:buClr>
              <a:buSzPct val="80000"/>
              <a:buFont typeface="Arial" panose="020B0604020202020204" pitchFamily="34" charset="0"/>
              <a:buChar char="•"/>
            </a:pPr>
            <a:endParaRPr lang="cs-CZ" sz="2400" dirty="0"/>
          </a:p>
        </p:txBody>
      </p:sp>
      <p:pic>
        <p:nvPicPr>
          <p:cNvPr id="2" name="Obrázek 1"/>
          <p:cNvPicPr>
            <a:picLocks noChangeAspect="1"/>
          </p:cNvPicPr>
          <p:nvPr/>
        </p:nvPicPr>
        <p:blipFill>
          <a:blip r:embed="rId4"/>
          <a:stretch>
            <a:fillRect/>
          </a:stretch>
        </p:blipFill>
        <p:spPr>
          <a:xfrm>
            <a:off x="378195" y="1714022"/>
            <a:ext cx="8743950" cy="3409950"/>
          </a:xfrm>
          <a:prstGeom prst="rect">
            <a:avLst/>
          </a:prstGeom>
        </p:spPr>
      </p:pic>
    </p:spTree>
    <p:extLst>
      <p:ext uri="{BB962C8B-B14F-4D97-AF65-F5344CB8AC3E}">
        <p14:creationId xmlns:p14="http://schemas.microsoft.com/office/powerpoint/2010/main" val="14140614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75806" y="68143"/>
            <a:ext cx="7787208" cy="1252728"/>
          </a:xfrm>
        </p:spPr>
        <p:txBody>
          <a:bodyPr>
            <a:noAutofit/>
          </a:bodyPr>
          <a:lstStyle/>
          <a:p>
            <a:r>
              <a:rPr lang="cs-CZ" sz="3600" dirty="0" err="1" smtClean="0"/>
              <a:t>Measurements</a:t>
            </a:r>
            <a:endParaRPr lang="en-US" sz="3600" dirty="0"/>
          </a:p>
        </p:txBody>
      </p:sp>
      <p:sp>
        <p:nvSpPr>
          <p:cNvPr id="4" name="Zástupný symbol pro obsah 2"/>
          <p:cNvSpPr txBox="1">
            <a:spLocks/>
          </p:cNvSpPr>
          <p:nvPr/>
        </p:nvSpPr>
        <p:spPr>
          <a:xfrm>
            <a:off x="779515" y="2819716"/>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74591" y="5123972"/>
            <a:ext cx="8229600" cy="4625609"/>
          </a:xfrm>
          <a:prstGeom prst="rect">
            <a:avLst/>
          </a:prstGeom>
        </p:spPr>
        <p:txBody>
          <a:bodyPr vert="horz" lIns="54864" tIns="91440" rtlCol="0">
            <a:normAutofit/>
          </a:bodyPr>
          <a:lstStyle/>
          <a:p>
            <a:endParaRPr lang="en-US" sz="2000" dirty="0"/>
          </a:p>
        </p:txBody>
      </p:sp>
      <p:sp>
        <p:nvSpPr>
          <p:cNvPr id="9" name="Obdélník 8"/>
          <p:cNvSpPr/>
          <p:nvPr/>
        </p:nvSpPr>
        <p:spPr>
          <a:xfrm>
            <a:off x="780730" y="1202283"/>
            <a:ext cx="8363270" cy="2677656"/>
          </a:xfrm>
          <a:prstGeom prst="rect">
            <a:avLst/>
          </a:prstGeom>
        </p:spPr>
        <p:txBody>
          <a:bodyPr wrap="square">
            <a:spAutoFit/>
          </a:bodyPr>
          <a:lstStyle/>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a:p>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smtClean="0"/>
          </a:p>
          <a:p>
            <a:pPr marL="118872">
              <a:buClr>
                <a:schemeClr val="accent1"/>
              </a:buClr>
              <a:buSzPct val="80000"/>
            </a:pPr>
            <a:r>
              <a:rPr lang="cs-CZ" sz="2400" dirty="0" smtClean="0"/>
              <a:t/>
            </a:r>
            <a:br>
              <a:rPr lang="cs-CZ" sz="2400" dirty="0" smtClean="0"/>
            </a:br>
            <a:endParaRPr lang="en-US" sz="2400" dirty="0"/>
          </a:p>
          <a:p>
            <a:pPr marL="576072" indent="-457200">
              <a:buClr>
                <a:schemeClr val="accent1"/>
              </a:buClr>
              <a:buSzPct val="80000"/>
              <a:buFont typeface="Arial" panose="020B0604020202020204" pitchFamily="34" charset="0"/>
              <a:buChar char="•"/>
            </a:pPr>
            <a:endParaRPr lang="cs-CZ" sz="2400" dirty="0"/>
          </a:p>
        </p:txBody>
      </p:sp>
      <p:pic>
        <p:nvPicPr>
          <p:cNvPr id="3" name="Obrázek 2"/>
          <p:cNvPicPr>
            <a:picLocks noChangeAspect="1"/>
          </p:cNvPicPr>
          <p:nvPr/>
        </p:nvPicPr>
        <p:blipFill>
          <a:blip r:embed="rId3"/>
          <a:stretch>
            <a:fillRect/>
          </a:stretch>
        </p:blipFill>
        <p:spPr>
          <a:xfrm>
            <a:off x="71437" y="1743075"/>
            <a:ext cx="9001125" cy="3371850"/>
          </a:xfrm>
          <a:prstGeom prst="rect">
            <a:avLst/>
          </a:prstGeom>
        </p:spPr>
      </p:pic>
    </p:spTree>
    <p:extLst>
      <p:ext uri="{BB962C8B-B14F-4D97-AF65-F5344CB8AC3E}">
        <p14:creationId xmlns:p14="http://schemas.microsoft.com/office/powerpoint/2010/main" val="38295943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Nadpis 1"/>
          <p:cNvSpPr>
            <a:spLocks noGrp="1"/>
          </p:cNvSpPr>
          <p:nvPr>
            <p:ph type="title"/>
          </p:nvPr>
        </p:nvSpPr>
        <p:spPr>
          <a:xfrm>
            <a:off x="536661" y="340068"/>
            <a:ext cx="7787208" cy="1252728"/>
          </a:xfrm>
        </p:spPr>
        <p:txBody>
          <a:bodyPr>
            <a:noAutofit/>
          </a:bodyPr>
          <a:lstStyle/>
          <a:p>
            <a:r>
              <a:rPr lang="cs-CZ" sz="3600" dirty="0" err="1" smtClean="0"/>
              <a:t>Effect</a:t>
            </a:r>
            <a:r>
              <a:rPr lang="cs-CZ" sz="3600" dirty="0" smtClean="0"/>
              <a:t> on </a:t>
            </a:r>
            <a:r>
              <a:rPr lang="cs-CZ" sz="3600" dirty="0" err="1" smtClean="0"/>
              <a:t>violence</a:t>
            </a:r>
            <a:r>
              <a:rPr lang="cs-CZ" sz="3600" dirty="0" smtClean="0"/>
              <a:t>?</a:t>
            </a:r>
            <a:endParaRPr lang="en-US" sz="3600" dirty="0"/>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57200" y="1916832"/>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sp>
        <p:nvSpPr>
          <p:cNvPr id="9" name="Obdélník 8"/>
          <p:cNvSpPr/>
          <p:nvPr/>
        </p:nvSpPr>
        <p:spPr>
          <a:xfrm>
            <a:off x="536661" y="1916832"/>
            <a:ext cx="8363270" cy="3416320"/>
          </a:xfrm>
          <a:prstGeom prst="rect">
            <a:avLst/>
          </a:prstGeom>
        </p:spPr>
        <p:txBody>
          <a:bodyPr wrap="square">
            <a:spAutoFit/>
          </a:bodyPr>
          <a:lstStyle/>
          <a:p>
            <a:pPr marL="461772" indent="-342900">
              <a:buClr>
                <a:schemeClr val="accent1"/>
              </a:buClr>
              <a:buSzPct val="80000"/>
              <a:buFontTx/>
              <a:buChar char="-"/>
            </a:pPr>
            <a:endParaRPr lang="cs-CZ" sz="2400" dirty="0" smtClean="0"/>
          </a:p>
          <a:p>
            <a:pPr marL="118872">
              <a:buClr>
                <a:schemeClr val="accent1"/>
              </a:buClr>
              <a:buSzPct val="80000"/>
            </a:pPr>
            <a:r>
              <a:rPr lang="en-US" sz="3600" dirty="0"/>
              <a:t>Does playing violent games make someone more violent or do violent actions?</a:t>
            </a:r>
            <a:endParaRPr lang="cs-CZ" sz="3600" dirty="0" smtClean="0"/>
          </a:p>
          <a:p>
            <a:pPr marL="118872">
              <a:buClr>
                <a:schemeClr val="accent1"/>
              </a:buClr>
              <a:buSzPct val="80000"/>
            </a:pPr>
            <a:r>
              <a:rPr lang="cs-CZ" sz="2400" dirty="0" smtClean="0"/>
              <a:t/>
            </a:r>
            <a:br>
              <a:rPr lang="cs-CZ" sz="2400" dirty="0" smtClean="0"/>
            </a:br>
            <a:endParaRPr lang="en-US" sz="2400" dirty="0"/>
          </a:p>
          <a:p>
            <a:pPr marL="690372" indent="-571500">
              <a:buClr>
                <a:schemeClr val="accent1"/>
              </a:buClr>
              <a:buSzPct val="80000"/>
              <a:buFont typeface="Arial" panose="020B0604020202020204" pitchFamily="34" charset="0"/>
              <a:buChar char="•"/>
            </a:pPr>
            <a:r>
              <a:rPr lang="cs-CZ" sz="3600" dirty="0" smtClean="0"/>
              <a:t>No</a:t>
            </a:r>
            <a:endParaRPr lang="cs-CZ" sz="2400" dirty="0"/>
          </a:p>
        </p:txBody>
      </p:sp>
      <p:pic>
        <p:nvPicPr>
          <p:cNvPr id="2" name="Obrázek 1"/>
          <p:cNvPicPr>
            <a:picLocks noChangeAspect="1"/>
          </p:cNvPicPr>
          <p:nvPr/>
        </p:nvPicPr>
        <p:blipFill>
          <a:blip r:embed="rId3"/>
          <a:stretch>
            <a:fillRect/>
          </a:stretch>
        </p:blipFill>
        <p:spPr>
          <a:xfrm>
            <a:off x="263382" y="1563013"/>
            <a:ext cx="8671024" cy="5316689"/>
          </a:xfrm>
          <a:prstGeom prst="rect">
            <a:avLst/>
          </a:prstGeom>
          <a:solidFill>
            <a:schemeClr val="tx1"/>
          </a:solidFill>
        </p:spPr>
      </p:pic>
    </p:spTree>
    <p:extLst>
      <p:ext uri="{BB962C8B-B14F-4D97-AF65-F5344CB8AC3E}">
        <p14:creationId xmlns:p14="http://schemas.microsoft.com/office/powerpoint/2010/main" val="15307155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536661" y="340068"/>
            <a:ext cx="7787208" cy="1252728"/>
          </a:xfrm>
        </p:spPr>
        <p:txBody>
          <a:bodyPr>
            <a:noAutofit/>
          </a:bodyPr>
          <a:lstStyle/>
          <a:p>
            <a:r>
              <a:rPr lang="cs-CZ" sz="3600" dirty="0" err="1" smtClean="0"/>
              <a:t>Effect</a:t>
            </a:r>
            <a:r>
              <a:rPr lang="cs-CZ" sz="3600" dirty="0" smtClean="0"/>
              <a:t> on </a:t>
            </a:r>
            <a:r>
              <a:rPr lang="cs-CZ" sz="3600" dirty="0" err="1" smtClean="0"/>
              <a:t>violence</a:t>
            </a:r>
            <a:r>
              <a:rPr lang="cs-CZ" sz="3600" dirty="0" smtClean="0"/>
              <a:t>?</a:t>
            </a:r>
            <a:endParaRPr lang="en-US" sz="3600" dirty="0"/>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57200" y="1916832"/>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sp>
        <p:nvSpPr>
          <p:cNvPr id="9" name="Obdélník 8"/>
          <p:cNvSpPr/>
          <p:nvPr/>
        </p:nvSpPr>
        <p:spPr>
          <a:xfrm>
            <a:off x="536661" y="1916832"/>
            <a:ext cx="8363270" cy="3416320"/>
          </a:xfrm>
          <a:prstGeom prst="rect">
            <a:avLst/>
          </a:prstGeom>
        </p:spPr>
        <p:txBody>
          <a:bodyPr wrap="square">
            <a:spAutoFit/>
          </a:bodyPr>
          <a:lstStyle/>
          <a:p>
            <a:pPr marL="461772" indent="-342900">
              <a:buClr>
                <a:schemeClr val="accent1"/>
              </a:buClr>
              <a:buSzPct val="80000"/>
              <a:buFontTx/>
              <a:buChar char="-"/>
            </a:pPr>
            <a:endParaRPr lang="cs-CZ" sz="2400" dirty="0" smtClean="0"/>
          </a:p>
          <a:p>
            <a:pPr marL="118872">
              <a:buClr>
                <a:schemeClr val="accent1"/>
              </a:buClr>
              <a:buSzPct val="80000"/>
            </a:pPr>
            <a:r>
              <a:rPr lang="en-US" sz="3600" dirty="0"/>
              <a:t>Does playing violent games make someone more violent or do violent actions?</a:t>
            </a:r>
            <a:endParaRPr lang="cs-CZ" sz="3600" dirty="0" smtClean="0"/>
          </a:p>
          <a:p>
            <a:pPr marL="118872">
              <a:buClr>
                <a:schemeClr val="accent1"/>
              </a:buClr>
              <a:buSzPct val="80000"/>
            </a:pPr>
            <a:r>
              <a:rPr lang="cs-CZ" sz="2400" dirty="0" smtClean="0"/>
              <a:t/>
            </a:r>
            <a:br>
              <a:rPr lang="cs-CZ" sz="2400" dirty="0" smtClean="0"/>
            </a:br>
            <a:endParaRPr lang="en-US" sz="2400" dirty="0"/>
          </a:p>
          <a:p>
            <a:pPr marL="690372" indent="-571500">
              <a:buClr>
                <a:schemeClr val="accent1"/>
              </a:buClr>
              <a:buSzPct val="80000"/>
              <a:buFont typeface="Arial" panose="020B0604020202020204" pitchFamily="34" charset="0"/>
              <a:buChar char="•"/>
            </a:pPr>
            <a:r>
              <a:rPr lang="cs-CZ" sz="3600" dirty="0" smtClean="0"/>
              <a:t>No</a:t>
            </a:r>
            <a:endParaRPr lang="cs-CZ" sz="2400" dirty="0"/>
          </a:p>
        </p:txBody>
      </p:sp>
    </p:spTree>
    <p:extLst>
      <p:ext uri="{BB962C8B-B14F-4D97-AF65-F5344CB8AC3E}">
        <p14:creationId xmlns:p14="http://schemas.microsoft.com/office/powerpoint/2010/main" val="8657169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75806" y="68143"/>
            <a:ext cx="7787208" cy="1252728"/>
          </a:xfrm>
        </p:spPr>
        <p:txBody>
          <a:bodyPr>
            <a:noAutofit/>
          </a:bodyPr>
          <a:lstStyle/>
          <a:p>
            <a:r>
              <a:rPr lang="cs-CZ" sz="3600" dirty="0" err="1" smtClean="0"/>
              <a:t>Violent</a:t>
            </a:r>
            <a:r>
              <a:rPr lang="cs-CZ" sz="3600" dirty="0" smtClean="0"/>
              <a:t> game &amp; </a:t>
            </a:r>
            <a:r>
              <a:rPr lang="cs-CZ" sz="3600" dirty="0" err="1" smtClean="0"/>
              <a:t>violent</a:t>
            </a:r>
            <a:r>
              <a:rPr lang="cs-CZ" sz="3600" dirty="0" smtClean="0"/>
              <a:t> </a:t>
            </a:r>
            <a:r>
              <a:rPr lang="cs-CZ" sz="3600" dirty="0" err="1" smtClean="0"/>
              <a:t>crimes</a:t>
            </a:r>
            <a:endParaRPr lang="en-US" sz="3600" dirty="0"/>
          </a:p>
        </p:txBody>
      </p:sp>
      <p:sp>
        <p:nvSpPr>
          <p:cNvPr id="4" name="Zástupný symbol pro obsah 2"/>
          <p:cNvSpPr txBox="1">
            <a:spLocks/>
          </p:cNvSpPr>
          <p:nvPr/>
        </p:nvSpPr>
        <p:spPr>
          <a:xfrm>
            <a:off x="779515" y="2819716"/>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74591" y="5123972"/>
            <a:ext cx="8229600" cy="4625609"/>
          </a:xfrm>
          <a:prstGeom prst="rect">
            <a:avLst/>
          </a:prstGeom>
        </p:spPr>
        <p:txBody>
          <a:bodyPr vert="horz" lIns="54864" tIns="91440" rtlCol="0">
            <a:normAutofit/>
          </a:bodyPr>
          <a:lstStyle/>
          <a:p>
            <a:endParaRPr lang="en-US" sz="2000" dirty="0"/>
          </a:p>
        </p:txBody>
      </p:sp>
      <p:sp>
        <p:nvSpPr>
          <p:cNvPr id="9" name="Obdélník 8"/>
          <p:cNvSpPr/>
          <p:nvPr/>
        </p:nvSpPr>
        <p:spPr>
          <a:xfrm>
            <a:off x="780730" y="1202283"/>
            <a:ext cx="8363270" cy="2677656"/>
          </a:xfrm>
          <a:prstGeom prst="rect">
            <a:avLst/>
          </a:prstGeom>
        </p:spPr>
        <p:txBody>
          <a:bodyPr wrap="square">
            <a:spAutoFit/>
          </a:bodyPr>
          <a:lstStyle/>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a:p>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smtClean="0"/>
          </a:p>
          <a:p>
            <a:pPr marL="118872">
              <a:buClr>
                <a:schemeClr val="accent1"/>
              </a:buClr>
              <a:buSzPct val="80000"/>
            </a:pPr>
            <a:r>
              <a:rPr lang="cs-CZ" sz="2400" dirty="0" smtClean="0"/>
              <a:t/>
            </a:r>
            <a:br>
              <a:rPr lang="cs-CZ" sz="2400" dirty="0" smtClean="0"/>
            </a:br>
            <a:endParaRPr lang="en-US" sz="2400" dirty="0"/>
          </a:p>
          <a:p>
            <a:pPr marL="576072" indent="-457200">
              <a:buClr>
                <a:schemeClr val="accent1"/>
              </a:buClr>
              <a:buSzPct val="80000"/>
              <a:buFont typeface="Arial" panose="020B0604020202020204" pitchFamily="34" charset="0"/>
              <a:buChar char="•"/>
            </a:pPr>
            <a:endParaRPr lang="cs-CZ" sz="2400" dirty="0"/>
          </a:p>
        </p:txBody>
      </p:sp>
      <p:pic>
        <p:nvPicPr>
          <p:cNvPr id="5" name="Obráze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891" y="1774744"/>
            <a:ext cx="6985000" cy="4394200"/>
          </a:xfrm>
          <a:prstGeom prst="rect">
            <a:avLst/>
          </a:prstGeom>
        </p:spPr>
      </p:pic>
      <p:sp>
        <p:nvSpPr>
          <p:cNvPr id="11" name="TextovéPole 10"/>
          <p:cNvSpPr txBox="1"/>
          <p:nvPr/>
        </p:nvSpPr>
        <p:spPr>
          <a:xfrm>
            <a:off x="6012160" y="6198253"/>
            <a:ext cx="3457132" cy="1015663"/>
          </a:xfrm>
          <a:prstGeom prst="rect">
            <a:avLst/>
          </a:prstGeom>
          <a:noFill/>
        </p:spPr>
        <p:txBody>
          <a:bodyPr wrap="square" rtlCol="0">
            <a:spAutoFit/>
          </a:bodyPr>
          <a:lstStyle/>
          <a:p>
            <a:r>
              <a:rPr lang="cs-CZ" i="1" dirty="0" smtClean="0">
                <a:latin typeface="Roboto Medium"/>
              </a:rPr>
              <a:t>Source:</a:t>
            </a:r>
            <a:br>
              <a:rPr lang="cs-CZ" i="1" dirty="0" smtClean="0">
                <a:latin typeface="Roboto Medium"/>
              </a:rPr>
            </a:br>
            <a:r>
              <a:rPr lang="cs-CZ" i="1" dirty="0" err="1" smtClean="0">
                <a:latin typeface="Roboto Medium"/>
              </a:rPr>
              <a:t>Ferguson</a:t>
            </a:r>
            <a:r>
              <a:rPr lang="cs-CZ" i="1" dirty="0" smtClean="0">
                <a:latin typeface="Roboto Medium"/>
              </a:rPr>
              <a:t>, C.,J. (LSE, 2014)</a:t>
            </a:r>
          </a:p>
          <a:p>
            <a:endParaRPr lang="cs-CZ" sz="2400" i="1" dirty="0">
              <a:solidFill>
                <a:schemeClr val="bg1"/>
              </a:solidFill>
              <a:latin typeface="Roboto Medium"/>
            </a:endParaRPr>
          </a:p>
        </p:txBody>
      </p:sp>
    </p:spTree>
    <p:extLst>
      <p:ext uri="{BB962C8B-B14F-4D97-AF65-F5344CB8AC3E}">
        <p14:creationId xmlns:p14="http://schemas.microsoft.com/office/powerpoint/2010/main" val="28270166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Effects</a:t>
            </a:r>
            <a:r>
              <a:rPr lang="cs-CZ" dirty="0" smtClean="0"/>
              <a:t> on </a:t>
            </a:r>
            <a:r>
              <a:rPr lang="cs-CZ" dirty="0" err="1" smtClean="0"/>
              <a:t>desensitization</a:t>
            </a:r>
            <a:endParaRPr lang="cs-CZ" dirty="0">
              <a:solidFill>
                <a:schemeClr val="accent2">
                  <a:lumMod val="20000"/>
                  <a:lumOff val="80000"/>
                </a:schemeClr>
              </a:solidFill>
            </a:endParaRPr>
          </a:p>
        </p:txBody>
      </p:sp>
      <p:sp>
        <p:nvSpPr>
          <p:cNvPr id="4" name="Zástupný symbol pro obsah 2"/>
          <p:cNvSpPr txBox="1">
            <a:spLocks/>
          </p:cNvSpPr>
          <p:nvPr/>
        </p:nvSpPr>
        <p:spPr>
          <a:xfrm>
            <a:off x="539552" y="184482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6" name="TextovéPole 5"/>
          <p:cNvSpPr txBox="1"/>
          <p:nvPr/>
        </p:nvSpPr>
        <p:spPr>
          <a:xfrm>
            <a:off x="6589057" y="5509680"/>
            <a:ext cx="2376264" cy="1015663"/>
          </a:xfrm>
          <a:prstGeom prst="rect">
            <a:avLst/>
          </a:prstGeom>
          <a:noFill/>
        </p:spPr>
        <p:txBody>
          <a:bodyPr wrap="square" rtlCol="0">
            <a:spAutoFit/>
          </a:bodyPr>
          <a:lstStyle/>
          <a:p>
            <a:r>
              <a:rPr lang="cs-CZ" i="1" dirty="0" smtClean="0">
                <a:solidFill>
                  <a:schemeClr val="bg1"/>
                </a:solidFill>
                <a:latin typeface="Roboto Medium"/>
              </a:rPr>
              <a:t>Střepiny</a:t>
            </a:r>
            <a:br>
              <a:rPr lang="cs-CZ" i="1" dirty="0" smtClean="0">
                <a:solidFill>
                  <a:schemeClr val="bg1"/>
                </a:solidFill>
                <a:latin typeface="Roboto Medium"/>
              </a:rPr>
            </a:br>
            <a:r>
              <a:rPr lang="cs-CZ" i="1" dirty="0" smtClean="0">
                <a:solidFill>
                  <a:schemeClr val="bg1"/>
                </a:solidFill>
                <a:latin typeface="Roboto Medium"/>
              </a:rPr>
              <a:t>(TV Nova,)</a:t>
            </a:r>
          </a:p>
          <a:p>
            <a:endParaRPr lang="cs-CZ" sz="2400" i="1" dirty="0">
              <a:solidFill>
                <a:schemeClr val="bg1"/>
              </a:solidFill>
              <a:latin typeface="Roboto Medium"/>
            </a:endParaRPr>
          </a:p>
        </p:txBody>
      </p:sp>
      <p:sp>
        <p:nvSpPr>
          <p:cNvPr id="7" name="Obdélník 6"/>
          <p:cNvSpPr/>
          <p:nvPr/>
        </p:nvSpPr>
        <p:spPr>
          <a:xfrm>
            <a:off x="472717" y="1727334"/>
            <a:ext cx="8363270" cy="4893647"/>
          </a:xfrm>
          <a:prstGeom prst="rect">
            <a:avLst/>
          </a:prstGeom>
        </p:spPr>
        <p:txBody>
          <a:bodyPr wrap="square">
            <a:spAutoFit/>
          </a:bodyPr>
          <a:lstStyle/>
          <a:p>
            <a:pPr marL="118872">
              <a:buClr>
                <a:schemeClr val="accent1"/>
              </a:buClr>
              <a:buSzPct val="80000"/>
            </a:pPr>
            <a:r>
              <a:rPr lang="cs-CZ" sz="3600" b="1" dirty="0" err="1" smtClean="0"/>
              <a:t>Desensitization</a:t>
            </a:r>
            <a:endParaRPr lang="cs-CZ" sz="3600" dirty="0" smtClean="0"/>
          </a:p>
          <a:p>
            <a:pPr marL="118872">
              <a:buClr>
                <a:schemeClr val="accent1"/>
              </a:buClr>
              <a:buSzPct val="80000"/>
            </a:pPr>
            <a:r>
              <a:rPr lang="cs-CZ" sz="3600" dirty="0" smtClean="0"/>
              <a:t>-&gt; </a:t>
            </a:r>
            <a:r>
              <a:rPr lang="en-US" sz="3600" dirty="0"/>
              <a:t>Process diminishing emotional responsiveness to a negative, aversive or positive stimulus after repeated exposure to </a:t>
            </a:r>
            <a:r>
              <a:rPr lang="en-US" sz="3600" dirty="0" smtClean="0"/>
              <a:t>it</a:t>
            </a:r>
            <a:endParaRPr lang="cs-CZ" sz="3600" dirty="0" smtClean="0"/>
          </a:p>
          <a:p>
            <a:pPr marL="118872">
              <a:buClr>
                <a:schemeClr val="accent1"/>
              </a:buClr>
              <a:buSzPct val="80000"/>
            </a:pPr>
            <a:r>
              <a:rPr lang="cs-CZ" sz="3600" b="1" dirty="0" err="1" smtClean="0"/>
              <a:t>Two</a:t>
            </a:r>
            <a:r>
              <a:rPr lang="cs-CZ" sz="3600" b="1" dirty="0" smtClean="0"/>
              <a:t> </a:t>
            </a:r>
            <a:r>
              <a:rPr lang="cs-CZ" sz="3600" b="1" dirty="0" err="1" smtClean="0"/>
              <a:t>approaches</a:t>
            </a:r>
            <a:endParaRPr lang="cs-CZ" sz="3600" b="1" dirty="0"/>
          </a:p>
          <a:p>
            <a:pPr marL="118872">
              <a:buClr>
                <a:schemeClr val="accent1"/>
              </a:buClr>
              <a:buSzPct val="80000"/>
            </a:pPr>
            <a:r>
              <a:rPr lang="cs-CZ" sz="3600" dirty="0" smtClean="0"/>
              <a:t>N</a:t>
            </a:r>
            <a:r>
              <a:rPr lang="en-US" sz="3600" dirty="0" err="1" smtClean="0"/>
              <a:t>ormalization</a:t>
            </a:r>
            <a:r>
              <a:rPr lang="en-US" sz="3600" dirty="0" smtClean="0"/>
              <a:t> of </a:t>
            </a:r>
            <a:r>
              <a:rPr lang="cs-CZ" sz="3600" dirty="0" err="1" smtClean="0"/>
              <a:t>violence</a:t>
            </a:r>
            <a:r>
              <a:rPr lang="cs-CZ" sz="3600" dirty="0" smtClean="0"/>
              <a:t> </a:t>
            </a:r>
          </a:p>
          <a:p>
            <a:pPr marL="118872">
              <a:buClr>
                <a:schemeClr val="accent1"/>
              </a:buClr>
              <a:buSzPct val="80000"/>
            </a:pPr>
            <a:r>
              <a:rPr lang="cs-CZ" sz="3600" dirty="0" err="1" smtClean="0"/>
              <a:t>Discharge</a:t>
            </a:r>
            <a:r>
              <a:rPr lang="cs-CZ" sz="3600" dirty="0" smtClean="0"/>
              <a:t> </a:t>
            </a:r>
            <a:r>
              <a:rPr lang="cs-CZ" sz="3600" dirty="0" err="1" smtClean="0"/>
              <a:t>of</a:t>
            </a:r>
            <a:r>
              <a:rPr lang="cs-CZ" sz="3600" dirty="0" smtClean="0"/>
              <a:t> </a:t>
            </a:r>
            <a:r>
              <a:rPr lang="cs-CZ" sz="3600" dirty="0" err="1" smtClean="0"/>
              <a:t>aggression</a:t>
            </a:r>
            <a:r>
              <a:rPr lang="en-US" sz="3600" dirty="0" smtClean="0"/>
              <a:t/>
            </a:r>
            <a:br>
              <a:rPr lang="en-US" sz="3600" dirty="0" smtClean="0"/>
            </a:br>
            <a:endParaRPr lang="en-US" sz="2400" dirty="0"/>
          </a:p>
        </p:txBody>
      </p:sp>
      <p:sp>
        <p:nvSpPr>
          <p:cNvPr id="8" name="TextovéPole 7"/>
          <p:cNvSpPr txBox="1"/>
          <p:nvPr/>
        </p:nvSpPr>
        <p:spPr>
          <a:xfrm>
            <a:off x="7164288" y="6193204"/>
            <a:ext cx="2376264" cy="1015663"/>
          </a:xfrm>
          <a:prstGeom prst="rect">
            <a:avLst/>
          </a:prstGeom>
          <a:noFill/>
        </p:spPr>
        <p:txBody>
          <a:bodyPr wrap="square" rtlCol="0">
            <a:spAutoFit/>
          </a:bodyPr>
          <a:lstStyle/>
          <a:p>
            <a:r>
              <a:rPr lang="cs-CZ" i="1" dirty="0" smtClean="0">
                <a:latin typeface="Roboto Medium"/>
              </a:rPr>
              <a:t>Source:</a:t>
            </a:r>
            <a:br>
              <a:rPr lang="cs-CZ" i="1" dirty="0" smtClean="0">
                <a:latin typeface="Roboto Medium"/>
              </a:rPr>
            </a:br>
            <a:r>
              <a:rPr lang="cs-CZ" i="1" dirty="0" err="1" smtClean="0">
                <a:latin typeface="Roboto Medium"/>
              </a:rPr>
              <a:t>Kowert</a:t>
            </a:r>
            <a:r>
              <a:rPr lang="cs-CZ" i="1" dirty="0" smtClean="0">
                <a:latin typeface="Roboto Medium"/>
              </a:rPr>
              <a:t>, R. (2021)</a:t>
            </a:r>
          </a:p>
          <a:p>
            <a:endParaRPr lang="cs-CZ" sz="2400" i="1" dirty="0">
              <a:solidFill>
                <a:schemeClr val="bg1"/>
              </a:solidFill>
              <a:latin typeface="Roboto Medium"/>
            </a:endParaRPr>
          </a:p>
        </p:txBody>
      </p:sp>
    </p:spTree>
    <p:extLst>
      <p:ext uri="{BB962C8B-B14F-4D97-AF65-F5344CB8AC3E}">
        <p14:creationId xmlns:p14="http://schemas.microsoft.com/office/powerpoint/2010/main" val="15427793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Effects</a:t>
            </a:r>
            <a:r>
              <a:rPr lang="cs-CZ" dirty="0" smtClean="0"/>
              <a:t> on </a:t>
            </a:r>
            <a:r>
              <a:rPr lang="cs-CZ" dirty="0" err="1" smtClean="0"/>
              <a:t>desensitization</a:t>
            </a:r>
            <a:endParaRPr lang="cs-CZ" dirty="0">
              <a:solidFill>
                <a:schemeClr val="accent2">
                  <a:lumMod val="20000"/>
                  <a:lumOff val="80000"/>
                </a:schemeClr>
              </a:solidFill>
            </a:endParaRPr>
          </a:p>
        </p:txBody>
      </p:sp>
      <p:sp>
        <p:nvSpPr>
          <p:cNvPr id="4" name="Zástupný symbol pro obsah 2"/>
          <p:cNvSpPr txBox="1">
            <a:spLocks/>
          </p:cNvSpPr>
          <p:nvPr/>
        </p:nvSpPr>
        <p:spPr>
          <a:xfrm>
            <a:off x="539552" y="184482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6" name="TextovéPole 5"/>
          <p:cNvSpPr txBox="1"/>
          <p:nvPr/>
        </p:nvSpPr>
        <p:spPr>
          <a:xfrm>
            <a:off x="6589057" y="5509680"/>
            <a:ext cx="2376264" cy="1015663"/>
          </a:xfrm>
          <a:prstGeom prst="rect">
            <a:avLst/>
          </a:prstGeom>
          <a:noFill/>
        </p:spPr>
        <p:txBody>
          <a:bodyPr wrap="square" rtlCol="0">
            <a:spAutoFit/>
          </a:bodyPr>
          <a:lstStyle/>
          <a:p>
            <a:r>
              <a:rPr lang="cs-CZ" i="1" dirty="0" smtClean="0">
                <a:solidFill>
                  <a:schemeClr val="bg1"/>
                </a:solidFill>
                <a:latin typeface="Roboto Medium"/>
              </a:rPr>
              <a:t>Střepiny</a:t>
            </a:r>
            <a:br>
              <a:rPr lang="cs-CZ" i="1" dirty="0" smtClean="0">
                <a:solidFill>
                  <a:schemeClr val="bg1"/>
                </a:solidFill>
                <a:latin typeface="Roboto Medium"/>
              </a:rPr>
            </a:br>
            <a:r>
              <a:rPr lang="cs-CZ" i="1" dirty="0" smtClean="0">
                <a:solidFill>
                  <a:schemeClr val="bg1"/>
                </a:solidFill>
                <a:latin typeface="Roboto Medium"/>
              </a:rPr>
              <a:t>(TV Nova,)</a:t>
            </a:r>
          </a:p>
          <a:p>
            <a:endParaRPr lang="cs-CZ" sz="2400" i="1" dirty="0">
              <a:solidFill>
                <a:schemeClr val="bg1"/>
              </a:solidFill>
              <a:latin typeface="Roboto Medium"/>
            </a:endParaRPr>
          </a:p>
        </p:txBody>
      </p:sp>
      <p:sp>
        <p:nvSpPr>
          <p:cNvPr id="7" name="Obdélník 6"/>
          <p:cNvSpPr/>
          <p:nvPr/>
        </p:nvSpPr>
        <p:spPr>
          <a:xfrm>
            <a:off x="536661" y="1916832"/>
            <a:ext cx="8363270" cy="461665"/>
          </a:xfrm>
          <a:prstGeom prst="rect">
            <a:avLst/>
          </a:prstGeom>
        </p:spPr>
        <p:txBody>
          <a:bodyPr wrap="square">
            <a:spAutoFit/>
          </a:bodyPr>
          <a:lstStyle/>
          <a:p>
            <a:pPr marL="118872">
              <a:buClr>
                <a:schemeClr val="accent1"/>
              </a:buClr>
              <a:buSzPct val="80000"/>
            </a:pPr>
            <a:endParaRPr lang="cs-CZ" sz="2400" dirty="0"/>
          </a:p>
        </p:txBody>
      </p:sp>
      <p:sp>
        <p:nvSpPr>
          <p:cNvPr id="8" name="TextovéPole 7"/>
          <p:cNvSpPr txBox="1"/>
          <p:nvPr/>
        </p:nvSpPr>
        <p:spPr>
          <a:xfrm>
            <a:off x="7164288" y="6193204"/>
            <a:ext cx="2376264" cy="461665"/>
          </a:xfrm>
          <a:prstGeom prst="rect">
            <a:avLst/>
          </a:prstGeom>
          <a:noFill/>
        </p:spPr>
        <p:txBody>
          <a:bodyPr wrap="square" rtlCol="0">
            <a:spAutoFit/>
          </a:bodyPr>
          <a:lstStyle/>
          <a:p>
            <a:endParaRPr lang="cs-CZ" sz="2400" i="1" dirty="0">
              <a:solidFill>
                <a:schemeClr val="bg1"/>
              </a:solidFill>
              <a:latin typeface="Roboto Medium"/>
            </a:endParaRPr>
          </a:p>
        </p:txBody>
      </p:sp>
      <p:pic>
        <p:nvPicPr>
          <p:cNvPr id="2" name="Obrázek 1"/>
          <p:cNvPicPr>
            <a:picLocks noChangeAspect="1"/>
          </p:cNvPicPr>
          <p:nvPr/>
        </p:nvPicPr>
        <p:blipFill>
          <a:blip r:embed="rId3"/>
          <a:stretch>
            <a:fillRect/>
          </a:stretch>
        </p:blipFill>
        <p:spPr>
          <a:xfrm>
            <a:off x="310413" y="2589683"/>
            <a:ext cx="8376387" cy="855911"/>
          </a:xfrm>
          <a:prstGeom prst="rect">
            <a:avLst/>
          </a:prstGeom>
        </p:spPr>
      </p:pic>
      <p:pic>
        <p:nvPicPr>
          <p:cNvPr id="3" name="Obrázek 2"/>
          <p:cNvPicPr>
            <a:picLocks noChangeAspect="1"/>
          </p:cNvPicPr>
          <p:nvPr/>
        </p:nvPicPr>
        <p:blipFill>
          <a:blip r:embed="rId4"/>
          <a:stretch>
            <a:fillRect/>
          </a:stretch>
        </p:blipFill>
        <p:spPr>
          <a:xfrm>
            <a:off x="419670" y="4274999"/>
            <a:ext cx="8467725" cy="1009650"/>
          </a:xfrm>
          <a:prstGeom prst="rect">
            <a:avLst/>
          </a:prstGeom>
        </p:spPr>
      </p:pic>
    </p:spTree>
    <p:extLst>
      <p:ext uri="{BB962C8B-B14F-4D97-AF65-F5344CB8AC3E}">
        <p14:creationId xmlns:p14="http://schemas.microsoft.com/office/powerpoint/2010/main" val="2130089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Guilt</a:t>
            </a:r>
            <a:r>
              <a:rPr lang="cs-CZ" dirty="0" smtClean="0"/>
              <a:t> &amp; Video </a:t>
            </a:r>
            <a:r>
              <a:rPr lang="cs-CZ" dirty="0" err="1"/>
              <a:t>G</a:t>
            </a:r>
            <a:r>
              <a:rPr lang="cs-CZ" dirty="0" err="1" smtClean="0"/>
              <a:t>ames</a:t>
            </a:r>
            <a:endParaRPr lang="cs-CZ" dirty="0">
              <a:solidFill>
                <a:schemeClr val="accent2">
                  <a:lumMod val="20000"/>
                  <a:lumOff val="80000"/>
                </a:schemeClr>
              </a:solidFill>
            </a:endParaRPr>
          </a:p>
        </p:txBody>
      </p:sp>
      <p:sp>
        <p:nvSpPr>
          <p:cNvPr id="4" name="Zástupný symbol pro obsah 2"/>
          <p:cNvSpPr txBox="1">
            <a:spLocks/>
          </p:cNvSpPr>
          <p:nvPr/>
        </p:nvSpPr>
        <p:spPr>
          <a:xfrm>
            <a:off x="539552" y="184482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6" name="TextovéPole 5"/>
          <p:cNvSpPr txBox="1"/>
          <p:nvPr/>
        </p:nvSpPr>
        <p:spPr>
          <a:xfrm>
            <a:off x="6084168" y="6001124"/>
            <a:ext cx="2376264" cy="1015663"/>
          </a:xfrm>
          <a:prstGeom prst="rect">
            <a:avLst/>
          </a:prstGeom>
          <a:noFill/>
        </p:spPr>
        <p:txBody>
          <a:bodyPr wrap="square" rtlCol="0">
            <a:spAutoFit/>
          </a:bodyPr>
          <a:lstStyle/>
          <a:p>
            <a:r>
              <a:rPr lang="cs-CZ" i="1" dirty="0" err="1" smtClean="0">
                <a:solidFill>
                  <a:schemeClr val="bg1"/>
                </a:solidFill>
                <a:latin typeface="Roboto Medium"/>
              </a:rPr>
              <a:t>Spec</a:t>
            </a:r>
            <a:r>
              <a:rPr lang="cs-CZ" i="1" dirty="0" smtClean="0">
                <a:solidFill>
                  <a:schemeClr val="bg1"/>
                </a:solidFill>
                <a:latin typeface="Roboto Medium"/>
              </a:rPr>
              <a:t> </a:t>
            </a:r>
            <a:r>
              <a:rPr lang="cs-CZ" i="1" dirty="0" err="1" smtClean="0">
                <a:solidFill>
                  <a:schemeClr val="bg1"/>
                </a:solidFill>
                <a:latin typeface="Roboto Medium"/>
              </a:rPr>
              <a:t>Ops</a:t>
            </a:r>
            <a:r>
              <a:rPr lang="cs-CZ" i="1" dirty="0" smtClean="0">
                <a:solidFill>
                  <a:schemeClr val="bg1"/>
                </a:solidFill>
                <a:latin typeface="Roboto Medium"/>
              </a:rPr>
              <a:t>, </a:t>
            </a:r>
            <a:r>
              <a:rPr lang="cs-CZ" i="1" dirty="0" err="1" smtClean="0">
                <a:solidFill>
                  <a:schemeClr val="bg1"/>
                </a:solidFill>
                <a:latin typeface="Roboto Medium"/>
              </a:rPr>
              <a:t>The</a:t>
            </a:r>
            <a:r>
              <a:rPr lang="cs-CZ" i="1" dirty="0" smtClean="0">
                <a:solidFill>
                  <a:schemeClr val="bg1"/>
                </a:solidFill>
                <a:latin typeface="Roboto Medium"/>
              </a:rPr>
              <a:t> Line</a:t>
            </a:r>
            <a:br>
              <a:rPr lang="cs-CZ" i="1" dirty="0" smtClean="0">
                <a:solidFill>
                  <a:schemeClr val="bg1"/>
                </a:solidFill>
                <a:latin typeface="Roboto Medium"/>
              </a:rPr>
            </a:br>
            <a:r>
              <a:rPr lang="cs-CZ" i="1" dirty="0" smtClean="0">
                <a:solidFill>
                  <a:schemeClr val="bg1"/>
                </a:solidFill>
                <a:latin typeface="Roboto Medium"/>
              </a:rPr>
              <a:t>(YAGER, 2012)</a:t>
            </a:r>
          </a:p>
          <a:p>
            <a:endParaRPr lang="cs-CZ" sz="2400" i="1" dirty="0">
              <a:solidFill>
                <a:schemeClr val="bg1"/>
              </a:solidFill>
              <a:latin typeface="Roboto Medium"/>
            </a:endParaRPr>
          </a:p>
        </p:txBody>
      </p:sp>
      <p:pic>
        <p:nvPicPr>
          <p:cNvPr id="2" name="Obráze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41" y="2258566"/>
            <a:ext cx="7122118" cy="3328816"/>
          </a:xfrm>
          <a:prstGeom prst="rect">
            <a:avLst/>
          </a:prstGeom>
        </p:spPr>
      </p:pic>
    </p:spTree>
    <p:extLst>
      <p:ext uri="{BB962C8B-B14F-4D97-AF65-F5344CB8AC3E}">
        <p14:creationId xmlns:p14="http://schemas.microsoft.com/office/powerpoint/2010/main" val="7980723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Practical</a:t>
            </a:r>
            <a:r>
              <a:rPr lang="cs-CZ" dirty="0" smtClean="0"/>
              <a:t> </a:t>
            </a:r>
            <a:r>
              <a:rPr lang="cs-CZ" dirty="0" err="1" smtClean="0"/>
              <a:t>info</a:t>
            </a:r>
            <a:endParaRPr lang="cs-CZ" dirty="0">
              <a:solidFill>
                <a:schemeClr val="accent2">
                  <a:lumMod val="20000"/>
                  <a:lumOff val="80000"/>
                </a:schemeClr>
              </a:solidFill>
            </a:endParaRPr>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827584" y="2238588"/>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r>
              <a:rPr lang="cs-CZ" sz="3600" b="1" dirty="0" err="1" smtClean="0"/>
              <a:t>Presentations</a:t>
            </a:r>
            <a:r>
              <a:rPr lang="cs-CZ" sz="3600" b="1" dirty="0" smtClean="0"/>
              <a:t> 14.12.</a:t>
            </a:r>
          </a:p>
          <a:p>
            <a:pPr marL="576072" indent="-457200">
              <a:buClr>
                <a:schemeClr val="accent1"/>
              </a:buClr>
              <a:buSzPct val="80000"/>
              <a:buFont typeface="Arial" panose="020B0604020202020204" pitchFamily="34" charset="0"/>
              <a:buChar char="•"/>
            </a:pPr>
            <a:endParaRPr lang="cs-CZ" sz="3600" b="1" dirty="0"/>
          </a:p>
          <a:p>
            <a:pPr marL="576072" indent="-457200">
              <a:buClr>
                <a:schemeClr val="accent1"/>
              </a:buClr>
              <a:buSzPct val="80000"/>
              <a:buFont typeface="Arial" panose="020B0604020202020204" pitchFamily="34" charset="0"/>
              <a:buChar char="•"/>
            </a:pPr>
            <a:r>
              <a:rPr lang="cs-CZ" sz="3600" b="1" dirty="0" smtClean="0"/>
              <a:t>Reporting – </a:t>
            </a:r>
            <a:r>
              <a:rPr lang="cs-CZ" sz="3600" b="1" dirty="0" err="1" smtClean="0"/>
              <a:t>assignment</a:t>
            </a:r>
            <a:endParaRPr lang="cs-CZ" sz="3600" b="1" dirty="0" smtClean="0"/>
          </a:p>
          <a:p>
            <a:pPr marL="576072" indent="-457200">
              <a:buClr>
                <a:schemeClr val="accent1"/>
              </a:buClr>
              <a:buSzPct val="80000"/>
              <a:buFont typeface="Arial" panose="020B0604020202020204" pitchFamily="34" charset="0"/>
              <a:buChar char="•"/>
            </a:pPr>
            <a:endParaRPr lang="cs-CZ" sz="3600" b="1" dirty="0"/>
          </a:p>
          <a:p>
            <a:pPr marL="576072" indent="-457200">
              <a:buClr>
                <a:schemeClr val="accent1"/>
              </a:buClr>
              <a:buSzPct val="80000"/>
              <a:buFont typeface="Arial" panose="020B0604020202020204" pitchFamily="34" charset="0"/>
              <a:buChar char="•"/>
            </a:pPr>
            <a:r>
              <a:rPr lang="cs-CZ" sz="3600" b="1" dirty="0" err="1" smtClean="0"/>
              <a:t>Emotions</a:t>
            </a:r>
            <a:r>
              <a:rPr lang="cs-CZ" sz="3600" b="1" dirty="0" smtClean="0"/>
              <a:t> + </a:t>
            </a:r>
            <a:r>
              <a:rPr lang="cs-CZ" sz="3600" b="1" dirty="0" err="1" smtClean="0"/>
              <a:t>Heuristics</a:t>
            </a:r>
            <a:r>
              <a:rPr lang="cs-CZ" sz="3600" b="1" dirty="0" smtClean="0"/>
              <a:t/>
            </a:r>
            <a:br>
              <a:rPr lang="cs-CZ" sz="3600" b="1" dirty="0" smtClean="0"/>
            </a:br>
            <a:endParaRPr kumimoji="0" lang="en-US" sz="3600" b="1" i="0" u="none" strike="noStrike" kern="1200" cap="none" spc="0" normalizeH="0" dirty="0" smtClean="0">
              <a:ln>
                <a:noFill/>
              </a:ln>
              <a:solidFill>
                <a:schemeClr val="tx1"/>
              </a:solidFill>
              <a:effectLst/>
              <a:uLnTx/>
              <a:uFillTx/>
            </a:endParaRPr>
          </a:p>
        </p:txBody>
      </p:sp>
    </p:spTree>
    <p:extLst>
      <p:ext uri="{BB962C8B-B14F-4D97-AF65-F5344CB8AC3E}">
        <p14:creationId xmlns:p14="http://schemas.microsoft.com/office/powerpoint/2010/main" val="248944997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536661" y="340068"/>
            <a:ext cx="7787208" cy="1252728"/>
          </a:xfrm>
        </p:spPr>
        <p:txBody>
          <a:bodyPr>
            <a:noAutofit/>
          </a:bodyPr>
          <a:lstStyle/>
          <a:p>
            <a:r>
              <a:rPr lang="cs-CZ" sz="3600" dirty="0" err="1" smtClean="0"/>
              <a:t>Effect</a:t>
            </a:r>
            <a:r>
              <a:rPr lang="cs-CZ" sz="3600" dirty="0" smtClean="0"/>
              <a:t> on </a:t>
            </a:r>
            <a:r>
              <a:rPr lang="cs-CZ" sz="3600" dirty="0" err="1" smtClean="0"/>
              <a:t>desensitization</a:t>
            </a:r>
            <a:r>
              <a:rPr lang="cs-CZ" sz="3600" dirty="0" smtClean="0"/>
              <a:t>?</a:t>
            </a:r>
            <a:endParaRPr lang="en-US" sz="3600" dirty="0"/>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57200" y="1916832"/>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sp>
        <p:nvSpPr>
          <p:cNvPr id="9" name="Obdélník 8"/>
          <p:cNvSpPr/>
          <p:nvPr/>
        </p:nvSpPr>
        <p:spPr>
          <a:xfrm>
            <a:off x="536661" y="1916832"/>
            <a:ext cx="8363270" cy="3416320"/>
          </a:xfrm>
          <a:prstGeom prst="rect">
            <a:avLst/>
          </a:prstGeom>
        </p:spPr>
        <p:txBody>
          <a:bodyPr wrap="square">
            <a:spAutoFit/>
          </a:bodyPr>
          <a:lstStyle/>
          <a:p>
            <a:pPr marL="461772" indent="-342900">
              <a:buClr>
                <a:schemeClr val="accent1"/>
              </a:buClr>
              <a:buSzPct val="80000"/>
              <a:buFontTx/>
              <a:buChar char="-"/>
            </a:pPr>
            <a:endParaRPr lang="cs-CZ" sz="2400" dirty="0" smtClean="0"/>
          </a:p>
          <a:p>
            <a:pPr marL="118872">
              <a:buClr>
                <a:schemeClr val="accent1"/>
              </a:buClr>
              <a:buSzPct val="80000"/>
            </a:pPr>
            <a:r>
              <a:rPr lang="en-US" sz="3600" dirty="0"/>
              <a:t>Does playing violent games make someone more violent or do violent actions?</a:t>
            </a:r>
            <a:endParaRPr lang="cs-CZ" sz="3600" dirty="0" smtClean="0"/>
          </a:p>
          <a:p>
            <a:pPr marL="118872">
              <a:buClr>
                <a:schemeClr val="accent1"/>
              </a:buClr>
              <a:buSzPct val="80000"/>
            </a:pPr>
            <a:r>
              <a:rPr lang="cs-CZ" sz="2400" dirty="0" smtClean="0"/>
              <a:t/>
            </a:r>
            <a:br>
              <a:rPr lang="cs-CZ" sz="2400" dirty="0" smtClean="0"/>
            </a:br>
            <a:endParaRPr lang="en-US" sz="2400" dirty="0"/>
          </a:p>
          <a:p>
            <a:pPr marL="690372" indent="-571500">
              <a:buClr>
                <a:schemeClr val="accent1"/>
              </a:buClr>
              <a:buSzPct val="80000"/>
              <a:buFont typeface="Arial" panose="020B0604020202020204" pitchFamily="34" charset="0"/>
              <a:buChar char="•"/>
            </a:pPr>
            <a:r>
              <a:rPr lang="cs-CZ" sz="3600" dirty="0" smtClean="0"/>
              <a:t>No</a:t>
            </a:r>
            <a:endParaRPr lang="cs-CZ" sz="2400" dirty="0"/>
          </a:p>
        </p:txBody>
      </p:sp>
    </p:spTree>
    <p:extLst>
      <p:ext uri="{BB962C8B-B14F-4D97-AF65-F5344CB8AC3E}">
        <p14:creationId xmlns:p14="http://schemas.microsoft.com/office/powerpoint/2010/main" val="225267918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Nadpis 1"/>
          <p:cNvSpPr txBox="1">
            <a:spLocks/>
          </p:cNvSpPr>
          <p:nvPr/>
        </p:nvSpPr>
        <p:spPr>
          <a:xfrm>
            <a:off x="1014525" y="2348880"/>
            <a:ext cx="8136904" cy="2929955"/>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cs-CZ" dirty="0" smtClean="0">
                <a:solidFill>
                  <a:schemeClr val="accent1"/>
                </a:solidFill>
              </a:rPr>
              <a:t>Part </a:t>
            </a:r>
            <a:r>
              <a:rPr lang="cs-CZ" dirty="0" err="1" smtClean="0">
                <a:solidFill>
                  <a:schemeClr val="accent1"/>
                </a:solidFill>
              </a:rPr>
              <a:t>one</a:t>
            </a:r>
            <a:r>
              <a:rPr lang="cs-CZ" dirty="0" smtClean="0">
                <a:solidFill>
                  <a:schemeClr val="accent1"/>
                </a:solidFill>
              </a:rPr>
              <a:t> </a:t>
            </a:r>
            <a:r>
              <a:rPr lang="cs-CZ" dirty="0" err="1" smtClean="0">
                <a:solidFill>
                  <a:schemeClr val="accent1"/>
                </a:solidFill>
              </a:rPr>
              <a:t>is</a:t>
            </a:r>
            <a:r>
              <a:rPr lang="cs-CZ" dirty="0" smtClean="0">
                <a:solidFill>
                  <a:schemeClr val="accent1"/>
                </a:solidFill>
              </a:rPr>
              <a:t> </a:t>
            </a:r>
            <a:r>
              <a:rPr lang="cs-CZ" dirty="0" err="1" smtClean="0">
                <a:solidFill>
                  <a:schemeClr val="accent1"/>
                </a:solidFill>
              </a:rPr>
              <a:t>over</a:t>
            </a:r>
            <a:endParaRPr lang="cs-CZ" dirty="0" smtClean="0">
              <a:solidFill>
                <a:schemeClr val="accent1"/>
              </a:solidFill>
            </a:endParaRPr>
          </a:p>
          <a:p>
            <a:endParaRPr lang="cs-CZ" dirty="0" smtClean="0"/>
          </a:p>
          <a:p>
            <a:endParaRPr lang="cs-CZ" dirty="0" smtClean="0">
              <a:solidFill>
                <a:schemeClr val="bg1"/>
              </a:solidFill>
            </a:endParaRPr>
          </a:p>
          <a:p>
            <a:r>
              <a:rPr lang="cs-CZ" dirty="0" err="1" smtClean="0">
                <a:solidFill>
                  <a:schemeClr val="bg1"/>
                </a:solidFill>
              </a:rPr>
              <a:t>Stay</a:t>
            </a:r>
            <a:r>
              <a:rPr lang="cs-CZ" dirty="0" smtClean="0">
                <a:solidFill>
                  <a:schemeClr val="bg1"/>
                </a:solidFill>
              </a:rPr>
              <a:t> in </a:t>
            </a:r>
            <a:r>
              <a:rPr lang="cs-CZ" dirty="0" err="1" smtClean="0">
                <a:solidFill>
                  <a:schemeClr val="bg1"/>
                </a:solidFill>
              </a:rPr>
              <a:t>touch</a:t>
            </a:r>
            <a:r>
              <a:rPr lang="cs-CZ" dirty="0" smtClean="0">
                <a:solidFill>
                  <a:schemeClr val="bg1"/>
                </a:solidFill>
              </a:rPr>
              <a:t> on </a:t>
            </a:r>
            <a:r>
              <a:rPr lang="cs-CZ" dirty="0" err="1" smtClean="0">
                <a:solidFill>
                  <a:schemeClr val="bg1"/>
                </a:solidFill>
              </a:rPr>
              <a:t>Discord</a:t>
            </a:r>
            <a:endParaRPr lang="cs-CZ" dirty="0">
              <a:solidFill>
                <a:schemeClr val="bg1"/>
              </a:solidFill>
            </a:endParaRPr>
          </a:p>
        </p:txBody>
      </p:sp>
      <p:sp>
        <p:nvSpPr>
          <p:cNvPr id="5" name="Rectangle 3"/>
          <p:cNvSpPr>
            <a:spLocks noChangeArrowheads="1"/>
          </p:cNvSpPr>
          <p:nvPr/>
        </p:nvSpPr>
        <p:spPr bwMode="auto">
          <a:xfrm>
            <a:off x="539552" y="44624"/>
            <a:ext cx="4543425" cy="1392238"/>
          </a:xfrm>
          <a:prstGeom prst="rect">
            <a:avLst/>
          </a:prstGeom>
          <a:noFill/>
          <a:ln w="9525">
            <a:noFill/>
            <a:round/>
            <a:headEnd/>
            <a:tailEnd/>
          </a:ln>
          <a:effectLst/>
        </p:spPr>
        <p:txBody>
          <a:bodyPr lIns="92160" tIns="46080" rIns="92160" bIns="46080" anchor="ctr"/>
          <a:lstStyle/>
          <a:p>
            <a:pPr>
              <a:lnSpc>
                <a:spcPct val="100000"/>
              </a:lnSpc>
              <a:buClr>
                <a:srgbClr val="CBCBCB"/>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C0C0C0"/>
                </a:solidFill>
                <a:effectLst>
                  <a:outerShdw blurRad="38100" dist="38100" dir="2700000" algn="tl">
                    <a:srgbClr val="000000"/>
                  </a:outerShdw>
                </a:effectLst>
              </a:rPr>
              <a:t>Faculty of </a:t>
            </a:r>
            <a:r>
              <a:rPr lang="cs-CZ" dirty="0" smtClean="0">
                <a:solidFill>
                  <a:srgbClr val="C0C0C0"/>
                </a:solidFill>
                <a:effectLst>
                  <a:outerShdw blurRad="38100" dist="38100" dir="2700000" algn="tl">
                    <a:srgbClr val="000000"/>
                  </a:outerShdw>
                </a:effectLst>
              </a:rPr>
              <a:t>M</a:t>
            </a:r>
            <a:r>
              <a:rPr lang="en-GB" dirty="0" err="1" smtClean="0">
                <a:solidFill>
                  <a:srgbClr val="C0C0C0"/>
                </a:solidFill>
                <a:effectLst>
                  <a:outerShdw blurRad="38100" dist="38100" dir="2700000" algn="tl">
                    <a:srgbClr val="000000"/>
                  </a:outerShdw>
                </a:effectLst>
              </a:rPr>
              <a:t>athematics</a:t>
            </a:r>
            <a:r>
              <a:rPr lang="en-GB" dirty="0" smtClean="0">
                <a:solidFill>
                  <a:srgbClr val="C0C0C0"/>
                </a:solidFill>
                <a:effectLst>
                  <a:outerShdw blurRad="38100" dist="38100" dir="2700000" algn="tl">
                    <a:srgbClr val="000000"/>
                  </a:outerShdw>
                </a:effectLst>
              </a:rPr>
              <a:t> </a:t>
            </a:r>
            <a:r>
              <a:rPr lang="en-GB" dirty="0">
                <a:solidFill>
                  <a:srgbClr val="C0C0C0"/>
                </a:solidFill>
                <a:effectLst>
                  <a:outerShdw blurRad="38100" dist="38100" dir="2700000" algn="tl">
                    <a:srgbClr val="000000"/>
                  </a:outerShdw>
                </a:effectLst>
              </a:rPr>
              <a:t>and </a:t>
            </a:r>
            <a:r>
              <a:rPr lang="cs-CZ" dirty="0" smtClean="0">
                <a:solidFill>
                  <a:srgbClr val="C0C0C0"/>
                </a:solidFill>
                <a:effectLst>
                  <a:outerShdw blurRad="38100" dist="38100" dir="2700000" algn="tl">
                    <a:srgbClr val="000000"/>
                  </a:outerShdw>
                </a:effectLst>
              </a:rPr>
              <a:t>P</a:t>
            </a:r>
            <a:r>
              <a:rPr lang="en-GB" dirty="0" err="1" smtClean="0">
                <a:solidFill>
                  <a:srgbClr val="C0C0C0"/>
                </a:solidFill>
                <a:effectLst>
                  <a:outerShdw blurRad="38100" dist="38100" dir="2700000" algn="tl">
                    <a:srgbClr val="000000"/>
                  </a:outerShdw>
                </a:effectLst>
              </a:rPr>
              <a:t>hysics</a:t>
            </a:r>
            <a:endParaRPr lang="en-GB" dirty="0">
              <a:solidFill>
                <a:srgbClr val="C0C0C0"/>
              </a:solidFill>
              <a:effectLst>
                <a:outerShdw blurRad="38100" dist="38100" dir="2700000" algn="tl">
                  <a:srgbClr val="000000"/>
                </a:outerShdw>
              </a:effectLst>
            </a:endParaRPr>
          </a:p>
          <a:p>
            <a:pPr>
              <a:lnSpc>
                <a:spcPct val="100000"/>
              </a:lnSpc>
              <a:buClr>
                <a:srgbClr val="CBCBCB"/>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C0C0C0"/>
                </a:solidFill>
                <a:effectLst>
                  <a:outerShdw blurRad="38100" dist="38100" dir="2700000" algn="tl">
                    <a:srgbClr val="000000"/>
                  </a:outerShdw>
                </a:effectLst>
              </a:rPr>
              <a:t>Charles </a:t>
            </a:r>
            <a:r>
              <a:rPr lang="en-GB" dirty="0" smtClean="0">
                <a:solidFill>
                  <a:srgbClr val="C0C0C0"/>
                </a:solidFill>
                <a:effectLst>
                  <a:outerShdw blurRad="38100" dist="38100" dir="2700000" algn="tl">
                    <a:srgbClr val="000000"/>
                  </a:outerShdw>
                </a:effectLst>
              </a:rPr>
              <a:t>University</a:t>
            </a:r>
          </a:p>
        </p:txBody>
      </p:sp>
    </p:spTree>
    <p:extLst>
      <p:ext uri="{BB962C8B-B14F-4D97-AF65-F5344CB8AC3E}">
        <p14:creationId xmlns:p14="http://schemas.microsoft.com/office/powerpoint/2010/main" val="3104846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Shared</a:t>
            </a:r>
            <a:r>
              <a:rPr lang="cs-CZ" dirty="0" smtClean="0"/>
              <a:t> </a:t>
            </a:r>
            <a:r>
              <a:rPr lang="cs-CZ" dirty="0" err="1" smtClean="0"/>
              <a:t>Document</a:t>
            </a:r>
            <a:endParaRPr lang="cs-CZ" dirty="0">
              <a:solidFill>
                <a:schemeClr val="accent2">
                  <a:lumMod val="20000"/>
                  <a:lumOff val="80000"/>
                </a:schemeClr>
              </a:solidFill>
            </a:endParaRPr>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827584" y="2238588"/>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r>
              <a:rPr lang="cs-CZ" sz="3600" b="1" dirty="0" err="1" smtClean="0"/>
              <a:t>Let‘s</a:t>
            </a:r>
            <a:r>
              <a:rPr lang="cs-CZ" sz="3600" b="1" dirty="0" smtClean="0"/>
              <a:t> go to </a:t>
            </a:r>
            <a:r>
              <a:rPr lang="cs-CZ" sz="3600" b="1" dirty="0" err="1" smtClean="0"/>
              <a:t>the</a:t>
            </a:r>
            <a:r>
              <a:rPr lang="cs-CZ" sz="3600" b="1" dirty="0" smtClean="0"/>
              <a:t> g-doc</a:t>
            </a:r>
            <a:br>
              <a:rPr lang="cs-CZ" sz="3600" b="1" dirty="0" smtClean="0"/>
            </a:br>
            <a:r>
              <a:rPr lang="cs-CZ" sz="3600" b="1" dirty="0" smtClean="0"/>
              <a:t/>
            </a:r>
            <a:br>
              <a:rPr lang="cs-CZ" sz="3600" b="1" dirty="0" smtClean="0"/>
            </a:br>
            <a:r>
              <a:rPr lang="en-GB" sz="2800" u="sng" dirty="0">
                <a:hlinkClick r:id="rId3"/>
              </a:rPr>
              <a:t>https://</a:t>
            </a:r>
            <a:r>
              <a:rPr lang="en-GB" sz="2800" u="sng" dirty="0" smtClean="0">
                <a:hlinkClick r:id="rId3"/>
              </a:rPr>
              <a:t>docs.google.com/spreadsheets/d/1S224KOCIWKzA_WloW1wx3kx8IBXlc33VQ1ihAeZIDoY/edit?usp=sharing</a:t>
            </a:r>
            <a:endParaRPr lang="cs-CZ" sz="3600" b="1" dirty="0" smtClean="0"/>
          </a:p>
          <a:p>
            <a:pPr marL="576072" indent="-457200">
              <a:buClr>
                <a:schemeClr val="accent1"/>
              </a:buClr>
              <a:buSzPct val="80000"/>
              <a:buFont typeface="Arial" panose="020B0604020202020204" pitchFamily="34" charset="0"/>
              <a:buChar char="•"/>
            </a:pPr>
            <a:endParaRPr lang="cs-CZ" sz="3600" b="1" dirty="0"/>
          </a:p>
          <a:p>
            <a:pPr marL="576072" indent="-457200">
              <a:buClr>
                <a:schemeClr val="accent1"/>
              </a:buClr>
              <a:buSzPct val="80000"/>
              <a:buFont typeface="Arial" panose="020B0604020202020204" pitchFamily="34" charset="0"/>
              <a:buChar char="•"/>
            </a:pPr>
            <a:r>
              <a:rPr lang="cs-CZ" sz="3600" b="1" dirty="0" smtClean="0"/>
              <a:t>(Link in </a:t>
            </a:r>
            <a:r>
              <a:rPr lang="cs-CZ" sz="3600" b="1" dirty="0" err="1" smtClean="0"/>
              <a:t>the</a:t>
            </a:r>
            <a:r>
              <a:rPr lang="cs-CZ" sz="3600" b="1" dirty="0" smtClean="0"/>
              <a:t> </a:t>
            </a:r>
            <a:r>
              <a:rPr lang="cs-CZ" sz="3600" b="1" dirty="0" err="1" smtClean="0"/>
              <a:t>Discord</a:t>
            </a:r>
            <a:r>
              <a:rPr lang="cs-CZ" sz="3600" b="1" dirty="0" smtClean="0"/>
              <a:t>)</a:t>
            </a: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spTree>
    <p:extLst>
      <p:ext uri="{BB962C8B-B14F-4D97-AF65-F5344CB8AC3E}">
        <p14:creationId xmlns:p14="http://schemas.microsoft.com/office/powerpoint/2010/main" val="4425033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smtClean="0"/>
              <a:t>Public </a:t>
            </a:r>
            <a:r>
              <a:rPr lang="cs-CZ" dirty="0" err="1" smtClean="0"/>
              <a:t>discourse</a:t>
            </a:r>
            <a:endParaRPr lang="cs-CZ" dirty="0">
              <a:solidFill>
                <a:schemeClr val="accent2">
                  <a:lumMod val="20000"/>
                  <a:lumOff val="80000"/>
                </a:schemeClr>
              </a:solidFill>
            </a:endParaRPr>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57200" y="1916832"/>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pic>
        <p:nvPicPr>
          <p:cNvPr id="2" name="Obrázek 1"/>
          <p:cNvPicPr>
            <a:picLocks noChangeAspect="1"/>
          </p:cNvPicPr>
          <p:nvPr/>
        </p:nvPicPr>
        <p:blipFill>
          <a:blip r:embed="rId3"/>
          <a:stretch>
            <a:fillRect/>
          </a:stretch>
        </p:blipFill>
        <p:spPr>
          <a:xfrm>
            <a:off x="205362" y="1601946"/>
            <a:ext cx="8733275" cy="4940495"/>
          </a:xfrm>
          <a:prstGeom prst="rect">
            <a:avLst/>
          </a:prstGeom>
          <a:solidFill>
            <a:schemeClr val="tx1"/>
          </a:solidFill>
        </p:spPr>
      </p:pic>
      <p:sp>
        <p:nvSpPr>
          <p:cNvPr id="6" name="TextovéPole 5"/>
          <p:cNvSpPr txBox="1"/>
          <p:nvPr/>
        </p:nvSpPr>
        <p:spPr>
          <a:xfrm>
            <a:off x="5975573" y="6434751"/>
            <a:ext cx="5422454" cy="738664"/>
          </a:xfrm>
          <a:prstGeom prst="rect">
            <a:avLst/>
          </a:prstGeom>
          <a:noFill/>
        </p:spPr>
        <p:txBody>
          <a:bodyPr wrap="square" rtlCol="0">
            <a:spAutoFit/>
          </a:bodyPr>
          <a:lstStyle/>
          <a:p>
            <a:r>
              <a:rPr lang="cs-CZ" i="1" dirty="0" smtClean="0">
                <a:solidFill>
                  <a:schemeClr val="bg1"/>
                </a:solidFill>
                <a:latin typeface="Roboto Medium"/>
              </a:rPr>
              <a:t>Střepiny (TV Nova, </a:t>
            </a:r>
            <a:r>
              <a:rPr lang="cs-CZ" i="1" dirty="0" err="1" smtClean="0">
                <a:solidFill>
                  <a:schemeClr val="bg1"/>
                </a:solidFill>
                <a:latin typeface="Roboto Medium"/>
              </a:rPr>
              <a:t>Youtube</a:t>
            </a:r>
            <a:r>
              <a:rPr lang="cs-CZ" i="1" dirty="0" smtClean="0">
                <a:solidFill>
                  <a:schemeClr val="bg1"/>
                </a:solidFill>
                <a:latin typeface="Roboto Medium"/>
              </a:rPr>
              <a:t>)</a:t>
            </a:r>
          </a:p>
          <a:p>
            <a:endParaRPr lang="cs-CZ" sz="2400" i="1" dirty="0">
              <a:solidFill>
                <a:schemeClr val="bg1"/>
              </a:solidFill>
              <a:latin typeface="Roboto Medium"/>
            </a:endParaRPr>
          </a:p>
        </p:txBody>
      </p:sp>
    </p:spTree>
    <p:extLst>
      <p:ext uri="{BB962C8B-B14F-4D97-AF65-F5344CB8AC3E}">
        <p14:creationId xmlns:p14="http://schemas.microsoft.com/office/powerpoint/2010/main" val="77208027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Moral</a:t>
            </a:r>
            <a:r>
              <a:rPr lang="cs-CZ" dirty="0" smtClean="0"/>
              <a:t> panic</a:t>
            </a:r>
            <a:endParaRPr lang="cs-CZ" dirty="0">
              <a:solidFill>
                <a:schemeClr val="accent2">
                  <a:lumMod val="20000"/>
                  <a:lumOff val="80000"/>
                </a:schemeClr>
              </a:solidFill>
            </a:endParaRPr>
          </a:p>
        </p:txBody>
      </p:sp>
      <p:sp>
        <p:nvSpPr>
          <p:cNvPr id="4" name="Zástupný symbol pro obsah 2"/>
          <p:cNvSpPr txBox="1">
            <a:spLocks/>
          </p:cNvSpPr>
          <p:nvPr/>
        </p:nvSpPr>
        <p:spPr>
          <a:xfrm>
            <a:off x="539552" y="184482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pic>
        <p:nvPicPr>
          <p:cNvPr id="2" name="Obrázek 1"/>
          <p:cNvPicPr>
            <a:picLocks noChangeAspect="1"/>
          </p:cNvPicPr>
          <p:nvPr/>
        </p:nvPicPr>
        <p:blipFill rotWithShape="1">
          <a:blip r:embed="rId3"/>
          <a:srcRect l="17078" r="19517"/>
          <a:stretch/>
        </p:blipFill>
        <p:spPr>
          <a:xfrm>
            <a:off x="683568" y="1509195"/>
            <a:ext cx="7270694" cy="4800125"/>
          </a:xfrm>
          <a:prstGeom prst="rect">
            <a:avLst/>
          </a:prstGeom>
        </p:spPr>
      </p:pic>
      <p:sp>
        <p:nvSpPr>
          <p:cNvPr id="6" name="TextovéPole 5"/>
          <p:cNvSpPr txBox="1"/>
          <p:nvPr/>
        </p:nvSpPr>
        <p:spPr>
          <a:xfrm>
            <a:off x="7167175" y="6238136"/>
            <a:ext cx="2376264" cy="1015663"/>
          </a:xfrm>
          <a:prstGeom prst="rect">
            <a:avLst/>
          </a:prstGeom>
          <a:noFill/>
        </p:spPr>
        <p:txBody>
          <a:bodyPr wrap="square" rtlCol="0">
            <a:spAutoFit/>
          </a:bodyPr>
          <a:lstStyle/>
          <a:p>
            <a:r>
              <a:rPr lang="cs-CZ" i="1" dirty="0" err="1" smtClean="0">
                <a:solidFill>
                  <a:schemeClr val="bg1"/>
                </a:solidFill>
                <a:latin typeface="Roboto Medium"/>
              </a:rPr>
              <a:t>Death</a:t>
            </a:r>
            <a:r>
              <a:rPr lang="cs-CZ" i="1" dirty="0" smtClean="0">
                <a:solidFill>
                  <a:schemeClr val="bg1"/>
                </a:solidFill>
                <a:latin typeface="Roboto Medium"/>
              </a:rPr>
              <a:t> </a:t>
            </a:r>
            <a:r>
              <a:rPr lang="cs-CZ" i="1" dirty="0" err="1" smtClean="0">
                <a:solidFill>
                  <a:schemeClr val="bg1"/>
                </a:solidFill>
                <a:latin typeface="Roboto Medium"/>
              </a:rPr>
              <a:t>Race</a:t>
            </a:r>
            <a:r>
              <a:rPr lang="cs-CZ" i="1" dirty="0" smtClean="0">
                <a:solidFill>
                  <a:schemeClr val="bg1"/>
                </a:solidFill>
                <a:latin typeface="Roboto Medium"/>
              </a:rPr>
              <a:t> 2000</a:t>
            </a:r>
            <a:br>
              <a:rPr lang="cs-CZ" i="1" dirty="0" smtClean="0">
                <a:solidFill>
                  <a:schemeClr val="bg1"/>
                </a:solidFill>
                <a:latin typeface="Roboto Medium"/>
              </a:rPr>
            </a:br>
            <a:r>
              <a:rPr lang="cs-CZ" i="1" dirty="0" smtClean="0">
                <a:solidFill>
                  <a:schemeClr val="bg1"/>
                </a:solidFill>
                <a:latin typeface="Roboto Medium"/>
              </a:rPr>
              <a:t>(</a:t>
            </a:r>
            <a:r>
              <a:rPr lang="cs-CZ" i="1" dirty="0" err="1" smtClean="0">
                <a:solidFill>
                  <a:schemeClr val="bg1"/>
                </a:solidFill>
                <a:latin typeface="Roboto Medium"/>
              </a:rPr>
              <a:t>Exidy</a:t>
            </a:r>
            <a:r>
              <a:rPr lang="cs-CZ" i="1" dirty="0" smtClean="0">
                <a:solidFill>
                  <a:schemeClr val="bg1"/>
                </a:solidFill>
                <a:latin typeface="Roboto Medium"/>
              </a:rPr>
              <a:t>, 1976)</a:t>
            </a:r>
          </a:p>
          <a:p>
            <a:endParaRPr lang="cs-CZ" sz="2400" i="1" dirty="0">
              <a:solidFill>
                <a:schemeClr val="bg1"/>
              </a:solidFill>
              <a:latin typeface="Roboto Medium"/>
            </a:endParaRPr>
          </a:p>
        </p:txBody>
      </p:sp>
    </p:spTree>
    <p:extLst>
      <p:ext uri="{BB962C8B-B14F-4D97-AF65-F5344CB8AC3E}">
        <p14:creationId xmlns:p14="http://schemas.microsoft.com/office/powerpoint/2010/main" val="31048500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Moral</a:t>
            </a:r>
            <a:r>
              <a:rPr lang="cs-CZ" dirty="0" smtClean="0"/>
              <a:t> panic</a:t>
            </a:r>
            <a:endParaRPr lang="cs-CZ" dirty="0">
              <a:solidFill>
                <a:schemeClr val="accent2">
                  <a:lumMod val="20000"/>
                  <a:lumOff val="80000"/>
                </a:schemeClr>
              </a:solidFill>
            </a:endParaRPr>
          </a:p>
        </p:txBody>
      </p:sp>
      <p:sp>
        <p:nvSpPr>
          <p:cNvPr id="4" name="Zástupný symbol pro obsah 2"/>
          <p:cNvSpPr txBox="1">
            <a:spLocks/>
          </p:cNvSpPr>
          <p:nvPr/>
        </p:nvSpPr>
        <p:spPr>
          <a:xfrm>
            <a:off x="539552" y="184482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6" name="TextovéPole 5"/>
          <p:cNvSpPr txBox="1"/>
          <p:nvPr/>
        </p:nvSpPr>
        <p:spPr>
          <a:xfrm>
            <a:off x="7140459" y="5982835"/>
            <a:ext cx="2376264" cy="1015663"/>
          </a:xfrm>
          <a:prstGeom prst="rect">
            <a:avLst/>
          </a:prstGeom>
          <a:noFill/>
        </p:spPr>
        <p:txBody>
          <a:bodyPr wrap="square" rtlCol="0">
            <a:spAutoFit/>
          </a:bodyPr>
          <a:lstStyle/>
          <a:p>
            <a:r>
              <a:rPr lang="cs-CZ" i="1" dirty="0" err="1" smtClean="0">
                <a:solidFill>
                  <a:schemeClr val="bg1"/>
                </a:solidFill>
                <a:latin typeface="Roboto Medium"/>
              </a:rPr>
              <a:t>Custer‘s</a:t>
            </a:r>
            <a:r>
              <a:rPr lang="cs-CZ" i="1" dirty="0" smtClean="0">
                <a:solidFill>
                  <a:schemeClr val="bg1"/>
                </a:solidFill>
                <a:latin typeface="Roboto Medium"/>
              </a:rPr>
              <a:t> </a:t>
            </a:r>
            <a:r>
              <a:rPr lang="cs-CZ" i="1" dirty="0" err="1" smtClean="0">
                <a:solidFill>
                  <a:schemeClr val="bg1"/>
                </a:solidFill>
                <a:latin typeface="Roboto Medium"/>
              </a:rPr>
              <a:t>revenge</a:t>
            </a:r>
            <a:r>
              <a:rPr lang="cs-CZ" i="1" dirty="0" smtClean="0">
                <a:solidFill>
                  <a:schemeClr val="bg1"/>
                </a:solidFill>
                <a:latin typeface="Roboto Medium"/>
              </a:rPr>
              <a:t/>
            </a:r>
            <a:br>
              <a:rPr lang="cs-CZ" i="1" dirty="0" smtClean="0">
                <a:solidFill>
                  <a:schemeClr val="bg1"/>
                </a:solidFill>
                <a:latin typeface="Roboto Medium"/>
              </a:rPr>
            </a:br>
            <a:r>
              <a:rPr lang="cs-CZ" i="1" dirty="0" smtClean="0">
                <a:solidFill>
                  <a:schemeClr val="bg1"/>
                </a:solidFill>
                <a:latin typeface="Roboto Medium"/>
              </a:rPr>
              <a:t>(</a:t>
            </a:r>
            <a:r>
              <a:rPr lang="cs-CZ" i="1" dirty="0" err="1" smtClean="0">
                <a:solidFill>
                  <a:schemeClr val="bg1"/>
                </a:solidFill>
                <a:latin typeface="Roboto Medium"/>
              </a:rPr>
              <a:t>Mystique</a:t>
            </a:r>
            <a:r>
              <a:rPr lang="cs-CZ" i="1" dirty="0" smtClean="0">
                <a:solidFill>
                  <a:schemeClr val="bg1"/>
                </a:solidFill>
                <a:latin typeface="Roboto Medium"/>
              </a:rPr>
              <a:t>, 1982)</a:t>
            </a:r>
          </a:p>
          <a:p>
            <a:endParaRPr lang="cs-CZ" sz="2400" i="1" dirty="0">
              <a:solidFill>
                <a:schemeClr val="bg1"/>
              </a:solidFill>
              <a:latin typeface="Roboto Medium"/>
            </a:endParaRPr>
          </a:p>
        </p:txBody>
      </p:sp>
      <p:pic>
        <p:nvPicPr>
          <p:cNvPr id="3" name="Obráze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541" y="2046224"/>
            <a:ext cx="5136918" cy="3755264"/>
          </a:xfrm>
          <a:prstGeom prst="rect">
            <a:avLst/>
          </a:prstGeom>
        </p:spPr>
      </p:pic>
    </p:spTree>
    <p:extLst>
      <p:ext uri="{BB962C8B-B14F-4D97-AF65-F5344CB8AC3E}">
        <p14:creationId xmlns:p14="http://schemas.microsoft.com/office/powerpoint/2010/main" val="3697486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Violence</a:t>
            </a:r>
            <a:r>
              <a:rPr lang="cs-CZ" dirty="0" smtClean="0"/>
              <a:t> &amp; </a:t>
            </a:r>
            <a:r>
              <a:rPr lang="cs-CZ" dirty="0" err="1" smtClean="0"/>
              <a:t>Aggressivity</a:t>
            </a:r>
            <a:endParaRPr lang="cs-CZ" dirty="0">
              <a:solidFill>
                <a:schemeClr val="accent2">
                  <a:lumMod val="20000"/>
                  <a:lumOff val="80000"/>
                </a:schemeClr>
              </a:solidFill>
            </a:endParaRPr>
          </a:p>
        </p:txBody>
      </p:sp>
      <p:sp>
        <p:nvSpPr>
          <p:cNvPr id="4" name="Zástupný symbol pro obsah 2"/>
          <p:cNvSpPr txBox="1">
            <a:spLocks/>
          </p:cNvSpPr>
          <p:nvPr/>
        </p:nvSpPr>
        <p:spPr>
          <a:xfrm>
            <a:off x="539552" y="184482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6" name="TextovéPole 5"/>
          <p:cNvSpPr txBox="1"/>
          <p:nvPr/>
        </p:nvSpPr>
        <p:spPr>
          <a:xfrm>
            <a:off x="6826102" y="6225155"/>
            <a:ext cx="2376264" cy="1015663"/>
          </a:xfrm>
          <a:prstGeom prst="rect">
            <a:avLst/>
          </a:prstGeom>
          <a:noFill/>
        </p:spPr>
        <p:txBody>
          <a:bodyPr wrap="square" rtlCol="0">
            <a:spAutoFit/>
          </a:bodyPr>
          <a:lstStyle/>
          <a:p>
            <a:r>
              <a:rPr lang="cs-CZ" i="1" dirty="0" smtClean="0">
                <a:solidFill>
                  <a:schemeClr val="bg1"/>
                </a:solidFill>
                <a:latin typeface="Roboto Medium"/>
              </a:rPr>
              <a:t>Střepiny</a:t>
            </a:r>
            <a:br>
              <a:rPr lang="cs-CZ" i="1" dirty="0" smtClean="0">
                <a:solidFill>
                  <a:schemeClr val="bg1"/>
                </a:solidFill>
                <a:latin typeface="Roboto Medium"/>
              </a:rPr>
            </a:br>
            <a:r>
              <a:rPr lang="cs-CZ" i="1" dirty="0" smtClean="0">
                <a:solidFill>
                  <a:schemeClr val="bg1"/>
                </a:solidFill>
                <a:latin typeface="Roboto Medium"/>
              </a:rPr>
              <a:t>(TV Nova, </a:t>
            </a:r>
            <a:r>
              <a:rPr lang="cs-CZ" i="1" dirty="0" err="1" smtClean="0">
                <a:solidFill>
                  <a:schemeClr val="bg1"/>
                </a:solidFill>
                <a:latin typeface="Roboto Medium"/>
              </a:rPr>
              <a:t>Youtube</a:t>
            </a:r>
            <a:r>
              <a:rPr lang="cs-CZ" i="1" dirty="0" smtClean="0">
                <a:solidFill>
                  <a:schemeClr val="bg1"/>
                </a:solidFill>
                <a:latin typeface="Roboto Medium"/>
              </a:rPr>
              <a:t>)</a:t>
            </a:r>
          </a:p>
          <a:p>
            <a:endParaRPr lang="cs-CZ" sz="2400" i="1" dirty="0">
              <a:solidFill>
                <a:schemeClr val="bg1"/>
              </a:solidFill>
              <a:latin typeface="Roboto Medium"/>
            </a:endParaRPr>
          </a:p>
        </p:txBody>
      </p:sp>
      <p:pic>
        <p:nvPicPr>
          <p:cNvPr id="2" name="Obrázek 1"/>
          <p:cNvPicPr>
            <a:picLocks noChangeAspect="1"/>
          </p:cNvPicPr>
          <p:nvPr/>
        </p:nvPicPr>
        <p:blipFill>
          <a:blip r:embed="rId3"/>
          <a:stretch>
            <a:fillRect/>
          </a:stretch>
        </p:blipFill>
        <p:spPr>
          <a:xfrm>
            <a:off x="756254" y="1602504"/>
            <a:ext cx="7796195" cy="4622651"/>
          </a:xfrm>
          <a:prstGeom prst="rect">
            <a:avLst/>
          </a:prstGeom>
        </p:spPr>
      </p:pic>
    </p:spTree>
    <p:extLst>
      <p:ext uri="{BB962C8B-B14F-4D97-AF65-F5344CB8AC3E}">
        <p14:creationId xmlns:p14="http://schemas.microsoft.com/office/powerpoint/2010/main" val="26045154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57200" y="155448"/>
            <a:ext cx="8229600" cy="1252728"/>
          </a:xfrm>
        </p:spPr>
        <p:txBody>
          <a:bodyPr>
            <a:normAutofit/>
          </a:bodyPr>
          <a:lstStyle/>
          <a:p>
            <a:r>
              <a:rPr lang="cs-CZ" dirty="0" err="1" smtClean="0"/>
              <a:t>Violence</a:t>
            </a:r>
            <a:r>
              <a:rPr lang="cs-CZ" dirty="0" smtClean="0"/>
              <a:t> &amp; </a:t>
            </a:r>
            <a:r>
              <a:rPr lang="cs-CZ" dirty="0" err="1" smtClean="0"/>
              <a:t>Aggressivity</a:t>
            </a:r>
            <a:endParaRPr lang="cs-CZ" dirty="0">
              <a:solidFill>
                <a:schemeClr val="accent2">
                  <a:lumMod val="20000"/>
                  <a:lumOff val="80000"/>
                </a:schemeClr>
              </a:solidFill>
            </a:endParaRPr>
          </a:p>
        </p:txBody>
      </p:sp>
      <p:sp>
        <p:nvSpPr>
          <p:cNvPr id="4" name="Zástupný symbol pro obsah 2"/>
          <p:cNvSpPr txBox="1">
            <a:spLocks/>
          </p:cNvSpPr>
          <p:nvPr/>
        </p:nvSpPr>
        <p:spPr>
          <a:xfrm>
            <a:off x="539552" y="184482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6" name="TextovéPole 5"/>
          <p:cNvSpPr txBox="1"/>
          <p:nvPr/>
        </p:nvSpPr>
        <p:spPr>
          <a:xfrm>
            <a:off x="6589057" y="5509680"/>
            <a:ext cx="2376264" cy="1015663"/>
          </a:xfrm>
          <a:prstGeom prst="rect">
            <a:avLst/>
          </a:prstGeom>
          <a:noFill/>
        </p:spPr>
        <p:txBody>
          <a:bodyPr wrap="square" rtlCol="0">
            <a:spAutoFit/>
          </a:bodyPr>
          <a:lstStyle/>
          <a:p>
            <a:r>
              <a:rPr lang="cs-CZ" i="1" dirty="0" smtClean="0">
                <a:solidFill>
                  <a:schemeClr val="bg1"/>
                </a:solidFill>
                <a:latin typeface="Roboto Medium"/>
              </a:rPr>
              <a:t>Střepiny</a:t>
            </a:r>
            <a:br>
              <a:rPr lang="cs-CZ" i="1" dirty="0" smtClean="0">
                <a:solidFill>
                  <a:schemeClr val="bg1"/>
                </a:solidFill>
                <a:latin typeface="Roboto Medium"/>
              </a:rPr>
            </a:br>
            <a:r>
              <a:rPr lang="cs-CZ" i="1" dirty="0" smtClean="0">
                <a:solidFill>
                  <a:schemeClr val="bg1"/>
                </a:solidFill>
                <a:latin typeface="Roboto Medium"/>
              </a:rPr>
              <a:t>(TV Nova,)</a:t>
            </a:r>
          </a:p>
          <a:p>
            <a:endParaRPr lang="cs-CZ" sz="2400" i="1" dirty="0">
              <a:solidFill>
                <a:schemeClr val="bg1"/>
              </a:solidFill>
              <a:latin typeface="Roboto Medium"/>
            </a:endParaRPr>
          </a:p>
        </p:txBody>
      </p:sp>
      <p:sp>
        <p:nvSpPr>
          <p:cNvPr id="7" name="Obdélník 6"/>
          <p:cNvSpPr/>
          <p:nvPr/>
        </p:nvSpPr>
        <p:spPr>
          <a:xfrm>
            <a:off x="536661" y="1916832"/>
            <a:ext cx="8363270" cy="4524315"/>
          </a:xfrm>
          <a:prstGeom prst="rect">
            <a:avLst/>
          </a:prstGeom>
        </p:spPr>
        <p:txBody>
          <a:bodyPr wrap="square">
            <a:spAutoFit/>
          </a:bodyPr>
          <a:lstStyle/>
          <a:p>
            <a:r>
              <a:rPr lang="en-US" sz="2400" b="1" dirty="0" smtClean="0"/>
              <a:t>Violent </a:t>
            </a:r>
            <a:r>
              <a:rPr lang="en-US" sz="2400" b="1" dirty="0"/>
              <a:t>games </a:t>
            </a:r>
            <a:endParaRPr lang="cs-CZ" sz="2400" b="1" dirty="0" smtClean="0"/>
          </a:p>
          <a:p>
            <a:r>
              <a:rPr lang="cs-CZ" sz="2400" dirty="0" smtClean="0"/>
              <a:t>-&gt;</a:t>
            </a:r>
            <a:r>
              <a:rPr lang="en-US" sz="2400" dirty="0" smtClean="0"/>
              <a:t> </a:t>
            </a:r>
            <a:r>
              <a:rPr lang="en-US" sz="2400" dirty="0"/>
              <a:t>contains </a:t>
            </a:r>
            <a:r>
              <a:rPr lang="en-US" sz="2400" dirty="0" smtClean="0"/>
              <a:t>vi</a:t>
            </a:r>
            <a:r>
              <a:rPr lang="cs-CZ" sz="2400" dirty="0" err="1" smtClean="0"/>
              <a:t>olent</a:t>
            </a:r>
            <a:r>
              <a:rPr lang="en-US" sz="2400" dirty="0" smtClean="0"/>
              <a:t> </a:t>
            </a:r>
            <a:r>
              <a:rPr lang="en-US" sz="2400" dirty="0"/>
              <a:t>actions </a:t>
            </a:r>
            <a:r>
              <a:rPr lang="en-US" sz="2400" dirty="0" smtClean="0"/>
              <a:t>committed </a:t>
            </a:r>
            <a:r>
              <a:rPr lang="en-US" sz="2400" dirty="0"/>
              <a:t>by players or observed by </a:t>
            </a:r>
            <a:r>
              <a:rPr lang="en-US" sz="2400" dirty="0" smtClean="0"/>
              <a:t>player</a:t>
            </a:r>
            <a:r>
              <a:rPr lang="cs-CZ" sz="2400" dirty="0" smtClean="0"/>
              <a:t>s</a:t>
            </a:r>
          </a:p>
          <a:p>
            <a:endParaRPr lang="cs-CZ" sz="2400" dirty="0" smtClean="0"/>
          </a:p>
          <a:p>
            <a:r>
              <a:rPr lang="cs-CZ" sz="2400" b="1" dirty="0" err="1" smtClean="0"/>
              <a:t>Aggressivity</a:t>
            </a:r>
            <a:r>
              <a:rPr lang="cs-CZ" sz="2400" dirty="0"/>
              <a:t/>
            </a:r>
            <a:br>
              <a:rPr lang="cs-CZ" sz="2400" dirty="0"/>
            </a:br>
            <a:r>
              <a:rPr lang="cs-CZ" sz="2400" dirty="0" smtClean="0"/>
              <a:t>-&gt; </a:t>
            </a:r>
            <a:r>
              <a:rPr lang="en-US" sz="2400" dirty="0" smtClean="0"/>
              <a:t>Angry </a:t>
            </a:r>
            <a:r>
              <a:rPr lang="en-US" sz="2400" dirty="0"/>
              <a:t>or violent feelings or </a:t>
            </a:r>
            <a:r>
              <a:rPr lang="en-US" sz="2400" dirty="0" smtClean="0"/>
              <a:t>behavior</a:t>
            </a:r>
            <a:r>
              <a:rPr lang="cs-CZ" sz="2400" dirty="0"/>
              <a:t>.</a:t>
            </a:r>
            <a:r>
              <a:rPr lang="cs-CZ" sz="2400" dirty="0" smtClean="0"/>
              <a:t> </a:t>
            </a:r>
            <a:r>
              <a:rPr lang="en-US" sz="2400" dirty="0" smtClean="0"/>
              <a:t>Aggressive people </a:t>
            </a:r>
            <a:r>
              <a:rPr lang="en-US" sz="2400" dirty="0"/>
              <a:t>do not necessarily act out </a:t>
            </a:r>
            <a:r>
              <a:rPr lang="en-US" sz="2400" dirty="0" smtClean="0"/>
              <a:t>with </a:t>
            </a:r>
            <a:r>
              <a:rPr lang="en-US" sz="2400" dirty="0"/>
              <a:t>violence</a:t>
            </a:r>
            <a:r>
              <a:rPr lang="cs-CZ" sz="2400" dirty="0" smtClean="0"/>
              <a:t/>
            </a:r>
            <a:br>
              <a:rPr lang="cs-CZ" sz="2400" dirty="0" smtClean="0"/>
            </a:br>
            <a:r>
              <a:rPr lang="cs-CZ" sz="2400" dirty="0" smtClean="0"/>
              <a:t/>
            </a:r>
            <a:br>
              <a:rPr lang="cs-CZ" sz="2400" dirty="0" smtClean="0"/>
            </a:br>
            <a:r>
              <a:rPr lang="cs-CZ" sz="2400" b="1" dirty="0" err="1" smtClean="0"/>
              <a:t>Violence</a:t>
            </a:r>
            <a:r>
              <a:rPr lang="cs-CZ" sz="2400" dirty="0" smtClean="0"/>
              <a:t/>
            </a:r>
            <a:br>
              <a:rPr lang="cs-CZ" sz="2400" dirty="0" smtClean="0"/>
            </a:br>
            <a:r>
              <a:rPr lang="cs-CZ" sz="2400" dirty="0" smtClean="0"/>
              <a:t>-&gt; </a:t>
            </a:r>
            <a:r>
              <a:rPr lang="en-US" sz="2400" dirty="0" smtClean="0"/>
              <a:t>physical </a:t>
            </a:r>
            <a:r>
              <a:rPr lang="en-US" sz="2400" dirty="0"/>
              <a:t>force to intent to injure another person or destroy property </a:t>
            </a:r>
          </a:p>
          <a:p>
            <a:pPr marL="576072" indent="-457200">
              <a:buClr>
                <a:schemeClr val="accent1"/>
              </a:buClr>
              <a:buSzPct val="80000"/>
              <a:buFont typeface="Arial" panose="020B0604020202020204" pitchFamily="34" charset="0"/>
              <a:buChar char="•"/>
            </a:pPr>
            <a:endParaRPr lang="cs-CZ" sz="2400" dirty="0"/>
          </a:p>
        </p:txBody>
      </p:sp>
      <p:sp>
        <p:nvSpPr>
          <p:cNvPr id="8" name="TextovéPole 7"/>
          <p:cNvSpPr txBox="1"/>
          <p:nvPr/>
        </p:nvSpPr>
        <p:spPr>
          <a:xfrm>
            <a:off x="7164288" y="6193204"/>
            <a:ext cx="2376264" cy="1015663"/>
          </a:xfrm>
          <a:prstGeom prst="rect">
            <a:avLst/>
          </a:prstGeom>
          <a:noFill/>
        </p:spPr>
        <p:txBody>
          <a:bodyPr wrap="square" rtlCol="0">
            <a:spAutoFit/>
          </a:bodyPr>
          <a:lstStyle/>
          <a:p>
            <a:r>
              <a:rPr lang="cs-CZ" i="1" dirty="0" smtClean="0">
                <a:latin typeface="Roboto Medium"/>
              </a:rPr>
              <a:t>Source:</a:t>
            </a:r>
            <a:br>
              <a:rPr lang="cs-CZ" i="1" dirty="0" smtClean="0">
                <a:latin typeface="Roboto Medium"/>
              </a:rPr>
            </a:br>
            <a:r>
              <a:rPr lang="cs-CZ" i="1" dirty="0" err="1" smtClean="0">
                <a:latin typeface="Roboto Medium"/>
              </a:rPr>
              <a:t>Kowert</a:t>
            </a:r>
            <a:r>
              <a:rPr lang="cs-CZ" i="1" dirty="0" smtClean="0">
                <a:latin typeface="Roboto Medium"/>
              </a:rPr>
              <a:t>, R. (2021)</a:t>
            </a:r>
          </a:p>
          <a:p>
            <a:endParaRPr lang="cs-CZ" sz="2400" i="1" dirty="0">
              <a:solidFill>
                <a:schemeClr val="bg1"/>
              </a:solidFill>
              <a:latin typeface="Roboto Medium"/>
            </a:endParaRPr>
          </a:p>
        </p:txBody>
      </p:sp>
    </p:spTree>
    <p:extLst>
      <p:ext uri="{BB962C8B-B14F-4D97-AF65-F5344CB8AC3E}">
        <p14:creationId xmlns:p14="http://schemas.microsoft.com/office/powerpoint/2010/main" val="27162188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adpis 1"/>
          <p:cNvSpPr>
            <a:spLocks noGrp="1"/>
          </p:cNvSpPr>
          <p:nvPr>
            <p:ph type="title"/>
          </p:nvPr>
        </p:nvSpPr>
        <p:spPr>
          <a:xfrm>
            <a:off x="475806" y="68143"/>
            <a:ext cx="7787208" cy="1252728"/>
          </a:xfrm>
        </p:spPr>
        <p:txBody>
          <a:bodyPr>
            <a:noAutofit/>
          </a:bodyPr>
          <a:lstStyle/>
          <a:p>
            <a:r>
              <a:rPr lang="en-US" sz="3600" dirty="0"/>
              <a:t>Does playing violent games make </a:t>
            </a:r>
            <a:r>
              <a:rPr lang="cs-CZ" sz="3600" dirty="0" err="1" smtClean="0"/>
              <a:t>players</a:t>
            </a:r>
            <a:r>
              <a:rPr lang="en-US" sz="3600" dirty="0" smtClean="0"/>
              <a:t> </a:t>
            </a:r>
            <a:r>
              <a:rPr lang="en-US" sz="3600" dirty="0"/>
              <a:t>more aggressive?</a:t>
            </a:r>
          </a:p>
        </p:txBody>
      </p:sp>
      <p:sp>
        <p:nvSpPr>
          <p:cNvPr id="4" name="Zástupný symbol pro obsah 2"/>
          <p:cNvSpPr txBox="1">
            <a:spLocks/>
          </p:cNvSpPr>
          <p:nvPr/>
        </p:nvSpPr>
        <p:spPr>
          <a:xfrm>
            <a:off x="683568" y="2564904"/>
            <a:ext cx="8229600" cy="4608511"/>
          </a:xfrm>
          <a:prstGeom prst="rect">
            <a:avLst/>
          </a:prstGeom>
        </p:spPr>
        <p:txBody>
          <a:bodyPr vert="horz" lIns="54864" tIns="91440" rtlCol="0">
            <a:normAutofit/>
          </a:bodyPr>
          <a:lstStyle/>
          <a:p>
            <a:pPr marL="633222" lvl="0" indent="-514350">
              <a:buClr>
                <a:schemeClr val="accent1"/>
              </a:buClr>
              <a:buSzPct val="80000"/>
              <a:buFont typeface="+mj-lt"/>
              <a:buAutoNum type="arabicPeriod"/>
              <a:defRPr/>
            </a:pPr>
            <a:endParaRPr lang="en-US" sz="3200" dirty="0" smtClean="0"/>
          </a:p>
          <a:p>
            <a:pPr marL="633222" lvl="0" indent="-514350">
              <a:buClr>
                <a:schemeClr val="accent1"/>
              </a:buClr>
              <a:buSzPct val="80000"/>
              <a:buFont typeface="+mj-lt"/>
              <a:buAutoNum type="arabicPeriod"/>
              <a:defRPr/>
            </a:pPr>
            <a:endParaRPr lang="en-US" sz="3200" dirty="0" smtClean="0"/>
          </a:p>
        </p:txBody>
      </p:sp>
      <p:sp>
        <p:nvSpPr>
          <p:cNvPr id="10" name="Zástupný symbol pro obsah 2"/>
          <p:cNvSpPr txBox="1">
            <a:spLocks/>
          </p:cNvSpPr>
          <p:nvPr/>
        </p:nvSpPr>
        <p:spPr>
          <a:xfrm>
            <a:off x="457200" y="1916832"/>
            <a:ext cx="8229600" cy="4625609"/>
          </a:xfrm>
          <a:prstGeom prst="rect">
            <a:avLst/>
          </a:prstGeom>
        </p:spPr>
        <p:txBody>
          <a:bodyPr vert="horz" lIns="54864" tIns="91440" rtlCol="0">
            <a:normAutofit/>
          </a:bodyPr>
          <a:lstStyle/>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cs-CZ" sz="3600" b="1" dirty="0" smtClean="0"/>
          </a:p>
          <a:p>
            <a:pPr marL="576072" indent="-457200">
              <a:buClr>
                <a:schemeClr val="accent1"/>
              </a:buClr>
              <a:buSzPct val="80000"/>
              <a:buFont typeface="Arial" panose="020B0604020202020204" pitchFamily="34" charset="0"/>
              <a:buChar char="•"/>
            </a:pPr>
            <a:endParaRPr lang="en-US" sz="3600" b="1" dirty="0" smtClean="0"/>
          </a:p>
          <a:p>
            <a:pPr marL="576072" indent="-457200">
              <a:buClr>
                <a:schemeClr val="accent1"/>
              </a:buClr>
              <a:buSzPct val="80000"/>
              <a:buFont typeface="Arial" panose="020B0604020202020204" pitchFamily="34" charset="0"/>
              <a:buChar char="•"/>
            </a:pPr>
            <a:endParaRPr kumimoji="0" lang="en-US" sz="3600" b="1" i="0" u="none" strike="noStrike" kern="1200" cap="none" spc="0" normalizeH="0" dirty="0" smtClean="0">
              <a:ln>
                <a:noFill/>
              </a:ln>
              <a:solidFill>
                <a:schemeClr val="tx1"/>
              </a:solidFill>
              <a:effectLst/>
              <a:uLnTx/>
              <a:uFillTx/>
            </a:endParaRPr>
          </a:p>
        </p:txBody>
      </p:sp>
      <p:sp>
        <p:nvSpPr>
          <p:cNvPr id="9" name="Obdélník 8"/>
          <p:cNvSpPr/>
          <p:nvPr/>
        </p:nvSpPr>
        <p:spPr>
          <a:xfrm>
            <a:off x="536661" y="1916832"/>
            <a:ext cx="8363270" cy="3785652"/>
          </a:xfrm>
          <a:prstGeom prst="rect">
            <a:avLst/>
          </a:prstGeom>
        </p:spPr>
        <p:txBody>
          <a:bodyPr wrap="square">
            <a:spAutoFit/>
          </a:bodyPr>
          <a:lstStyle/>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a:p>
          <a:p>
            <a:pPr marL="461772" indent="-342900">
              <a:buClr>
                <a:schemeClr val="accent1"/>
              </a:buClr>
              <a:buSzPct val="80000"/>
              <a:buFontTx/>
              <a:buChar char="-"/>
            </a:pPr>
            <a:endParaRPr lang="cs-CZ" sz="2400" dirty="0" smtClean="0"/>
          </a:p>
          <a:p>
            <a:pPr marL="461772" indent="-342900">
              <a:buClr>
                <a:schemeClr val="accent1"/>
              </a:buClr>
              <a:buSzPct val="80000"/>
              <a:buFontTx/>
              <a:buChar char="-"/>
            </a:pPr>
            <a:endParaRPr lang="cs-CZ" sz="2400" dirty="0" smtClean="0"/>
          </a:p>
          <a:p>
            <a:pPr marL="461772" indent="-342900">
              <a:buClr>
                <a:schemeClr val="accent1"/>
              </a:buClr>
              <a:buSzPct val="80000"/>
              <a:buFontTx/>
              <a:buChar char="-"/>
            </a:pPr>
            <a:r>
              <a:rPr lang="cs-CZ" sz="3600" dirty="0" err="1" smtClean="0"/>
              <a:t>Hundreds</a:t>
            </a:r>
            <a:r>
              <a:rPr lang="cs-CZ" sz="3600" dirty="0" smtClean="0"/>
              <a:t> </a:t>
            </a:r>
            <a:r>
              <a:rPr lang="cs-CZ" sz="3600" dirty="0" err="1" smtClean="0"/>
              <a:t>of</a:t>
            </a:r>
            <a:r>
              <a:rPr lang="cs-CZ" sz="3600" dirty="0" smtClean="0"/>
              <a:t> </a:t>
            </a:r>
            <a:r>
              <a:rPr lang="cs-CZ" sz="3600" dirty="0" err="1" smtClean="0"/>
              <a:t>studies</a:t>
            </a:r>
            <a:r>
              <a:rPr lang="cs-CZ" sz="3600" dirty="0" smtClean="0"/>
              <a:t> on </a:t>
            </a:r>
            <a:r>
              <a:rPr lang="cs-CZ" sz="3600" dirty="0" err="1" smtClean="0"/>
              <a:t>the</a:t>
            </a:r>
            <a:r>
              <a:rPr lang="cs-CZ" sz="3600" dirty="0" smtClean="0"/>
              <a:t> </a:t>
            </a:r>
            <a:r>
              <a:rPr lang="cs-CZ" sz="3600" dirty="0" err="1" smtClean="0"/>
              <a:t>topic</a:t>
            </a:r>
            <a:r>
              <a:rPr lang="cs-CZ" sz="3600" dirty="0" smtClean="0"/>
              <a:t/>
            </a:r>
            <a:br>
              <a:rPr lang="cs-CZ" sz="3600" dirty="0" smtClean="0"/>
            </a:br>
            <a:r>
              <a:rPr lang="cs-CZ" sz="3600" dirty="0" smtClean="0"/>
              <a:t>(</a:t>
            </a:r>
            <a:r>
              <a:rPr lang="cs-CZ" sz="3600" dirty="0" err="1" smtClean="0"/>
              <a:t>shared</a:t>
            </a:r>
            <a:r>
              <a:rPr lang="cs-CZ" sz="3600" dirty="0" smtClean="0"/>
              <a:t> doc)</a:t>
            </a:r>
            <a:endParaRPr lang="cs-CZ" sz="2400" dirty="0" smtClean="0"/>
          </a:p>
          <a:p>
            <a:pPr marL="118872">
              <a:buClr>
                <a:schemeClr val="accent1"/>
              </a:buClr>
              <a:buSzPct val="80000"/>
            </a:pPr>
            <a:r>
              <a:rPr lang="cs-CZ" sz="2400" dirty="0" smtClean="0"/>
              <a:t/>
            </a:r>
            <a:br>
              <a:rPr lang="cs-CZ" sz="2400" dirty="0" smtClean="0"/>
            </a:br>
            <a:endParaRPr lang="en-US" sz="2400" dirty="0"/>
          </a:p>
          <a:p>
            <a:pPr marL="576072" indent="-457200">
              <a:buClr>
                <a:schemeClr val="accent1"/>
              </a:buClr>
              <a:buSzPct val="80000"/>
              <a:buFont typeface="Arial" panose="020B0604020202020204" pitchFamily="34" charset="0"/>
              <a:buChar char="•"/>
            </a:pPr>
            <a:endParaRPr lang="cs-CZ" sz="2400" dirty="0"/>
          </a:p>
        </p:txBody>
      </p:sp>
    </p:spTree>
    <p:extLst>
      <p:ext uri="{BB962C8B-B14F-4D97-AF65-F5344CB8AC3E}">
        <p14:creationId xmlns:p14="http://schemas.microsoft.com/office/powerpoint/2010/main" val="1403383289"/>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21610</TotalTime>
  <Words>826</Words>
  <Application>Microsoft Office PowerPoint</Application>
  <PresentationFormat>Předvádění na obrazovce (4:3)</PresentationFormat>
  <Paragraphs>186</Paragraphs>
  <Slides>21</Slides>
  <Notes>21</Notes>
  <HiddenSlides>0</HiddenSlides>
  <MMClips>0</MMClips>
  <ScaleCrop>false</ScaleCrop>
  <HeadingPairs>
    <vt:vector size="6" baseType="variant">
      <vt:variant>
        <vt:lpstr>Použitá písma</vt:lpstr>
      </vt:variant>
      <vt:variant>
        <vt:i4>7</vt:i4>
      </vt:variant>
      <vt:variant>
        <vt:lpstr>Motiv</vt:lpstr>
      </vt:variant>
      <vt:variant>
        <vt:i4>1</vt:i4>
      </vt:variant>
      <vt:variant>
        <vt:lpstr>Nadpisy snímků</vt:lpstr>
      </vt:variant>
      <vt:variant>
        <vt:i4>21</vt:i4>
      </vt:variant>
    </vt:vector>
  </HeadingPairs>
  <TitlesOfParts>
    <vt:vector size="29" baseType="lpstr">
      <vt:lpstr>Arial</vt:lpstr>
      <vt:lpstr>Calibri</vt:lpstr>
      <vt:lpstr>Corbel</vt:lpstr>
      <vt:lpstr>Roboto Medium</vt:lpstr>
      <vt:lpstr>Wingdings</vt:lpstr>
      <vt:lpstr>Wingdings 2</vt:lpstr>
      <vt:lpstr>Wingdings 3</vt:lpstr>
      <vt:lpstr>Module</vt:lpstr>
      <vt:lpstr>Prezentace aplikace PowerPoint</vt:lpstr>
      <vt:lpstr>Practical info</vt:lpstr>
      <vt:lpstr>Shared Document</vt:lpstr>
      <vt:lpstr>Public discourse</vt:lpstr>
      <vt:lpstr>Moral panic</vt:lpstr>
      <vt:lpstr>Moral panic</vt:lpstr>
      <vt:lpstr>Violence &amp; Aggressivity</vt:lpstr>
      <vt:lpstr>Violence &amp; Aggressivity</vt:lpstr>
      <vt:lpstr>Does playing violent games make players more aggressive?</vt:lpstr>
      <vt:lpstr>Does playing violent games make players more aggressive?</vt:lpstr>
      <vt:lpstr>Effect on Aggression?</vt:lpstr>
      <vt:lpstr>Measurements</vt:lpstr>
      <vt:lpstr>Measurements</vt:lpstr>
      <vt:lpstr>Effect on violence?</vt:lpstr>
      <vt:lpstr>Effect on violence?</vt:lpstr>
      <vt:lpstr>Violent game &amp; violent crimes</vt:lpstr>
      <vt:lpstr>Effects on desensitization</vt:lpstr>
      <vt:lpstr>Effects on desensitization</vt:lpstr>
      <vt:lpstr>Guilt &amp; Video Games</vt:lpstr>
      <vt:lpstr>Effect on desensitization?</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Pogamut 3</dc:title>
  <dc:creator>Jimmy</dc:creator>
  <cp:lastModifiedBy>k</cp:lastModifiedBy>
  <cp:revision>599</cp:revision>
  <dcterms:created xsi:type="dcterms:W3CDTF">2010-03-09T16:35:26Z</dcterms:created>
  <dcterms:modified xsi:type="dcterms:W3CDTF">2022-01-31T23:38:30Z</dcterms:modified>
</cp:coreProperties>
</file>