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embeddedFontLst>
    <p:embeddedFont>
      <p:font typeface="Arial Unicode MS" panose="020B0604020202020204" charset="-128"/>
      <p:regular r:id="rId1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81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C042EEA-9F9B-4B91-B52A-073E94FB90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27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C2E538-665F-41F7-803A-D92BB2671093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Slajdy NEJSOU učební text! Opakuji, slajdy NEJSOU učební text!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69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A4750BA-B163-4F11-8356-C4353F13CE0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129" name="Picture 9" descr="b2e2lirt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3775" y="3392488"/>
            <a:ext cx="1684338" cy="1406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E42D6-9DD4-4165-BDB0-13B2B843F04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17C8BE-C614-485F-9B20-1471ABF7C6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1145F-674A-4228-8958-0EA9769F55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15E1F-5AFB-40EA-923D-A2EB4D767C8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9EAE92-5121-41FC-8DEC-DA73929E0C3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B1BA9-04F9-4DBA-8B88-0BF71DD220A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CB23DE-87E9-44C4-9125-F9964740268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9B49DB-207B-4B04-AB13-3224BA24FB5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FF626-F1DE-4CAB-AC6F-3C9C63F3BC9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5FCAB0-4CDF-4FD1-8C9D-AF93D5E31F1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AD280EE7-F64F-4308-BA6A-AA907C3209A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2557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cs-CZ"/>
          </a:p>
        </p:txBody>
      </p:sp>
      <p:pic>
        <p:nvPicPr>
          <p:cNvPr id="4105" name="Picture 9" descr="b2e2lirt[1]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29575" y="115888"/>
            <a:ext cx="1114425" cy="93186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Compiler principles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Jakub Yaghob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and slides</a:t>
            </a:r>
            <a:endParaRPr lang="cs-CZ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noProof="1" smtClean="0"/>
              <a:t>The Dragon Book</a:t>
            </a:r>
          </a:p>
          <a:p>
            <a:pPr lvl="1">
              <a:lnSpc>
                <a:spcPct val="90000"/>
              </a:lnSpc>
            </a:pPr>
            <a:r>
              <a:rPr lang="cs-CZ" noProof="1" smtClean="0"/>
              <a:t>Aho</a:t>
            </a:r>
            <a:r>
              <a:rPr lang="cs-CZ" noProof="1"/>
              <a:t>, Sethi, Ullman</a:t>
            </a:r>
            <a:r>
              <a:rPr lang="cs-CZ" dirty="0"/>
              <a:t>: </a:t>
            </a:r>
            <a:r>
              <a:rPr lang="en-US" dirty="0"/>
              <a:t>Compilers - Principles, Techniques and Tools</a:t>
            </a:r>
            <a:r>
              <a:rPr lang="cs-CZ" dirty="0"/>
              <a:t>, </a:t>
            </a:r>
            <a:r>
              <a:rPr lang="cs-CZ" noProof="1"/>
              <a:t>Addison-Wesley</a:t>
            </a:r>
            <a:r>
              <a:rPr lang="cs-CZ" dirty="0"/>
              <a:t> </a:t>
            </a:r>
            <a:r>
              <a:rPr lang="cs-CZ" dirty="0" smtClean="0"/>
              <a:t>1986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cs-CZ" noProof="1"/>
              <a:t>Aho, </a:t>
            </a:r>
            <a:r>
              <a:rPr lang="en-US" noProof="1" smtClean="0"/>
              <a:t>Lam, </a:t>
            </a:r>
            <a:r>
              <a:rPr lang="cs-CZ" noProof="1" smtClean="0"/>
              <a:t>Sethi</a:t>
            </a:r>
            <a:r>
              <a:rPr lang="cs-CZ" noProof="1"/>
              <a:t>, Ullman</a:t>
            </a:r>
            <a:r>
              <a:rPr lang="cs-CZ" dirty="0"/>
              <a:t>: </a:t>
            </a:r>
            <a:r>
              <a:rPr lang="en-US" dirty="0"/>
              <a:t>Compilers - Principles, Techniques and </a:t>
            </a:r>
            <a:r>
              <a:rPr lang="en-US" dirty="0" smtClean="0"/>
              <a:t>Tools (2</a:t>
            </a:r>
            <a:r>
              <a:rPr lang="en-US" baseline="30000" dirty="0" smtClean="0"/>
              <a:t>nd</a:t>
            </a:r>
            <a:r>
              <a:rPr lang="en-US" dirty="0" smtClean="0"/>
              <a:t> edition)</a:t>
            </a:r>
            <a:r>
              <a:rPr lang="cs-CZ" dirty="0" smtClean="0"/>
              <a:t>, </a:t>
            </a:r>
            <a:r>
              <a:rPr lang="cs-CZ" noProof="1"/>
              <a:t>Addison-Wesley</a:t>
            </a:r>
            <a:r>
              <a:rPr lang="cs-CZ" dirty="0"/>
              <a:t> </a:t>
            </a:r>
            <a:r>
              <a:rPr lang="en-US" dirty="0" smtClean="0"/>
              <a:t>2006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Advanced compiler techniques</a:t>
            </a:r>
            <a:endParaRPr lang="cs-CZ" dirty="0"/>
          </a:p>
          <a:p>
            <a:pPr lvl="1">
              <a:lnSpc>
                <a:spcPct val="90000"/>
              </a:lnSpc>
            </a:pPr>
            <a:r>
              <a:rPr lang="cs-CZ" noProof="1" smtClean="0"/>
              <a:t>Muchnick </a:t>
            </a:r>
            <a:r>
              <a:rPr lang="cs-CZ" noProof="1"/>
              <a:t>S.S</a:t>
            </a:r>
            <a:r>
              <a:rPr lang="cs-CZ" dirty="0"/>
              <a:t>.: </a:t>
            </a:r>
            <a:r>
              <a:rPr lang="en-US" dirty="0"/>
              <a:t>Advanced compiler design and implementation</a:t>
            </a:r>
            <a:r>
              <a:rPr lang="cs-CZ" dirty="0"/>
              <a:t>, </a:t>
            </a:r>
            <a:r>
              <a:rPr lang="cs-CZ" noProof="1"/>
              <a:t>Morgan Kaufman Publishers</a:t>
            </a:r>
            <a:r>
              <a:rPr lang="cs-CZ" dirty="0"/>
              <a:t> 1997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Slides</a:t>
            </a:r>
            <a:endParaRPr lang="cs-CZ" dirty="0"/>
          </a:p>
          <a:p>
            <a:pPr lvl="1">
              <a:lnSpc>
                <a:spcPct val="90000"/>
              </a:lnSpc>
            </a:pPr>
            <a:r>
              <a:rPr lang="cs-CZ" sz="2200" noProof="1"/>
              <a:t>https://www.ksi.mff.cuni.cz/teaching/nswi098-web/</a:t>
            </a:r>
            <a:endParaRPr lang="en-US" sz="2200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compiler?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565275"/>
          </a:xfrm>
        </p:spPr>
        <p:txBody>
          <a:bodyPr/>
          <a:lstStyle/>
          <a:p>
            <a:r>
              <a:rPr lang="en-US" dirty="0" smtClean="0"/>
              <a:t>Naïve concept</a:t>
            </a:r>
            <a:endParaRPr lang="cs-CZ" dirty="0"/>
          </a:p>
          <a:p>
            <a:pPr lvl="1"/>
            <a:r>
              <a:rPr lang="en-US" dirty="0" smtClean="0"/>
              <a:t>A black-box compiling a source code to a target code</a:t>
            </a:r>
            <a:endParaRPr lang="en-US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348038" y="3429000"/>
            <a:ext cx="2160587" cy="1152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Compiler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5508625" y="4005263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cs-CZ" dirty="0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1908175" y="4005263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cs-CZ" dirty="0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4500563" y="45815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cs-CZ" dirty="0"/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480007" y="3592513"/>
            <a:ext cx="132440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Source</a:t>
            </a:r>
            <a:br>
              <a:rPr lang="en-US" sz="2800" dirty="0" smtClean="0"/>
            </a:br>
            <a:r>
              <a:rPr lang="en-US" sz="2800" dirty="0" smtClean="0"/>
              <a:t>code</a:t>
            </a:r>
            <a:endParaRPr lang="en-US" sz="2800" dirty="0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7131384" y="3573463"/>
            <a:ext cx="118519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Target</a:t>
            </a:r>
            <a:br>
              <a:rPr lang="en-US" sz="2800" dirty="0" smtClean="0"/>
            </a:br>
            <a:r>
              <a:rPr lang="en-US" sz="2800" dirty="0" smtClean="0"/>
              <a:t>code</a:t>
            </a:r>
            <a:endParaRPr lang="en-US" sz="2800" dirty="0"/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3574009" y="5229225"/>
            <a:ext cx="182453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Error</a:t>
            </a:r>
            <a:br>
              <a:rPr lang="en-US" sz="2800" dirty="0" smtClean="0"/>
            </a:br>
            <a:r>
              <a:rPr lang="en-US" sz="2800" dirty="0" smtClean="0"/>
              <a:t>messages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compiler</a:t>
            </a:r>
            <a:r>
              <a:rPr lang="cs-CZ" dirty="0" smtClean="0"/>
              <a:t>? </a:t>
            </a:r>
            <a:r>
              <a:rPr lang="en-US" dirty="0" smtClean="0"/>
              <a:t>More formally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have an input language</a:t>
            </a:r>
            <a:r>
              <a:rPr lang="cs-CZ" dirty="0" smtClean="0"/>
              <a:t> </a:t>
            </a:r>
            <a:r>
              <a:rPr lang="cs-CZ" dirty="0"/>
              <a:t>L</a:t>
            </a:r>
            <a:r>
              <a:rPr lang="cs-CZ" baseline="-25000" dirty="0"/>
              <a:t>in</a:t>
            </a:r>
            <a:r>
              <a:rPr lang="cs-CZ" dirty="0"/>
              <a:t> </a:t>
            </a:r>
            <a:r>
              <a:rPr lang="en-US" dirty="0" smtClean="0"/>
              <a:t>generated by a grammar</a:t>
            </a:r>
            <a:r>
              <a:rPr lang="cs-CZ" dirty="0" smtClean="0"/>
              <a:t> </a:t>
            </a:r>
            <a:r>
              <a:rPr lang="cs-CZ" dirty="0"/>
              <a:t>G</a:t>
            </a:r>
            <a:r>
              <a:rPr lang="cs-CZ" baseline="-25000" dirty="0"/>
              <a:t>in</a:t>
            </a:r>
          </a:p>
          <a:p>
            <a:r>
              <a:rPr lang="en-US" dirty="0"/>
              <a:t>Let’s have an </a:t>
            </a:r>
            <a:r>
              <a:rPr lang="en-US" dirty="0" smtClean="0"/>
              <a:t>output language</a:t>
            </a:r>
            <a:r>
              <a:rPr lang="cs-CZ" dirty="0" smtClean="0"/>
              <a:t> </a:t>
            </a:r>
            <a:r>
              <a:rPr lang="cs-CZ" dirty="0" err="1"/>
              <a:t>L</a:t>
            </a:r>
            <a:r>
              <a:rPr lang="cs-CZ" baseline="-25000" dirty="0" err="1" smtClean="0"/>
              <a:t>out</a:t>
            </a:r>
            <a:r>
              <a:rPr lang="cs-CZ" dirty="0" smtClean="0"/>
              <a:t> </a:t>
            </a:r>
            <a:r>
              <a:rPr lang="en-US" dirty="0"/>
              <a:t>generated by a grammar </a:t>
            </a:r>
            <a:r>
              <a:rPr lang="cs-CZ" dirty="0" err="1" smtClean="0"/>
              <a:t>G</a:t>
            </a:r>
            <a:r>
              <a:rPr lang="cs-CZ" baseline="-25000" dirty="0" err="1" smtClean="0"/>
              <a:t>out</a:t>
            </a:r>
            <a:r>
              <a:rPr lang="cs-CZ" dirty="0" smtClean="0"/>
              <a:t> </a:t>
            </a:r>
            <a:r>
              <a:rPr lang="en-US" dirty="0" smtClean="0"/>
              <a:t>or accepted by an automaton</a:t>
            </a:r>
            <a:r>
              <a:rPr lang="cs-CZ" dirty="0" smtClean="0"/>
              <a:t> </a:t>
            </a:r>
            <a:r>
              <a:rPr lang="cs-CZ" dirty="0" err="1"/>
              <a:t>A</a:t>
            </a:r>
            <a:r>
              <a:rPr lang="cs-CZ" baseline="-25000" dirty="0" err="1"/>
              <a:t>out</a:t>
            </a:r>
            <a:endParaRPr lang="cs-CZ" baseline="-25000" dirty="0"/>
          </a:p>
          <a:p>
            <a:r>
              <a:rPr lang="en-US" dirty="0" smtClean="0"/>
              <a:t>The compiler is a mapping </a:t>
            </a:r>
            <a:r>
              <a:rPr lang="cs-CZ" dirty="0" err="1" smtClean="0"/>
              <a:t>L</a:t>
            </a:r>
            <a:r>
              <a:rPr lang="cs-CZ" baseline="-25000" dirty="0" err="1" smtClean="0"/>
              <a:t>in</a:t>
            </a:r>
            <a:r>
              <a:rPr lang="cs-CZ" dirty="0" err="1">
                <a:cs typeface="Arial" charset="0"/>
              </a:rPr>
              <a:t>→L</a:t>
            </a:r>
            <a:r>
              <a:rPr lang="cs-CZ" baseline="-25000" dirty="0" err="1">
                <a:cs typeface="Arial" charset="0"/>
              </a:rPr>
              <a:t>out</a:t>
            </a:r>
            <a:r>
              <a:rPr lang="cs-CZ" dirty="0">
                <a:cs typeface="Arial" charset="0"/>
              </a:rPr>
              <a:t>, </a:t>
            </a:r>
            <a:r>
              <a:rPr lang="en-US" dirty="0" smtClean="0">
                <a:cs typeface="Arial" charset="0"/>
              </a:rPr>
              <a:t>where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∀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dirty="0" err="1">
                <a:ea typeface="Arial Unicode MS" pitchFamily="34" charset="-128"/>
                <a:cs typeface="Arial Unicode MS" pitchFamily="34" charset="-128"/>
              </a:rPr>
              <a:t>w</a:t>
            </a:r>
            <a:r>
              <a:rPr lang="cs-CZ" baseline="-25000" dirty="0" err="1">
                <a:ea typeface="Arial Unicode MS" pitchFamily="34" charset="-128"/>
                <a:cs typeface="Arial Unicode MS" pitchFamily="34" charset="-128"/>
              </a:rPr>
              <a:t>in</a:t>
            </a:r>
            <a:r>
              <a:rPr lang="cs-CZ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 err="1">
                <a:ea typeface="Arial Unicode MS" pitchFamily="34" charset="-128"/>
                <a:cs typeface="Arial Unicode MS" pitchFamily="34" charset="-128"/>
              </a:rPr>
              <a:t>L</a:t>
            </a:r>
            <a:r>
              <a:rPr lang="cs-CZ" baseline="-25000" dirty="0" err="1">
                <a:ea typeface="Arial Unicode MS" pitchFamily="34" charset="-128"/>
                <a:cs typeface="Arial Unicode MS" pitchFamily="34" charset="-128"/>
              </a:rPr>
              <a:t>in</a:t>
            </a:r>
            <a:r>
              <a:rPr lang="cs-CZ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∃</a:t>
            </a:r>
            <a:r>
              <a:rPr lang="cs-CZ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dirty="0" err="1">
                <a:ea typeface="Arial Unicode MS" pitchFamily="34" charset="-128"/>
                <a:cs typeface="Arial Unicode MS" pitchFamily="34" charset="-128"/>
              </a:rPr>
              <a:t>w</a:t>
            </a:r>
            <a:r>
              <a:rPr lang="cs-CZ" baseline="-25000" dirty="0" err="1">
                <a:ea typeface="Arial Unicode MS" pitchFamily="34" charset="-128"/>
                <a:cs typeface="Arial Unicode MS" pitchFamily="34" charset="-128"/>
              </a:rPr>
              <a:t>out</a:t>
            </a:r>
            <a:r>
              <a:rPr lang="cs-CZ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 err="1">
                <a:ea typeface="Arial Unicode MS" pitchFamily="34" charset="-128"/>
                <a:cs typeface="Arial Unicode MS" pitchFamily="34" charset="-128"/>
              </a:rPr>
              <a:t>L</a:t>
            </a:r>
            <a:r>
              <a:rPr lang="cs-CZ" baseline="-25000" dirty="0" err="1">
                <a:ea typeface="Arial Unicode MS" pitchFamily="34" charset="-128"/>
                <a:cs typeface="Arial Unicode MS" pitchFamily="34" charset="-128"/>
              </a:rPr>
              <a:t>out</a:t>
            </a:r>
            <a:r>
              <a:rPr lang="cs-CZ" dirty="0">
                <a:ea typeface="Arial Unicode MS" pitchFamily="34" charset="-128"/>
                <a:cs typeface="Arial Unicode MS" pitchFamily="34" charset="-128"/>
              </a:rPr>
              <a:t>.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The mapping does not exist for 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dirty="0" err="1">
                <a:ea typeface="Arial Unicode MS" pitchFamily="34" charset="-128"/>
                <a:cs typeface="Arial Unicode MS" pitchFamily="34" charset="-128"/>
              </a:rPr>
              <a:t>w</a:t>
            </a:r>
            <a:r>
              <a:rPr lang="cs-CZ" baseline="-25000" dirty="0" err="1">
                <a:ea typeface="Arial Unicode MS" pitchFamily="34" charset="-128"/>
                <a:cs typeface="Arial Unicode MS" pitchFamily="34" charset="-128"/>
              </a:rPr>
              <a:t>in</a:t>
            </a:r>
            <a:r>
              <a:rPr lang="cs-CZ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∉</a:t>
            </a:r>
            <a:r>
              <a:rPr lang="cs-CZ" dirty="0" err="1" smtClean="0">
                <a:ea typeface="Arial Unicode MS" pitchFamily="34" charset="-128"/>
                <a:cs typeface="Arial Unicode MS" pitchFamily="34" charset="-128"/>
              </a:rPr>
              <a:t>L</a:t>
            </a:r>
            <a:r>
              <a:rPr lang="cs-CZ" baseline="-25000" dirty="0" err="1" smtClean="0">
                <a:ea typeface="Arial Unicode MS" pitchFamily="34" charset="-128"/>
                <a:cs typeface="Arial Unicode MS" pitchFamily="34" charset="-128"/>
              </a:rPr>
              <a:t>in</a:t>
            </a:r>
            <a:endParaRPr lang="cs-CZ" dirty="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cs-CZ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Structured (e.g. MPS from </a:t>
            </a:r>
            <a:r>
              <a:rPr lang="en-US" dirty="0" err="1" smtClean="0"/>
              <a:t>JetBrains</a:t>
            </a:r>
            <a:r>
              <a:rPr lang="en-US" dirty="0" smtClean="0"/>
              <a:t>) or syntax-highlighting editor</a:t>
            </a:r>
            <a:endParaRPr lang="cs-CZ" dirty="0"/>
          </a:p>
          <a:p>
            <a:pPr>
              <a:lnSpc>
                <a:spcPct val="90000"/>
              </a:lnSpc>
            </a:pPr>
            <a:r>
              <a:rPr lang="en-US" dirty="0"/>
              <a:t>Pretty-printer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Static program checker</a:t>
            </a:r>
            <a:endParaRPr lang="cs-CZ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LINT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Interpreters</a:t>
            </a:r>
            <a:endParaRPr lang="cs-CZ" dirty="0"/>
          </a:p>
          <a:p>
            <a:pPr>
              <a:lnSpc>
                <a:spcPct val="90000"/>
              </a:lnSpc>
            </a:pPr>
            <a:r>
              <a:rPr lang="en-US" dirty="0" smtClean="0"/>
              <a:t>Modelling languages compiler</a:t>
            </a:r>
            <a:endParaRPr lang="cs-CZ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Verilog, VHDL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Query languages</a:t>
            </a:r>
            <a:endParaRPr lang="cs-CZ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SQL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translation</a:t>
            </a:r>
            <a:endParaRPr lang="cs-CZ" dirty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844800" y="3213100"/>
            <a:ext cx="1439166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Preprocessor</a:t>
            </a:r>
            <a:endParaRPr lang="en-US" dirty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300788" y="3213100"/>
            <a:ext cx="13668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Compiler</a:t>
            </a:r>
            <a:endParaRPr lang="cs-CZ" dirty="0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229350" y="5805488"/>
            <a:ext cx="13668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Assembler</a:t>
            </a:r>
            <a:endParaRPr lang="en-US" dirty="0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2699792" y="5805488"/>
            <a:ext cx="158417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Linker/Loader</a:t>
            </a:r>
            <a:endParaRPr lang="en-US" dirty="0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V="1">
            <a:off x="4283966" y="3500438"/>
            <a:ext cx="50552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6948488" y="508635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 flipH="1">
            <a:off x="5581650" y="609441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2300" name="AutoShape 12"/>
          <p:cNvSpPr>
            <a:spLocks noChangeArrowheads="1"/>
          </p:cNvSpPr>
          <p:nvPr/>
        </p:nvSpPr>
        <p:spPr bwMode="auto">
          <a:xfrm>
            <a:off x="3060700" y="4508500"/>
            <a:ext cx="1152525" cy="792163"/>
          </a:xfrm>
          <a:prstGeom prst="flowChartMultidocumen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Libraries</a:t>
            </a:r>
            <a:br>
              <a:rPr lang="en-US" dirty="0" smtClean="0"/>
            </a:br>
            <a:r>
              <a:rPr lang="en-US" dirty="0" smtClean="0"/>
              <a:t>Objects</a:t>
            </a:r>
            <a:endParaRPr lang="cs-CZ" dirty="0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3563938" y="530066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2303" name="AutoShape 15"/>
          <p:cNvSpPr>
            <a:spLocks noChangeArrowheads="1"/>
          </p:cNvSpPr>
          <p:nvPr/>
        </p:nvSpPr>
        <p:spPr bwMode="auto">
          <a:xfrm>
            <a:off x="1116013" y="3213100"/>
            <a:ext cx="1008062" cy="647700"/>
          </a:xfrm>
          <a:prstGeom prst="flowChartDocumen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Source</a:t>
            </a:r>
            <a:br>
              <a:rPr lang="en-US" dirty="0" smtClean="0"/>
            </a:br>
            <a:r>
              <a:rPr lang="en-US" dirty="0" smtClean="0"/>
              <a:t>code</a:t>
            </a:r>
            <a:endParaRPr lang="cs-CZ" dirty="0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2124075" y="350043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2305" name="AutoShape 17"/>
          <p:cNvSpPr>
            <a:spLocks noChangeArrowheads="1"/>
          </p:cNvSpPr>
          <p:nvPr/>
        </p:nvSpPr>
        <p:spPr bwMode="auto">
          <a:xfrm>
            <a:off x="4752975" y="3141663"/>
            <a:ext cx="936625" cy="647700"/>
          </a:xfrm>
          <a:prstGeom prst="flowChartInputOutpu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/>
              <a:t>.pp</a:t>
            </a:r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>
            <a:off x="5581650" y="3500438"/>
            <a:ext cx="7191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2308" name="AutoShape 20"/>
          <p:cNvSpPr>
            <a:spLocks noChangeArrowheads="1"/>
          </p:cNvSpPr>
          <p:nvPr/>
        </p:nvSpPr>
        <p:spPr bwMode="auto">
          <a:xfrm>
            <a:off x="6445250" y="4437063"/>
            <a:ext cx="936625" cy="647700"/>
          </a:xfrm>
          <a:prstGeom prst="flowChartInputOutpu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/>
              <a:t>.asm</a:t>
            </a:r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6950075" y="3717925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2310" name="AutoShape 22"/>
          <p:cNvSpPr>
            <a:spLocks noChangeArrowheads="1"/>
          </p:cNvSpPr>
          <p:nvPr/>
        </p:nvSpPr>
        <p:spPr bwMode="auto">
          <a:xfrm>
            <a:off x="4752975" y="5734050"/>
            <a:ext cx="936625" cy="647700"/>
          </a:xfrm>
          <a:prstGeom prst="flowChartInputOutpu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/>
              <a:t>.obj</a:t>
            </a:r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 flipH="1">
            <a:off x="4283966" y="6092825"/>
            <a:ext cx="50552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2312" name="AutoShape 24"/>
          <p:cNvSpPr>
            <a:spLocks noChangeArrowheads="1"/>
          </p:cNvSpPr>
          <p:nvPr/>
        </p:nvSpPr>
        <p:spPr bwMode="auto">
          <a:xfrm>
            <a:off x="899592" y="5805488"/>
            <a:ext cx="1224483" cy="647700"/>
          </a:xfrm>
          <a:prstGeom prst="flowChartDocumen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Executable</a:t>
            </a:r>
            <a:br>
              <a:rPr lang="en-US" dirty="0" smtClean="0"/>
            </a:br>
            <a:r>
              <a:rPr lang="en-US" dirty="0" smtClean="0"/>
              <a:t>code</a:t>
            </a:r>
            <a:endParaRPr lang="cs-CZ" dirty="0"/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 flipH="1" flipV="1">
            <a:off x="2124074" y="6092825"/>
            <a:ext cx="5757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2314" name="AutoShape 26"/>
          <p:cNvSpPr>
            <a:spLocks noChangeArrowheads="1"/>
          </p:cNvSpPr>
          <p:nvPr/>
        </p:nvSpPr>
        <p:spPr bwMode="auto">
          <a:xfrm>
            <a:off x="6443663" y="1844675"/>
            <a:ext cx="1152525" cy="792163"/>
          </a:xfrm>
          <a:prstGeom prst="flowChartMultidocumen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Interface</a:t>
            </a:r>
            <a:endParaRPr lang="cs-CZ" dirty="0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>
            <a:off x="6948488" y="27082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2318" name="Freeform 30"/>
          <p:cNvSpPr>
            <a:spLocks/>
          </p:cNvSpPr>
          <p:nvPr/>
        </p:nvSpPr>
        <p:spPr bwMode="auto">
          <a:xfrm>
            <a:off x="2555875" y="2852738"/>
            <a:ext cx="5400675" cy="3744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02" y="0"/>
              </a:cxn>
              <a:cxn ang="0">
                <a:pos x="3402" y="2359"/>
              </a:cxn>
              <a:cxn ang="0">
                <a:pos x="2132" y="2359"/>
              </a:cxn>
              <a:cxn ang="0">
                <a:pos x="2132" y="771"/>
              </a:cxn>
              <a:cxn ang="0">
                <a:pos x="0" y="771"/>
              </a:cxn>
              <a:cxn ang="0">
                <a:pos x="0" y="0"/>
              </a:cxn>
            </a:cxnLst>
            <a:rect l="0" t="0" r="r" b="b"/>
            <a:pathLst>
              <a:path w="3402" h="2359">
                <a:moveTo>
                  <a:pt x="0" y="0"/>
                </a:moveTo>
                <a:lnTo>
                  <a:pt x="3402" y="0"/>
                </a:lnTo>
                <a:lnTo>
                  <a:pt x="3402" y="2359"/>
                </a:lnTo>
                <a:lnTo>
                  <a:pt x="2132" y="2359"/>
                </a:lnTo>
                <a:lnTo>
                  <a:pt x="2132" y="771"/>
                </a:lnTo>
                <a:lnTo>
                  <a:pt x="0" y="771"/>
                </a:lnTo>
                <a:lnTo>
                  <a:pt x="0" y="0"/>
                </a:lnTo>
                <a:close/>
              </a:path>
            </a:pathLst>
          </a:custGeom>
          <a:noFill/>
          <a:ln w="38100" cap="flat">
            <a:solidFill>
              <a:srgbClr val="FF0000"/>
            </a:solidFill>
            <a:prstDash val="lgDash"/>
            <a:round/>
            <a:headEnd/>
            <a:tailEnd/>
          </a:ln>
          <a:effectLst/>
        </p:spPr>
        <p:txBody>
          <a:bodyPr wrap="none"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a compiler</a:t>
            </a:r>
            <a:endParaRPr lang="cs-CZ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 rot="16200000">
            <a:off x="1258888" y="3573462"/>
            <a:ext cx="12954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Lexical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analysis</a:t>
            </a:r>
            <a:endParaRPr lang="cs-CZ" dirty="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 rot="16200000">
            <a:off x="5291138" y="3573462"/>
            <a:ext cx="12954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Intermediate</a:t>
            </a:r>
            <a:br>
              <a:rPr lang="en-US" dirty="0" smtClean="0"/>
            </a:br>
            <a:r>
              <a:rPr lang="en-US" dirty="0" smtClean="0"/>
              <a:t>code opt</a:t>
            </a:r>
            <a:endParaRPr lang="cs-CZ" dirty="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 rot="16200000">
            <a:off x="6299201" y="3573462"/>
            <a:ext cx="12954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Code</a:t>
            </a:r>
            <a:br>
              <a:rPr lang="en-US" dirty="0" smtClean="0"/>
            </a:br>
            <a:r>
              <a:rPr lang="en-US" dirty="0" smtClean="0"/>
              <a:t>generation</a:t>
            </a:r>
            <a:endParaRPr lang="cs-CZ" dirty="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 rot="16200000">
            <a:off x="2266951" y="3573462"/>
            <a:ext cx="12954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Syntax</a:t>
            </a:r>
            <a:br>
              <a:rPr lang="en-US" dirty="0" smtClean="0"/>
            </a:br>
            <a:r>
              <a:rPr lang="en-US" dirty="0" smtClean="0"/>
              <a:t>analysis</a:t>
            </a:r>
            <a:endParaRPr lang="cs-CZ" dirty="0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 rot="16200000">
            <a:off x="3275013" y="3573462"/>
            <a:ext cx="12954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Semantic</a:t>
            </a:r>
            <a:br>
              <a:rPr lang="en-US" dirty="0" smtClean="0"/>
            </a:br>
            <a:r>
              <a:rPr lang="en-US" dirty="0" smtClean="0"/>
              <a:t>analysis</a:t>
            </a:r>
            <a:endParaRPr lang="cs-CZ" dirty="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 rot="16200000">
            <a:off x="4283076" y="3573462"/>
            <a:ext cx="12954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Intermediate</a:t>
            </a:r>
            <a:br>
              <a:rPr lang="en-US" dirty="0" smtClean="0"/>
            </a:br>
            <a:r>
              <a:rPr lang="en-US" dirty="0" smtClean="0"/>
              <a:t>code gen</a:t>
            </a:r>
            <a:endParaRPr lang="cs-CZ" dirty="0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2193925" y="3860800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3201988" y="3860800"/>
            <a:ext cx="433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4210050" y="3860800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5219700" y="3860800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6227763" y="3860800"/>
            <a:ext cx="433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1185863" y="3860800"/>
            <a:ext cx="433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7235825" y="3860800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30" name="AutoShape 18"/>
          <p:cNvSpPr>
            <a:spLocks noChangeArrowheads="1"/>
          </p:cNvSpPr>
          <p:nvPr/>
        </p:nvSpPr>
        <p:spPr bwMode="auto">
          <a:xfrm>
            <a:off x="179388" y="3573463"/>
            <a:ext cx="1008062" cy="647700"/>
          </a:xfrm>
          <a:prstGeom prst="flowChartDocumen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Source</a:t>
            </a:r>
            <a:br>
              <a:rPr lang="en-US" dirty="0" smtClean="0"/>
            </a:br>
            <a:r>
              <a:rPr lang="en-US" dirty="0" smtClean="0"/>
              <a:t>code</a:t>
            </a:r>
            <a:endParaRPr lang="cs-CZ" dirty="0"/>
          </a:p>
        </p:txBody>
      </p:sp>
      <p:sp>
        <p:nvSpPr>
          <p:cNvPr id="13331" name="AutoShape 19"/>
          <p:cNvSpPr>
            <a:spLocks noChangeArrowheads="1"/>
          </p:cNvSpPr>
          <p:nvPr/>
        </p:nvSpPr>
        <p:spPr bwMode="auto">
          <a:xfrm>
            <a:off x="7667625" y="3573463"/>
            <a:ext cx="1008063" cy="647700"/>
          </a:xfrm>
          <a:prstGeom prst="flowChartDocumen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Target</a:t>
            </a:r>
            <a:br>
              <a:rPr lang="en-US" dirty="0" smtClean="0"/>
            </a:br>
            <a:r>
              <a:rPr lang="en-US" dirty="0" smtClean="0"/>
              <a:t>code</a:t>
            </a:r>
            <a:endParaRPr lang="cs-CZ" dirty="0"/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3635375" y="1916113"/>
            <a:ext cx="1512888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Tables</a:t>
            </a:r>
            <a:endParaRPr lang="cs-CZ" dirty="0"/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3671888" y="5373688"/>
            <a:ext cx="1439862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Error</a:t>
            </a:r>
            <a:br>
              <a:rPr lang="en-US" dirty="0" smtClean="0"/>
            </a:br>
            <a:r>
              <a:rPr lang="en-US" dirty="0" smtClean="0"/>
              <a:t>handling</a:t>
            </a:r>
            <a:endParaRPr lang="cs-CZ" dirty="0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 flipV="1">
            <a:off x="1908175" y="2420938"/>
            <a:ext cx="194310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 flipV="1">
            <a:off x="2916238" y="2420938"/>
            <a:ext cx="1150937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 flipV="1">
            <a:off x="3924300" y="2420938"/>
            <a:ext cx="287338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 flipH="1" flipV="1">
            <a:off x="4356100" y="2420938"/>
            <a:ext cx="576263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 flipH="1" flipV="1">
            <a:off x="4572000" y="2420938"/>
            <a:ext cx="13684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 flipH="1" flipV="1">
            <a:off x="4859338" y="2420938"/>
            <a:ext cx="208915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>
            <a:off x="1908175" y="4508500"/>
            <a:ext cx="194310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>
            <a:off x="2916238" y="4508500"/>
            <a:ext cx="1150937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43" name="Line 31"/>
          <p:cNvSpPr>
            <a:spLocks noChangeShapeType="1"/>
          </p:cNvSpPr>
          <p:nvPr/>
        </p:nvSpPr>
        <p:spPr bwMode="auto">
          <a:xfrm>
            <a:off x="3924300" y="4508500"/>
            <a:ext cx="287338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 flipH="1">
            <a:off x="4356100" y="4508500"/>
            <a:ext cx="576263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 flipH="1">
            <a:off x="4572000" y="4508500"/>
            <a:ext cx="1368425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46" name="Line 34"/>
          <p:cNvSpPr>
            <a:spLocks noChangeShapeType="1"/>
          </p:cNvSpPr>
          <p:nvPr/>
        </p:nvSpPr>
        <p:spPr bwMode="auto">
          <a:xfrm flipH="1">
            <a:off x="4859338" y="4508500"/>
            <a:ext cx="208915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>
            <a:off x="6372225" y="1628775"/>
            <a:ext cx="0" cy="4751388"/>
          </a:xfrm>
          <a:prstGeom prst="line">
            <a:avLst/>
          </a:prstGeom>
          <a:noFill/>
          <a:ln w="38100">
            <a:solidFill>
              <a:srgbClr val="FF0000"/>
            </a:solidFill>
            <a:prstDash val="lgDash"/>
            <a:round/>
            <a:headEnd/>
            <a:tailEnd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1023938" y="2008188"/>
            <a:ext cx="1387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front end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6732588" y="1987550"/>
            <a:ext cx="142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back</a:t>
            </a:r>
            <a:r>
              <a:rPr lang="cs-CZ" sz="2400">
                <a:solidFill>
                  <a:srgbClr val="FF3300"/>
                </a:solidFill>
              </a:rPr>
              <a:t> </a:t>
            </a:r>
            <a:r>
              <a:rPr lang="en-US" sz="2400">
                <a:solidFill>
                  <a:srgbClr val="FF3300"/>
                </a:solidFill>
              </a:rPr>
              <a:t>end</a:t>
            </a:r>
          </a:p>
        </p:txBody>
      </p:sp>
      <p:sp>
        <p:nvSpPr>
          <p:cNvPr id="13351" name="Freeform 39"/>
          <p:cNvSpPr>
            <a:spLocks/>
          </p:cNvSpPr>
          <p:nvPr/>
        </p:nvSpPr>
        <p:spPr bwMode="auto">
          <a:xfrm>
            <a:off x="2411413" y="2997200"/>
            <a:ext cx="2952750" cy="1727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60" y="0"/>
              </a:cxn>
              <a:cxn ang="0">
                <a:pos x="1860" y="1361"/>
              </a:cxn>
              <a:cxn ang="0">
                <a:pos x="0" y="1361"/>
              </a:cxn>
              <a:cxn ang="0">
                <a:pos x="0" y="0"/>
              </a:cxn>
            </a:cxnLst>
            <a:rect l="0" t="0" r="r" b="b"/>
            <a:pathLst>
              <a:path w="1860" h="1361">
                <a:moveTo>
                  <a:pt x="0" y="0"/>
                </a:moveTo>
                <a:lnTo>
                  <a:pt x="1860" y="0"/>
                </a:lnTo>
                <a:lnTo>
                  <a:pt x="1860" y="1361"/>
                </a:lnTo>
                <a:lnTo>
                  <a:pt x="0" y="1361"/>
                </a:lnTo>
                <a:lnTo>
                  <a:pt x="0" y="0"/>
                </a:lnTo>
                <a:close/>
              </a:path>
            </a:pathLst>
          </a:custGeom>
          <a:noFill/>
          <a:ln w="38100" cap="flat">
            <a:solidFill>
              <a:schemeClr val="accent2"/>
            </a:solidFill>
            <a:prstDash val="lgDash"/>
            <a:round/>
            <a:headEnd/>
            <a:tailEnd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1633252" y="4724400"/>
            <a:ext cx="23246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Syntax-directed</a:t>
            </a:r>
            <a:br>
              <a:rPr lang="en-US" sz="2400" dirty="0" smtClean="0">
                <a:solidFill>
                  <a:schemeClr val="accent2"/>
                </a:solidFill>
              </a:rPr>
            </a:br>
            <a:r>
              <a:rPr lang="en-US" sz="2400" dirty="0" smtClean="0">
                <a:solidFill>
                  <a:schemeClr val="accent2"/>
                </a:solidFill>
              </a:rPr>
              <a:t>translation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3353" name="Rectangle 41"/>
          <p:cNvSpPr>
            <a:spLocks noGrp="1" noChangeArrowheads="1"/>
          </p:cNvSpPr>
          <p:nvPr>
            <p:ph type="body" idx="1"/>
          </p:nvPr>
        </p:nvSpPr>
        <p:spPr>
          <a:xfrm>
            <a:off x="6732588" y="5661025"/>
            <a:ext cx="1873250" cy="72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 smtClean="0"/>
              <a:t>Compiler</a:t>
            </a:r>
            <a:br>
              <a:rPr lang="en-US" sz="2100" dirty="0" smtClean="0"/>
            </a:br>
            <a:r>
              <a:rPr lang="en-US" sz="2100" dirty="0" smtClean="0"/>
              <a:t>passes</a:t>
            </a:r>
            <a:endParaRPr lang="cs-CZ" sz="2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7" grpId="0" animBg="1"/>
      <p:bldP spid="13348" grpId="0"/>
      <p:bldP spid="13349" grpId="0"/>
      <p:bldP spid="13351" grpId="0" animBg="1"/>
      <p:bldP spid="1335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Compiler-construction tools</a:t>
            </a:r>
            <a:endParaRPr lang="cs-CZ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 smtClean="0"/>
              <a:t>Parser generators</a:t>
            </a:r>
            <a:endParaRPr lang="cs-CZ" sz="21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Produce syntax analyzers</a:t>
            </a:r>
            <a:endParaRPr lang="cs-CZ" sz="20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Usually description based on a context-free grammar</a:t>
            </a:r>
            <a:endParaRPr lang="cs-CZ" sz="20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Bison, </a:t>
            </a:r>
            <a:r>
              <a:rPr lang="en-US" sz="2000" dirty="0"/>
              <a:t>Coco/R, ANTLR</a:t>
            </a:r>
            <a:endParaRPr lang="cs-CZ" sz="2000" dirty="0"/>
          </a:p>
          <a:p>
            <a:pPr>
              <a:lnSpc>
                <a:spcPct val="90000"/>
              </a:lnSpc>
            </a:pPr>
            <a:r>
              <a:rPr lang="en-US" sz="2100" dirty="0" smtClean="0"/>
              <a:t>Scanner generators</a:t>
            </a:r>
            <a:endParaRPr lang="cs-CZ" sz="21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Produce lexical analyzers</a:t>
            </a:r>
            <a:endParaRPr lang="cs-CZ" sz="20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Usually description based on regular expressions</a:t>
            </a:r>
            <a:endParaRPr lang="cs-CZ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F</a:t>
            </a:r>
            <a:r>
              <a:rPr lang="cs-CZ" sz="2000" dirty="0"/>
              <a:t>lex</a:t>
            </a:r>
          </a:p>
          <a:p>
            <a:pPr>
              <a:lnSpc>
                <a:spcPct val="90000"/>
              </a:lnSpc>
            </a:pPr>
            <a:r>
              <a:rPr lang="en-US" sz="2100" dirty="0" smtClean="0"/>
              <a:t>Automatic code generators</a:t>
            </a:r>
            <a:endParaRPr lang="cs-CZ" sz="21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Produce translations for each intermediate code instructions to the target code</a:t>
            </a:r>
            <a:endParaRPr lang="cs-CZ" sz="20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 processor model and description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Mono JIT</a:t>
            </a:r>
            <a:endParaRPr lang="cs-CZ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uba">
  <a:themeElements>
    <a:clrScheme name="kuba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kub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kuba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uba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kuba</Template>
  <TotalTime>270</TotalTime>
  <Words>320</Words>
  <Application>Microsoft Office PowerPoint</Application>
  <PresentationFormat>On-screen Show (4:3)</PresentationFormat>
  <Paragraphs>76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Wingdings</vt:lpstr>
      <vt:lpstr>Arial Unicode MS</vt:lpstr>
      <vt:lpstr>kuba</vt:lpstr>
      <vt:lpstr>Compiler principles</vt:lpstr>
      <vt:lpstr>Literature and slides</vt:lpstr>
      <vt:lpstr>What is a compiler?</vt:lpstr>
      <vt:lpstr>What is a compiler? More formally</vt:lpstr>
      <vt:lpstr>Use cases</vt:lpstr>
      <vt:lpstr>Program translation</vt:lpstr>
      <vt:lpstr>Phases of a compiler</vt:lpstr>
      <vt:lpstr>Compiler-construction tools</vt:lpstr>
    </vt:vector>
  </TitlesOfParts>
  <Company>Ulita, KSI, MFF UK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Principy překladačů</dc:title>
  <dc:creator>Jakub Yaghob</dc:creator>
  <cp:lastModifiedBy>Jakub Yaghob</cp:lastModifiedBy>
  <cp:revision>33</cp:revision>
  <dcterms:created xsi:type="dcterms:W3CDTF">2005-09-28T09:53:52Z</dcterms:created>
  <dcterms:modified xsi:type="dcterms:W3CDTF">2020-09-29T09:06:15Z</dcterms:modified>
</cp:coreProperties>
</file>