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 autoAdjust="0"/>
    <p:restoredTop sz="94706" autoAdjust="0"/>
  </p:normalViewPr>
  <p:slideViewPr>
    <p:cSldViewPr>
      <p:cViewPr varScale="1">
        <p:scale>
          <a:sx n="161" d="100"/>
          <a:sy n="161" d="100"/>
        </p:scale>
        <p:origin x="1638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cs-CZ"/>
          </a:p>
        </p:txBody>
      </p:sp>
      <p:pic>
        <p:nvPicPr>
          <p:cNvPr id="6" name="Picture 9" descr="b2e2lirt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3775" y="3392488"/>
            <a:ext cx="1684338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9473DB-6228-4E9D-A0E5-3F5817BF13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324B5-8C7E-4690-80EB-FCDC57567C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77BA8-0B20-43B0-883A-E1EAA5D0E1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6C377-B5D8-4564-AF80-F834819F72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39395-838D-4DA2-A803-3B6B5E54FD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5F080-C0A5-4CB3-A35E-A857D917A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7AFFF-8C69-4DEE-88D8-93686548D9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C50F1-0F90-4626-8CFE-860771B40E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67A92-710A-4C5C-979B-0AB801EBD9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E5D07-30CF-47B8-A36D-A9B0CAAC07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ECB04-FDB2-4253-966C-A1DAF95482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80A5C-4AA0-4AAC-A6AC-611ED3E319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F5AFC-E86E-4DFA-BF3F-390D727DB2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BF163E14-1E2F-4E97-93FB-1EB1D10C11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2557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cs-CZ"/>
          </a:p>
        </p:txBody>
      </p:sp>
      <p:pic>
        <p:nvPicPr>
          <p:cNvPr id="1033" name="Picture 9" descr="b2e2lirt[1]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29575" y="115888"/>
            <a:ext cx="1114425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Compiler principles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Intermediate code</a:t>
            </a:r>
            <a:endParaRPr lang="cs-CZ" dirty="0" smtClean="0"/>
          </a:p>
          <a:p>
            <a:pPr eaLnBrk="1" hangingPunct="1"/>
            <a:endParaRPr lang="cs-CZ" dirty="0" smtClean="0"/>
          </a:p>
          <a:p>
            <a:pPr eaLnBrk="1" hangingPunct="1"/>
            <a:endParaRPr lang="cs-CZ" dirty="0" smtClean="0"/>
          </a:p>
          <a:p>
            <a:pPr eaLnBrk="1" hangingPunct="1"/>
            <a:r>
              <a:rPr lang="cs-CZ" dirty="0" smtClean="0"/>
              <a:t>Jakub Yaghob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Implementation of three-address code </a:t>
            </a:r>
            <a:r>
              <a:rPr lang="cs-CZ" dirty="0"/>
              <a:t>– </a:t>
            </a:r>
            <a:r>
              <a:rPr lang="en-US" dirty="0" smtClean="0"/>
              <a:t>indirect triples</a:t>
            </a:r>
            <a:endParaRPr lang="cs-CZ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075613" cy="1204912"/>
          </a:xfrm>
        </p:spPr>
        <p:txBody>
          <a:bodyPr/>
          <a:lstStyle/>
          <a:p>
            <a:pPr eaLnBrk="1" hangingPunct="1"/>
            <a:r>
              <a:rPr lang="en-US" sz="2600" dirty="0" smtClean="0"/>
              <a:t>One array with triples</a:t>
            </a:r>
            <a:endParaRPr lang="cs-CZ" sz="2600" dirty="0" smtClean="0"/>
          </a:p>
          <a:p>
            <a:pPr eaLnBrk="1" hangingPunct="1"/>
            <a:r>
              <a:rPr lang="en-US" sz="2600" dirty="0" smtClean="0"/>
              <a:t>One array with references</a:t>
            </a:r>
            <a:endParaRPr lang="cs-CZ" sz="2600" dirty="0" smtClean="0"/>
          </a:p>
        </p:txBody>
      </p:sp>
      <p:graphicFrame>
        <p:nvGraphicFramePr>
          <p:cNvPr id="17499" name="Group 91"/>
          <p:cNvGraphicFramePr>
            <a:graphicFrameLocks noGrp="1"/>
          </p:cNvGraphicFramePr>
          <p:nvPr>
            <p:ph sz="quarter" idx="2"/>
          </p:nvPr>
        </p:nvGraphicFramePr>
        <p:xfrm>
          <a:off x="468313" y="3429000"/>
          <a:ext cx="4038600" cy="2773680"/>
        </p:xfrm>
        <a:graphic>
          <a:graphicData uri="http://schemas.openxmlformats.org/drawingml/2006/table">
            <a:tbl>
              <a:tblPr/>
              <a:tblGrid>
                <a:gridCol w="1011237"/>
                <a:gridCol w="1008063"/>
                <a:gridCol w="1008062"/>
                <a:gridCol w="1011238"/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arg1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arg2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uminus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</a:t>
                      </a:r>
                      <a:r>
                        <a:rPr kumimoji="0" lang="cs-CZ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cs-CZ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uminus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</a:t>
                      </a:r>
                      <a:r>
                        <a:rPr kumimoji="0" lang="cs-CZ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cs-CZ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(4)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</a:t>
                      </a:r>
                      <a:r>
                        <a:rPr kumimoji="0" lang="cs-CZ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cs-CZ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</a:t>
                      </a:r>
                      <a:r>
                        <a:rPr kumimoji="0" lang="cs-CZ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cs-CZ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(5)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</a:t>
                      </a:r>
                      <a:r>
                        <a:rPr kumimoji="0" lang="cs-CZ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cs-CZ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502" name="Group 94"/>
          <p:cNvGraphicFramePr>
            <a:graphicFrameLocks noGrp="1"/>
          </p:cNvGraphicFramePr>
          <p:nvPr>
            <p:ph sz="quarter" idx="3"/>
          </p:nvPr>
        </p:nvGraphicFramePr>
        <p:xfrm>
          <a:off x="5364163" y="3429000"/>
          <a:ext cx="2022475" cy="2773680"/>
        </p:xfrm>
        <a:graphic>
          <a:graphicData uri="http://schemas.openxmlformats.org/drawingml/2006/table">
            <a:tbl>
              <a:tblPr/>
              <a:tblGrid>
                <a:gridCol w="1011237"/>
                <a:gridCol w="1011238"/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stmt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Implementation comparison</a:t>
            </a:r>
            <a:endParaRPr lang="cs-CZ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Quadruples</a:t>
            </a:r>
            <a:endParaRPr lang="cs-CZ" sz="2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Better for intermediate code optimization</a:t>
            </a:r>
            <a:endParaRPr lang="cs-CZ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They can be easily moved, names remain the same</a:t>
            </a:r>
            <a:endParaRPr lang="cs-CZ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Triples</a:t>
            </a:r>
            <a:endParaRPr lang="cs-CZ" sz="2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Tighter</a:t>
            </a:r>
            <a:endParaRPr lang="cs-CZ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Poor handling while optimizing </a:t>
            </a:r>
            <a:r>
              <a:rPr lang="cs-CZ" sz="2200" dirty="0" smtClean="0"/>
              <a:t>– </a:t>
            </a:r>
            <a:r>
              <a:rPr lang="en-US" sz="2200" dirty="0" smtClean="0"/>
              <a:t>renumbering in the whole intermediate code</a:t>
            </a:r>
            <a:endParaRPr lang="cs-CZ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Indirect triples</a:t>
            </a:r>
            <a:endParaRPr lang="cs-CZ" sz="2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Good handling while optimizing</a:t>
            </a:r>
            <a:r>
              <a:rPr lang="cs-CZ" sz="2200" dirty="0" smtClean="0"/>
              <a:t> – </a:t>
            </a:r>
            <a:r>
              <a:rPr lang="en-US" sz="2200" dirty="0" smtClean="0"/>
              <a:t>the change is only in the reference array</a:t>
            </a:r>
            <a:endParaRPr lang="cs-CZ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About the same memory size as quadruples</a:t>
            </a:r>
            <a:endParaRPr lang="cs-CZ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Intermediate code</a:t>
            </a:r>
            <a:endParaRPr lang="cs-CZ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600" dirty="0" smtClean="0"/>
              <a:t>Intermediate representation of the source code</a:t>
            </a:r>
          </a:p>
          <a:p>
            <a:pPr eaLnBrk="1" hangingPunct="1"/>
            <a:r>
              <a:rPr lang="en-US" sz="2600" dirty="0" smtClean="0"/>
              <a:t>Separates front end from back end</a:t>
            </a:r>
            <a:endParaRPr lang="cs-CZ" sz="2600" dirty="0" smtClean="0"/>
          </a:p>
          <a:p>
            <a:pPr eaLnBrk="1" hangingPunct="1"/>
            <a:r>
              <a:rPr lang="en-US" sz="2600" dirty="0" smtClean="0"/>
              <a:t>Advantages</a:t>
            </a:r>
            <a:endParaRPr lang="cs-CZ" sz="2600" dirty="0" smtClean="0"/>
          </a:p>
          <a:p>
            <a:pPr lvl="1" eaLnBrk="1" hangingPunct="1"/>
            <a:r>
              <a:rPr lang="en-US" sz="2200" dirty="0" smtClean="0"/>
              <a:t>Different back ends for the same input language</a:t>
            </a:r>
            <a:r>
              <a:rPr lang="cs-CZ" sz="2200" dirty="0" smtClean="0"/>
              <a:t> – </a:t>
            </a:r>
            <a:r>
              <a:rPr lang="en-US" sz="2200" dirty="0" smtClean="0"/>
              <a:t>support for different CPU architectures</a:t>
            </a:r>
            <a:endParaRPr lang="cs-CZ" sz="2200" dirty="0" smtClean="0"/>
          </a:p>
          <a:p>
            <a:pPr lvl="2" eaLnBrk="1" hangingPunct="1"/>
            <a:r>
              <a:rPr lang="cs-CZ" sz="2100" dirty="0" err="1" smtClean="0"/>
              <a:t>gcc</a:t>
            </a:r>
            <a:endParaRPr lang="cs-CZ" sz="2100" dirty="0" smtClean="0"/>
          </a:p>
          <a:p>
            <a:pPr lvl="1" eaLnBrk="1" hangingPunct="1"/>
            <a:r>
              <a:rPr lang="en-US" sz="2200" dirty="0" smtClean="0"/>
              <a:t>Different front ends for the same output language</a:t>
            </a:r>
            <a:r>
              <a:rPr lang="cs-CZ" sz="2200" dirty="0" smtClean="0"/>
              <a:t> – </a:t>
            </a:r>
            <a:r>
              <a:rPr lang="en-US" sz="2200" dirty="0" smtClean="0"/>
              <a:t>support more programming languages for the same CPU architecture</a:t>
            </a:r>
            <a:endParaRPr lang="cs-CZ" sz="2200" dirty="0" smtClean="0"/>
          </a:p>
          <a:p>
            <a:pPr lvl="2" eaLnBrk="1" hangingPunct="1"/>
            <a:r>
              <a:rPr lang="cs-CZ" sz="2100" dirty="0" smtClean="0"/>
              <a:t>.NET</a:t>
            </a:r>
          </a:p>
          <a:p>
            <a:pPr lvl="1" eaLnBrk="1" hangingPunct="1"/>
            <a:r>
              <a:rPr lang="en-US" sz="2200" dirty="0" smtClean="0"/>
              <a:t>A machine-independent optimizations</a:t>
            </a:r>
            <a:r>
              <a:rPr lang="cs-CZ" sz="2200" dirty="0"/>
              <a:t> – </a:t>
            </a:r>
            <a:r>
              <a:rPr lang="cs-CZ" sz="2200" dirty="0" smtClean="0"/>
              <a:t>HLO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Intermediate languages</a:t>
            </a:r>
            <a:endParaRPr lang="cs-CZ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dirty="0" smtClean="0"/>
              <a:t>Syntax tree</a:t>
            </a:r>
            <a:endParaRPr lang="cs-CZ" sz="2600" dirty="0" smtClean="0"/>
          </a:p>
          <a:p>
            <a:pPr lvl="1" eaLnBrk="1" hangingPunct="1"/>
            <a:r>
              <a:rPr lang="en-US" sz="2200" dirty="0" smtClean="0"/>
              <a:t>Can be even</a:t>
            </a:r>
            <a:r>
              <a:rPr lang="cs-CZ" sz="2200" dirty="0" smtClean="0"/>
              <a:t> DAG</a:t>
            </a:r>
          </a:p>
          <a:p>
            <a:pPr eaLnBrk="1" hangingPunct="1"/>
            <a:r>
              <a:rPr lang="en-US" sz="2600" dirty="0" smtClean="0"/>
              <a:t>Postfix notation</a:t>
            </a:r>
            <a:endParaRPr lang="cs-CZ" sz="2600" dirty="0" smtClean="0"/>
          </a:p>
          <a:p>
            <a:pPr lvl="1" eaLnBrk="1" hangingPunct="1"/>
            <a:r>
              <a:rPr lang="en-US" sz="2200" dirty="0" smtClean="0"/>
              <a:t>Linearized representation of a syntax tree</a:t>
            </a:r>
            <a:endParaRPr lang="cs-CZ" sz="2200" dirty="0" smtClean="0"/>
          </a:p>
          <a:p>
            <a:pPr lvl="1" eaLnBrk="1" hangingPunct="1"/>
            <a:r>
              <a:rPr lang="en-US" sz="2200" dirty="0" smtClean="0"/>
              <a:t>Tree edges not in notation, can be reconstructed from the order and number of operands of an operator</a:t>
            </a:r>
            <a:endParaRPr lang="cs-CZ" sz="2200" dirty="0" smtClean="0"/>
          </a:p>
          <a:p>
            <a:pPr eaLnBrk="1" hangingPunct="1"/>
            <a:r>
              <a:rPr lang="en-US" sz="2600" dirty="0" smtClean="0"/>
              <a:t>Three-address code</a:t>
            </a:r>
            <a:endParaRPr lang="cs-CZ" sz="2600" dirty="0" smtClean="0"/>
          </a:p>
          <a:p>
            <a:pPr lvl="1" eaLnBrk="1" hangingPunct="1"/>
            <a:r>
              <a:rPr lang="en-US" sz="2200" dirty="0"/>
              <a:t>Linearized representation of a syntax </a:t>
            </a:r>
            <a:r>
              <a:rPr lang="en-US" sz="2200" dirty="0" smtClean="0"/>
              <a:t>tree as well</a:t>
            </a:r>
            <a:endParaRPr lang="cs-CZ" sz="2200" dirty="0" smtClean="0"/>
          </a:p>
          <a:p>
            <a:pPr lvl="1" eaLnBrk="1" hangingPunct="1"/>
            <a:r>
              <a:rPr lang="en-US" sz="2200" dirty="0" smtClean="0"/>
              <a:t>A sequence of statements in form</a:t>
            </a:r>
            <a:endParaRPr lang="cs-CZ" sz="2200" dirty="0" smtClean="0"/>
          </a:p>
          <a:p>
            <a:pPr lvl="2" eaLnBrk="1" hangingPunct="1"/>
            <a:r>
              <a:rPr lang="cs-CZ" sz="1900" dirty="0" smtClean="0"/>
              <a:t>x := y op 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Examples</a:t>
            </a:r>
            <a:r>
              <a:rPr lang="cs-CZ" dirty="0" smtClean="0"/>
              <a:t> – </a:t>
            </a:r>
            <a:r>
              <a:rPr lang="en-US" dirty="0" smtClean="0"/>
              <a:t>syntax tree and</a:t>
            </a:r>
            <a:r>
              <a:rPr lang="cs-CZ" dirty="0" smtClean="0"/>
              <a:t> DAG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557212"/>
          </a:xfrm>
        </p:spPr>
        <p:txBody>
          <a:bodyPr/>
          <a:lstStyle/>
          <a:p>
            <a:pPr eaLnBrk="1" hangingPunct="1"/>
            <a:r>
              <a:rPr lang="cs-CZ" smtClean="0"/>
              <a:t>a := b*-c+b*-c</a:t>
            </a:r>
          </a:p>
          <a:p>
            <a:pPr eaLnBrk="1" hangingPunct="1"/>
            <a:endParaRPr lang="cs-CZ" smtClean="0"/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900113" y="2420938"/>
            <a:ext cx="1008062" cy="503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assign</a:t>
            </a:r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3708400" y="4508500"/>
            <a:ext cx="865188" cy="503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 noProof="1"/>
              <a:t>uminus</a:t>
            </a:r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1547813" y="4508500"/>
            <a:ext cx="863600" cy="503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 noProof="1"/>
              <a:t>uminus</a:t>
            </a:r>
          </a:p>
        </p:txBody>
      </p:sp>
      <p:sp>
        <p:nvSpPr>
          <p:cNvPr id="6151" name="Oval 7"/>
          <p:cNvSpPr>
            <a:spLocks noChangeArrowheads="1"/>
          </p:cNvSpPr>
          <p:nvPr/>
        </p:nvSpPr>
        <p:spPr bwMode="auto">
          <a:xfrm>
            <a:off x="323850" y="3141663"/>
            <a:ext cx="503238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a</a:t>
            </a:r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2195513" y="3141663"/>
            <a:ext cx="503237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+</a:t>
            </a:r>
          </a:p>
        </p:txBody>
      </p:sp>
      <p:sp>
        <p:nvSpPr>
          <p:cNvPr id="6153" name="Oval 9"/>
          <p:cNvSpPr>
            <a:spLocks noChangeArrowheads="1"/>
          </p:cNvSpPr>
          <p:nvPr/>
        </p:nvSpPr>
        <p:spPr bwMode="auto">
          <a:xfrm>
            <a:off x="1116013" y="3789363"/>
            <a:ext cx="503237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*</a:t>
            </a:r>
          </a:p>
        </p:txBody>
      </p:sp>
      <p:sp>
        <p:nvSpPr>
          <p:cNvPr id="6154" name="Oval 10"/>
          <p:cNvSpPr>
            <a:spLocks noChangeArrowheads="1"/>
          </p:cNvSpPr>
          <p:nvPr/>
        </p:nvSpPr>
        <p:spPr bwMode="auto">
          <a:xfrm>
            <a:off x="3203575" y="3789363"/>
            <a:ext cx="503238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*</a:t>
            </a:r>
          </a:p>
        </p:txBody>
      </p:sp>
      <p:sp>
        <p:nvSpPr>
          <p:cNvPr id="6155" name="Oval 11"/>
          <p:cNvSpPr>
            <a:spLocks noChangeArrowheads="1"/>
          </p:cNvSpPr>
          <p:nvPr/>
        </p:nvSpPr>
        <p:spPr bwMode="auto">
          <a:xfrm>
            <a:off x="468313" y="4508500"/>
            <a:ext cx="503237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b</a:t>
            </a:r>
          </a:p>
        </p:txBody>
      </p:sp>
      <p:sp>
        <p:nvSpPr>
          <p:cNvPr id="6156" name="Oval 12"/>
          <p:cNvSpPr>
            <a:spLocks noChangeArrowheads="1"/>
          </p:cNvSpPr>
          <p:nvPr/>
        </p:nvSpPr>
        <p:spPr bwMode="auto">
          <a:xfrm>
            <a:off x="2555875" y="4508500"/>
            <a:ext cx="503238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b</a:t>
            </a:r>
          </a:p>
        </p:txBody>
      </p:sp>
      <p:sp>
        <p:nvSpPr>
          <p:cNvPr id="6157" name="Oval 13"/>
          <p:cNvSpPr>
            <a:spLocks noChangeArrowheads="1"/>
          </p:cNvSpPr>
          <p:nvPr/>
        </p:nvSpPr>
        <p:spPr bwMode="auto">
          <a:xfrm>
            <a:off x="1728788" y="5373688"/>
            <a:ext cx="503237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c</a:t>
            </a:r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3889375" y="5373688"/>
            <a:ext cx="503238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c</a:t>
            </a:r>
          </a:p>
        </p:txBody>
      </p:sp>
      <p:cxnSp>
        <p:nvCxnSpPr>
          <p:cNvPr id="6159" name="AutoShape 15"/>
          <p:cNvCxnSpPr>
            <a:cxnSpLocks noChangeShapeType="1"/>
            <a:stCxn id="6148" idx="1"/>
            <a:endCxn id="6151" idx="0"/>
          </p:cNvCxnSpPr>
          <p:nvPr/>
        </p:nvCxnSpPr>
        <p:spPr bwMode="auto">
          <a:xfrm flipH="1">
            <a:off x="576263" y="2673350"/>
            <a:ext cx="323850" cy="468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60" name="AutoShape 16"/>
          <p:cNvCxnSpPr>
            <a:cxnSpLocks noChangeShapeType="1"/>
            <a:stCxn id="6148" idx="3"/>
            <a:endCxn id="6152" idx="0"/>
          </p:cNvCxnSpPr>
          <p:nvPr/>
        </p:nvCxnSpPr>
        <p:spPr bwMode="auto">
          <a:xfrm>
            <a:off x="1908175" y="2673350"/>
            <a:ext cx="539750" cy="468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61" name="AutoShape 17"/>
          <p:cNvCxnSpPr>
            <a:cxnSpLocks noChangeShapeType="1"/>
            <a:stCxn id="6152" idx="3"/>
            <a:endCxn id="6153" idx="0"/>
          </p:cNvCxnSpPr>
          <p:nvPr/>
        </p:nvCxnSpPr>
        <p:spPr bwMode="auto">
          <a:xfrm flipH="1">
            <a:off x="1368425" y="3571875"/>
            <a:ext cx="900113" cy="217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62" name="AutoShape 18"/>
          <p:cNvCxnSpPr>
            <a:cxnSpLocks noChangeShapeType="1"/>
            <a:stCxn id="6152" idx="5"/>
            <a:endCxn id="6154" idx="0"/>
          </p:cNvCxnSpPr>
          <p:nvPr/>
        </p:nvCxnSpPr>
        <p:spPr bwMode="auto">
          <a:xfrm>
            <a:off x="2625725" y="3571875"/>
            <a:ext cx="830263" cy="217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63" name="AutoShape 19"/>
          <p:cNvCxnSpPr>
            <a:cxnSpLocks noChangeShapeType="1"/>
            <a:stCxn id="6153" idx="3"/>
            <a:endCxn id="6155" idx="0"/>
          </p:cNvCxnSpPr>
          <p:nvPr/>
        </p:nvCxnSpPr>
        <p:spPr bwMode="auto">
          <a:xfrm flipH="1">
            <a:off x="720725" y="4219575"/>
            <a:ext cx="468313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64" name="AutoShape 20"/>
          <p:cNvCxnSpPr>
            <a:cxnSpLocks noChangeShapeType="1"/>
            <a:stCxn id="6154" idx="3"/>
            <a:endCxn id="6156" idx="0"/>
          </p:cNvCxnSpPr>
          <p:nvPr/>
        </p:nvCxnSpPr>
        <p:spPr bwMode="auto">
          <a:xfrm flipH="1">
            <a:off x="2808288" y="4219575"/>
            <a:ext cx="468312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65" name="AutoShape 21"/>
          <p:cNvCxnSpPr>
            <a:cxnSpLocks noChangeShapeType="1"/>
            <a:stCxn id="6153" idx="5"/>
            <a:endCxn id="6150" idx="0"/>
          </p:cNvCxnSpPr>
          <p:nvPr/>
        </p:nvCxnSpPr>
        <p:spPr bwMode="auto">
          <a:xfrm>
            <a:off x="1546225" y="4219575"/>
            <a:ext cx="433388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66" name="AutoShape 22"/>
          <p:cNvCxnSpPr>
            <a:cxnSpLocks noChangeShapeType="1"/>
            <a:stCxn id="6150" idx="2"/>
            <a:endCxn id="6157" idx="0"/>
          </p:cNvCxnSpPr>
          <p:nvPr/>
        </p:nvCxnSpPr>
        <p:spPr bwMode="auto">
          <a:xfrm>
            <a:off x="1979613" y="5011738"/>
            <a:ext cx="1587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67" name="AutoShape 23"/>
          <p:cNvCxnSpPr>
            <a:cxnSpLocks noChangeShapeType="1"/>
            <a:stCxn id="6154" idx="5"/>
            <a:endCxn id="6149" idx="0"/>
          </p:cNvCxnSpPr>
          <p:nvPr/>
        </p:nvCxnSpPr>
        <p:spPr bwMode="auto">
          <a:xfrm>
            <a:off x="3633788" y="4219575"/>
            <a:ext cx="50800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68" name="AutoShape 24"/>
          <p:cNvCxnSpPr>
            <a:cxnSpLocks noChangeShapeType="1"/>
            <a:stCxn id="6149" idx="2"/>
            <a:endCxn id="6158" idx="0"/>
          </p:cNvCxnSpPr>
          <p:nvPr/>
        </p:nvCxnSpPr>
        <p:spPr bwMode="auto">
          <a:xfrm>
            <a:off x="4141788" y="5011738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169" name="AutoShape 25"/>
          <p:cNvSpPr>
            <a:spLocks noChangeArrowheads="1"/>
          </p:cNvSpPr>
          <p:nvPr/>
        </p:nvSpPr>
        <p:spPr bwMode="auto">
          <a:xfrm>
            <a:off x="5219700" y="2060575"/>
            <a:ext cx="1008063" cy="503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assign</a:t>
            </a:r>
          </a:p>
        </p:txBody>
      </p:sp>
      <p:sp>
        <p:nvSpPr>
          <p:cNvPr id="6170" name="AutoShape 26"/>
          <p:cNvSpPr>
            <a:spLocks noChangeArrowheads="1"/>
          </p:cNvSpPr>
          <p:nvPr/>
        </p:nvSpPr>
        <p:spPr bwMode="auto">
          <a:xfrm>
            <a:off x="7019925" y="4508500"/>
            <a:ext cx="865188" cy="503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 noProof="1"/>
              <a:t>uminus</a:t>
            </a:r>
          </a:p>
        </p:txBody>
      </p:sp>
      <p:sp>
        <p:nvSpPr>
          <p:cNvPr id="6171" name="Oval 28"/>
          <p:cNvSpPr>
            <a:spLocks noChangeArrowheads="1"/>
          </p:cNvSpPr>
          <p:nvPr/>
        </p:nvSpPr>
        <p:spPr bwMode="auto">
          <a:xfrm>
            <a:off x="4643438" y="2781300"/>
            <a:ext cx="503237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a</a:t>
            </a:r>
          </a:p>
        </p:txBody>
      </p:sp>
      <p:sp>
        <p:nvSpPr>
          <p:cNvPr id="6172" name="Oval 29"/>
          <p:cNvSpPr>
            <a:spLocks noChangeArrowheads="1"/>
          </p:cNvSpPr>
          <p:nvPr/>
        </p:nvSpPr>
        <p:spPr bwMode="auto">
          <a:xfrm>
            <a:off x="6515100" y="2781300"/>
            <a:ext cx="503238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+</a:t>
            </a:r>
          </a:p>
        </p:txBody>
      </p:sp>
      <p:sp>
        <p:nvSpPr>
          <p:cNvPr id="6173" name="Oval 31"/>
          <p:cNvSpPr>
            <a:spLocks noChangeArrowheads="1"/>
          </p:cNvSpPr>
          <p:nvPr/>
        </p:nvSpPr>
        <p:spPr bwMode="auto">
          <a:xfrm>
            <a:off x="6515100" y="3789363"/>
            <a:ext cx="503238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*</a:t>
            </a:r>
          </a:p>
        </p:txBody>
      </p:sp>
      <p:sp>
        <p:nvSpPr>
          <p:cNvPr id="6174" name="Oval 33"/>
          <p:cNvSpPr>
            <a:spLocks noChangeArrowheads="1"/>
          </p:cNvSpPr>
          <p:nvPr/>
        </p:nvSpPr>
        <p:spPr bwMode="auto">
          <a:xfrm>
            <a:off x="5867400" y="4508500"/>
            <a:ext cx="503238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b</a:t>
            </a:r>
          </a:p>
        </p:txBody>
      </p:sp>
      <p:sp>
        <p:nvSpPr>
          <p:cNvPr id="6175" name="Oval 35"/>
          <p:cNvSpPr>
            <a:spLocks noChangeArrowheads="1"/>
          </p:cNvSpPr>
          <p:nvPr/>
        </p:nvSpPr>
        <p:spPr bwMode="auto">
          <a:xfrm>
            <a:off x="7200900" y="5373688"/>
            <a:ext cx="503238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c</a:t>
            </a:r>
          </a:p>
        </p:txBody>
      </p:sp>
      <p:cxnSp>
        <p:nvCxnSpPr>
          <p:cNvPr id="6176" name="AutoShape 36"/>
          <p:cNvCxnSpPr>
            <a:cxnSpLocks noChangeShapeType="1"/>
            <a:stCxn id="6169" idx="1"/>
            <a:endCxn id="6171" idx="0"/>
          </p:cNvCxnSpPr>
          <p:nvPr/>
        </p:nvCxnSpPr>
        <p:spPr bwMode="auto">
          <a:xfrm flipH="1">
            <a:off x="4895850" y="2312988"/>
            <a:ext cx="323850" cy="468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77" name="AutoShape 37"/>
          <p:cNvCxnSpPr>
            <a:cxnSpLocks noChangeShapeType="1"/>
            <a:stCxn id="6169" idx="3"/>
            <a:endCxn id="6172" idx="0"/>
          </p:cNvCxnSpPr>
          <p:nvPr/>
        </p:nvCxnSpPr>
        <p:spPr bwMode="auto">
          <a:xfrm>
            <a:off x="6227763" y="2312988"/>
            <a:ext cx="539750" cy="468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78" name="AutoShape 38"/>
          <p:cNvCxnSpPr>
            <a:cxnSpLocks noChangeShapeType="1"/>
            <a:stCxn id="6172" idx="2"/>
            <a:endCxn id="6173" idx="2"/>
          </p:cNvCxnSpPr>
          <p:nvPr/>
        </p:nvCxnSpPr>
        <p:spPr bwMode="auto">
          <a:xfrm rot="10800000" flipH="1" flipV="1">
            <a:off x="6515100" y="3033713"/>
            <a:ext cx="1588" cy="1008062"/>
          </a:xfrm>
          <a:prstGeom prst="curved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79" name="AutoShape 39"/>
          <p:cNvCxnSpPr>
            <a:cxnSpLocks noChangeShapeType="1"/>
            <a:stCxn id="6172" idx="6"/>
            <a:endCxn id="6173" idx="6"/>
          </p:cNvCxnSpPr>
          <p:nvPr/>
        </p:nvCxnSpPr>
        <p:spPr bwMode="auto">
          <a:xfrm>
            <a:off x="7018338" y="3033713"/>
            <a:ext cx="1587" cy="1008062"/>
          </a:xfrm>
          <a:prstGeom prst="curvedConnector3">
            <a:avLst>
              <a:gd name="adj1" fmla="val 1430000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80" name="AutoShape 41"/>
          <p:cNvCxnSpPr>
            <a:cxnSpLocks noChangeShapeType="1"/>
            <a:stCxn id="6173" idx="3"/>
            <a:endCxn id="6174" idx="0"/>
          </p:cNvCxnSpPr>
          <p:nvPr/>
        </p:nvCxnSpPr>
        <p:spPr bwMode="auto">
          <a:xfrm flipH="1">
            <a:off x="6119813" y="4219575"/>
            <a:ext cx="468312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81" name="AutoShape 44"/>
          <p:cNvCxnSpPr>
            <a:cxnSpLocks noChangeShapeType="1"/>
            <a:stCxn id="6173" idx="5"/>
            <a:endCxn id="6170" idx="0"/>
          </p:cNvCxnSpPr>
          <p:nvPr/>
        </p:nvCxnSpPr>
        <p:spPr bwMode="auto">
          <a:xfrm>
            <a:off x="6945313" y="4219575"/>
            <a:ext cx="50800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82" name="AutoShape 45"/>
          <p:cNvCxnSpPr>
            <a:cxnSpLocks noChangeShapeType="1"/>
            <a:stCxn id="6170" idx="2"/>
            <a:endCxn id="6175" idx="0"/>
          </p:cNvCxnSpPr>
          <p:nvPr/>
        </p:nvCxnSpPr>
        <p:spPr bwMode="auto">
          <a:xfrm>
            <a:off x="7453313" y="5011738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Examples</a:t>
            </a:r>
            <a:r>
              <a:rPr lang="cs-CZ" dirty="0" smtClean="0"/>
              <a:t> – </a:t>
            </a:r>
            <a:r>
              <a:rPr lang="en-US" dirty="0" smtClean="0"/>
              <a:t>postfix notation and three-address code</a:t>
            </a:r>
            <a:endParaRPr lang="cs-CZ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147050" cy="557212"/>
          </a:xfrm>
        </p:spPr>
        <p:txBody>
          <a:bodyPr/>
          <a:lstStyle/>
          <a:p>
            <a:pPr eaLnBrk="1" hangingPunct="1"/>
            <a:r>
              <a:rPr lang="cs-CZ" sz="2600" noProof="1" smtClean="0"/>
              <a:t>a b c uminus * b c uminus * + assign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8313" y="2492375"/>
            <a:ext cx="3671887" cy="3024188"/>
          </a:xfrm>
        </p:spPr>
        <p:txBody>
          <a:bodyPr/>
          <a:lstStyle/>
          <a:p>
            <a:pPr eaLnBrk="1" hangingPunct="1"/>
            <a:r>
              <a:rPr lang="cs-CZ" sz="2600" smtClean="0"/>
              <a:t>t1 := -c</a:t>
            </a:r>
          </a:p>
          <a:p>
            <a:pPr eaLnBrk="1" hangingPunct="1"/>
            <a:r>
              <a:rPr lang="cs-CZ" sz="2600" smtClean="0"/>
              <a:t>t2 := b * t1</a:t>
            </a:r>
          </a:p>
          <a:p>
            <a:pPr eaLnBrk="1" hangingPunct="1"/>
            <a:r>
              <a:rPr lang="cs-CZ" sz="2600" smtClean="0"/>
              <a:t>t3 := -c</a:t>
            </a:r>
          </a:p>
          <a:p>
            <a:pPr eaLnBrk="1" hangingPunct="1"/>
            <a:r>
              <a:rPr lang="cs-CZ" sz="2600" smtClean="0"/>
              <a:t>t4 := b * t3</a:t>
            </a:r>
          </a:p>
          <a:p>
            <a:pPr eaLnBrk="1" hangingPunct="1"/>
            <a:r>
              <a:rPr lang="cs-CZ" sz="2600" smtClean="0"/>
              <a:t>t5 := t2 + t4</a:t>
            </a:r>
          </a:p>
          <a:p>
            <a:pPr eaLnBrk="1" hangingPunct="1"/>
            <a:r>
              <a:rPr lang="cs-CZ" sz="2600" smtClean="0"/>
              <a:t>a := t5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643438" y="2565400"/>
            <a:ext cx="3671887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cs-CZ" sz="2600"/>
              <a:t>t1 := -c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cs-CZ" sz="2600"/>
              <a:t>t2 := b * t1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cs-CZ" sz="2600"/>
              <a:t>t5 := t2 + t2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cs-CZ" sz="2600"/>
              <a:t>a := t5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Three-address code operands</a:t>
            </a:r>
            <a:endParaRPr lang="cs-CZ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 name</a:t>
            </a:r>
            <a:endParaRPr lang="cs-CZ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variable</a:t>
            </a:r>
            <a:endParaRPr lang="cs-CZ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type</a:t>
            </a:r>
            <a:endParaRPr lang="cs-CZ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Other names</a:t>
            </a:r>
            <a:endParaRPr lang="cs-CZ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 constant</a:t>
            </a:r>
            <a:endParaRPr lang="cs-CZ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Different literals</a:t>
            </a:r>
            <a:r>
              <a:rPr lang="cs-CZ" dirty="0" smtClean="0"/>
              <a:t> (</a:t>
            </a:r>
            <a:r>
              <a:rPr lang="en-US" dirty="0" smtClean="0"/>
              <a:t>UINT</a:t>
            </a:r>
            <a:r>
              <a:rPr lang="cs-CZ" dirty="0" smtClean="0"/>
              <a:t>, </a:t>
            </a:r>
            <a:r>
              <a:rPr lang="en-US" dirty="0" smtClean="0"/>
              <a:t>string</a:t>
            </a:r>
            <a:r>
              <a:rPr lang="cs-CZ" dirty="0" smtClean="0"/>
              <a:t>, …)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Temporary variable</a:t>
            </a:r>
            <a:endParaRPr lang="cs-CZ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Generated by a compiler</a:t>
            </a:r>
            <a:endParaRPr lang="cs-CZ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Easily they can be thought of as a CPU registers</a:t>
            </a:r>
            <a:endParaRPr lang="cs-C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Types of three-address statements</a:t>
            </a:r>
            <a:endParaRPr lang="cs-CZ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Binary arithmetic and logical operation</a:t>
            </a:r>
            <a:endParaRPr lang="cs-CZ" sz="2600" dirty="0" smtClean="0"/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Unary operations</a:t>
            </a:r>
            <a:endParaRPr lang="cs-CZ" sz="2600" dirty="0" smtClean="0"/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Assignment/copy</a:t>
            </a:r>
            <a:endParaRPr lang="cs-CZ" sz="2600" dirty="0" smtClean="0"/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Unconditional jump</a:t>
            </a:r>
            <a:endParaRPr lang="cs-CZ" sz="2600" dirty="0" smtClean="0"/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Conditional </a:t>
            </a:r>
            <a:r>
              <a:rPr lang="en-US" sz="2600" dirty="0"/>
              <a:t>jump</a:t>
            </a:r>
            <a:endParaRPr lang="cs-CZ" sz="2600" dirty="0" smtClean="0"/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Procedure/function call mechanism</a:t>
            </a:r>
            <a:endParaRPr lang="cs-CZ" sz="2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Parameters, call, return</a:t>
            </a:r>
            <a:endParaRPr lang="cs-CZ" sz="2200" dirty="0" smtClean="0"/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Array indexation</a:t>
            </a:r>
            <a:endParaRPr lang="cs-CZ" sz="2600" dirty="0" smtClean="0"/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Address operators</a:t>
            </a:r>
            <a:endParaRPr lang="cs-CZ" sz="2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Address of an object</a:t>
            </a:r>
            <a:r>
              <a:rPr lang="cs-CZ" sz="2200" dirty="0" smtClean="0"/>
              <a:t>, </a:t>
            </a:r>
            <a:r>
              <a:rPr lang="en-US" sz="2200" dirty="0" smtClean="0"/>
              <a:t>dereference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Declaration</a:t>
            </a:r>
            <a:endParaRPr lang="cs-CZ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Implementation of three-address code </a:t>
            </a:r>
            <a:r>
              <a:rPr lang="cs-CZ" dirty="0" smtClean="0"/>
              <a:t>– </a:t>
            </a:r>
            <a:r>
              <a:rPr lang="en-US" dirty="0" smtClean="0"/>
              <a:t>quadruples</a:t>
            </a:r>
            <a:endParaRPr lang="cs-CZ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7931150" cy="22145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A record with four fields</a:t>
            </a:r>
            <a:endParaRPr lang="cs-CZ" sz="2600" dirty="0" smtClean="0"/>
          </a:p>
          <a:p>
            <a:pPr lvl="1" eaLnBrk="1" hangingPunct="1">
              <a:lnSpc>
                <a:spcPct val="90000"/>
              </a:lnSpc>
            </a:pPr>
            <a:r>
              <a:rPr lang="cs-CZ" sz="2200" i="1" noProof="1" smtClean="0"/>
              <a:t>op</a:t>
            </a:r>
            <a:r>
              <a:rPr lang="cs-CZ" sz="2200" noProof="1" smtClean="0"/>
              <a:t>, </a:t>
            </a:r>
            <a:r>
              <a:rPr lang="cs-CZ" sz="2200" i="1" noProof="1" smtClean="0"/>
              <a:t>arg1</a:t>
            </a:r>
            <a:r>
              <a:rPr lang="cs-CZ" sz="2200" noProof="1" smtClean="0"/>
              <a:t>, </a:t>
            </a:r>
            <a:r>
              <a:rPr lang="cs-CZ" sz="2200" i="1" noProof="1" smtClean="0"/>
              <a:t>arg2</a:t>
            </a:r>
            <a:r>
              <a:rPr lang="cs-CZ" sz="2200" noProof="1" smtClean="0"/>
              <a:t>, </a:t>
            </a:r>
            <a:r>
              <a:rPr lang="cs-CZ" sz="2200" i="1" noProof="1" smtClean="0"/>
              <a:t>res</a:t>
            </a:r>
            <a:endParaRPr lang="cs-CZ" sz="2200" i="1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Some statements don’t use an </a:t>
            </a:r>
            <a:r>
              <a:rPr lang="en-US" sz="2600" i="1" dirty="0" err="1" smtClean="0"/>
              <a:t>arg</a:t>
            </a:r>
            <a:r>
              <a:rPr lang="en-US" sz="2600" dirty="0" smtClean="0"/>
              <a:t> or even </a:t>
            </a:r>
            <a:r>
              <a:rPr lang="en-US" sz="2600" i="1" dirty="0" smtClean="0"/>
              <a:t>res</a:t>
            </a:r>
            <a:endParaRPr lang="cs-CZ" sz="2600" i="1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Operands are references to symbol tables</a:t>
            </a:r>
            <a:endParaRPr lang="cs-CZ" sz="2600" dirty="0" smtClean="0"/>
          </a:p>
        </p:txBody>
      </p:sp>
      <p:graphicFrame>
        <p:nvGraphicFramePr>
          <p:cNvPr id="13468" name="Group 156"/>
          <p:cNvGraphicFramePr>
            <a:graphicFrameLocks noGrp="1"/>
          </p:cNvGraphicFramePr>
          <p:nvPr>
            <p:ph sz="half" idx="2"/>
          </p:nvPr>
        </p:nvGraphicFramePr>
        <p:xfrm>
          <a:off x="1403350" y="3933825"/>
          <a:ext cx="5905500" cy="2773680"/>
        </p:xfrm>
        <a:graphic>
          <a:graphicData uri="http://schemas.openxmlformats.org/drawingml/2006/table">
            <a:tbl>
              <a:tblPr/>
              <a:tblGrid>
                <a:gridCol w="1181100"/>
                <a:gridCol w="1182688"/>
                <a:gridCol w="1177925"/>
                <a:gridCol w="1182687"/>
                <a:gridCol w="1181100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arg1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arg2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uminus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uminus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(4)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(5)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Implementation of three-address code </a:t>
            </a:r>
            <a:r>
              <a:rPr lang="cs-CZ" dirty="0"/>
              <a:t>– </a:t>
            </a:r>
            <a:r>
              <a:rPr lang="en-US" dirty="0" smtClean="0"/>
              <a:t>triples</a:t>
            </a:r>
            <a:endParaRPr lang="cs-CZ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218488" cy="20701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Avoid generating temporary variables</a:t>
            </a:r>
            <a:endParaRPr lang="cs-CZ" sz="2600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A record with three fields</a:t>
            </a:r>
            <a:endParaRPr lang="cs-CZ" sz="2600" dirty="0" smtClean="0"/>
          </a:p>
          <a:p>
            <a:pPr lvl="1" eaLnBrk="1" hangingPunct="1">
              <a:lnSpc>
                <a:spcPct val="90000"/>
              </a:lnSpc>
            </a:pPr>
            <a:r>
              <a:rPr lang="cs-CZ" sz="2200" i="1" dirty="0" smtClean="0"/>
              <a:t>op</a:t>
            </a:r>
            <a:r>
              <a:rPr lang="cs-CZ" sz="2200" dirty="0" smtClean="0"/>
              <a:t>, </a:t>
            </a:r>
            <a:r>
              <a:rPr lang="cs-CZ" sz="2200" i="1" dirty="0" smtClean="0"/>
              <a:t>arg1</a:t>
            </a:r>
            <a:r>
              <a:rPr lang="cs-CZ" sz="2200" dirty="0" smtClean="0"/>
              <a:t>, </a:t>
            </a:r>
            <a:r>
              <a:rPr lang="cs-CZ" sz="2200" i="1" dirty="0" smtClean="0"/>
              <a:t>arg2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Operands are references to the symbol tables (constants or variables) or a position of the statement that compute a value</a:t>
            </a:r>
            <a:endParaRPr lang="cs-CZ" sz="2600" dirty="0" smtClean="0"/>
          </a:p>
        </p:txBody>
      </p:sp>
      <p:graphicFrame>
        <p:nvGraphicFramePr>
          <p:cNvPr id="15418" name="Group 58"/>
          <p:cNvGraphicFramePr>
            <a:graphicFrameLocks noGrp="1"/>
          </p:cNvGraphicFramePr>
          <p:nvPr>
            <p:ph sz="half" idx="2"/>
          </p:nvPr>
        </p:nvGraphicFramePr>
        <p:xfrm>
          <a:off x="1619250" y="3933825"/>
          <a:ext cx="4560888" cy="2773680"/>
        </p:xfrm>
        <a:graphic>
          <a:graphicData uri="http://schemas.openxmlformats.org/drawingml/2006/table">
            <a:tbl>
              <a:tblPr/>
              <a:tblGrid>
                <a:gridCol w="1141413"/>
                <a:gridCol w="1138237"/>
                <a:gridCol w="1139825"/>
                <a:gridCol w="1141413"/>
              </a:tblGrid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arg1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arg2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uminus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uminus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(4)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(5)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ba">
  <a:themeElements>
    <a:clrScheme name="kuba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kub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kuba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uba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kuba</Template>
  <TotalTime>1097</TotalTime>
  <Words>598</Words>
  <Application>Microsoft Office PowerPoint</Application>
  <PresentationFormat>On-screen Show (4:3)</PresentationFormat>
  <Paragraphs>195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Wingdings</vt:lpstr>
      <vt:lpstr>kuba</vt:lpstr>
      <vt:lpstr>Compiler principles</vt:lpstr>
      <vt:lpstr>Intermediate code</vt:lpstr>
      <vt:lpstr>Intermediate languages</vt:lpstr>
      <vt:lpstr>Examples – syntax tree and DAG</vt:lpstr>
      <vt:lpstr>Examples – postfix notation and three-address code</vt:lpstr>
      <vt:lpstr>Three-address code operands</vt:lpstr>
      <vt:lpstr>Types of three-address statements</vt:lpstr>
      <vt:lpstr>Implementation of three-address code – quadruples</vt:lpstr>
      <vt:lpstr>Implementation of three-address code – triples</vt:lpstr>
      <vt:lpstr>Implementation of three-address code – indirect triples</vt:lpstr>
      <vt:lpstr>Implementation comparison</vt:lpstr>
    </vt:vector>
  </TitlesOfParts>
  <Company>Ulita, KSI, MFF UK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Principy překladačů</dc:title>
  <dc:creator>Jakub Yaghob</dc:creator>
  <cp:lastModifiedBy>Jakub Yaghob</cp:lastModifiedBy>
  <cp:revision>70</cp:revision>
  <dcterms:created xsi:type="dcterms:W3CDTF">2005-09-28T09:53:52Z</dcterms:created>
  <dcterms:modified xsi:type="dcterms:W3CDTF">2016-11-22T22:51:13Z</dcterms:modified>
</cp:coreProperties>
</file>