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Arial Unicode MS" panose="020B0604020202020204" pitchFamily="34" charset="-128"/>
      <p:regular r:id="rId2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78F62A4-FD4B-4D09-A1D5-9371514D113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129" name="Picture 9" descr="b2e2lirt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775" y="3392488"/>
            <a:ext cx="1684338" cy="1406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9BCE7-76D1-445B-9A33-DF21ECBC13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13CD6-7D72-4EF3-99CB-C4B9BF7793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12804-F4A1-4CD2-A460-DF221A0AF8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CD26A-2F55-4715-A6E6-8E71558857B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2C45E1-5BF4-4B0D-8EFF-97B22CE48C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3B6DA-85E1-4C6C-B679-DD39EEF6F5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91022B-5389-4C27-8EDB-F720388FF3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2C4D8-B31E-4777-B321-C8E29EAD74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CD442-C0A4-4818-AF1F-16E3881738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F4AFB-8192-492F-81D5-15EA69A9E2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9D354E5-A6DD-4905-AFC5-266094FAE95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s-CZ"/>
          </a:p>
        </p:txBody>
      </p:sp>
      <p:pic>
        <p:nvPicPr>
          <p:cNvPr id="4105" name="Picture 9" descr="b2e2lirt[1]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9575" y="115888"/>
            <a:ext cx="1114425" cy="9318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Compiler principles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Semantic analysis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Jakub Yaghob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cs-CZ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Construction for a syntax tree</a:t>
            </a:r>
            <a:endParaRPr lang="cs-CZ" dirty="0"/>
          </a:p>
          <a:p>
            <a:pPr lvl="1"/>
            <a:r>
              <a:rPr lang="en-US" dirty="0" smtClean="0"/>
              <a:t>Nodes are created for each attribute of each node of the syntax tree</a:t>
            </a:r>
            <a:endParaRPr lang="cs-CZ" dirty="0"/>
          </a:p>
          <a:p>
            <a:pPr lvl="1"/>
            <a:r>
              <a:rPr lang="en-US" dirty="0" smtClean="0"/>
              <a:t>For each semantic rule </a:t>
            </a:r>
            <a:r>
              <a:rPr lang="cs-CZ" dirty="0" smtClean="0">
                <a:cs typeface="Arial" charset="0"/>
              </a:rPr>
              <a:t>b=f(c</a:t>
            </a:r>
            <a:r>
              <a:rPr lang="cs-CZ" baseline="-25000" dirty="0" smtClean="0">
                <a:cs typeface="Arial" charset="0"/>
              </a:rPr>
              <a:t>1</a:t>
            </a:r>
            <a:r>
              <a:rPr lang="cs-CZ" dirty="0">
                <a:cs typeface="Arial" charset="0"/>
              </a:rPr>
              <a:t>,…,</a:t>
            </a:r>
            <a:r>
              <a:rPr lang="cs-CZ" dirty="0" err="1">
                <a:cs typeface="Arial" charset="0"/>
              </a:rPr>
              <a:t>c</a:t>
            </a:r>
            <a:r>
              <a:rPr lang="cs-CZ" baseline="-25000" dirty="0" err="1">
                <a:cs typeface="Arial" charset="0"/>
              </a:rPr>
              <a:t>k</a:t>
            </a:r>
            <a:r>
              <a:rPr lang="cs-CZ" dirty="0">
                <a:cs typeface="Arial" charset="0"/>
              </a:rPr>
              <a:t>) </a:t>
            </a:r>
            <a:r>
              <a:rPr lang="en-US" dirty="0" smtClean="0">
                <a:cs typeface="Arial" charset="0"/>
              </a:rPr>
              <a:t>construct directed edges from a node of the dependency graph representing </a:t>
            </a:r>
            <a:r>
              <a:rPr lang="cs-CZ" dirty="0" err="1" smtClean="0">
                <a:cs typeface="Arial" charset="0"/>
              </a:rPr>
              <a:t>c</a:t>
            </a:r>
            <a:r>
              <a:rPr lang="cs-CZ" baseline="-25000" dirty="0" err="1" smtClean="0">
                <a:cs typeface="Arial" charset="0"/>
              </a:rPr>
              <a:t>i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to the node representing</a:t>
            </a:r>
            <a:r>
              <a:rPr lang="cs-CZ" dirty="0" smtClean="0">
                <a:cs typeface="Arial" charset="0"/>
              </a:rPr>
              <a:t> </a:t>
            </a:r>
            <a:r>
              <a:rPr lang="cs-CZ" dirty="0">
                <a:cs typeface="Arial" charset="0"/>
              </a:rPr>
              <a:t>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order</a:t>
            </a:r>
            <a:endParaRPr lang="cs-CZ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topological sort of a dependency graph gives a valid order in which the semantic rules associated with the nodes in a syntax tree can be evaluated</a:t>
            </a:r>
            <a:endParaRPr lang="cs-CZ" dirty="0"/>
          </a:p>
          <a:p>
            <a:pPr lvl="1"/>
            <a:r>
              <a:rPr lang="en-US" dirty="0" smtClean="0"/>
              <a:t>If the dependency graph contains a circle, we are not able to determine any evaluation order</a:t>
            </a:r>
            <a:endParaRPr lang="cs-C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L-attributed grammar</a:t>
            </a:r>
            <a:endParaRPr lang="cs-CZ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Czech alias “</a:t>
            </a:r>
            <a:r>
              <a:rPr lang="cs-CZ" sz="2600" dirty="0" smtClean="0"/>
              <a:t>jednoduše </a:t>
            </a:r>
            <a:r>
              <a:rPr lang="cs-CZ" sz="2600" dirty="0"/>
              <a:t>zleva-doprava 1-průchodová </a:t>
            </a:r>
            <a:r>
              <a:rPr lang="cs-CZ" sz="2600" dirty="0" smtClean="0"/>
              <a:t>gramatika</a:t>
            </a:r>
            <a:r>
              <a:rPr lang="en-US" sz="2600" dirty="0" smtClean="0"/>
              <a:t>”</a:t>
            </a:r>
            <a:endParaRPr lang="en-US" sz="2600" dirty="0"/>
          </a:p>
          <a:p>
            <a:r>
              <a:rPr lang="en-US" sz="2600" dirty="0" smtClean="0"/>
              <a:t>Attributed grammar is </a:t>
            </a:r>
            <a:r>
              <a:rPr lang="cs-CZ" sz="2600" dirty="0" smtClean="0"/>
              <a:t>L-</a:t>
            </a:r>
            <a:r>
              <a:rPr lang="en-US" sz="2600" dirty="0" smtClean="0"/>
              <a:t>attributed</a:t>
            </a:r>
            <a:r>
              <a:rPr lang="cs-CZ" sz="2600" dirty="0" smtClean="0"/>
              <a:t>, </a:t>
            </a:r>
            <a:r>
              <a:rPr lang="en-US" sz="2600" dirty="0" smtClean="0"/>
              <a:t>if 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each inherited attribute </a:t>
            </a:r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of a symbol </a:t>
            </a:r>
            <a:r>
              <a:rPr lang="cs-CZ" sz="2600" dirty="0" err="1" smtClean="0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cs-CZ" sz="2600" baseline="-25000" dirty="0" err="1" smtClean="0"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cs-CZ" sz="26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on the right side</a:t>
            </a:r>
            <a:r>
              <a:rPr lang="cs-CZ" sz="26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of </a:t>
            </a:r>
            <a:r>
              <a:rPr lang="cs-CZ" sz="2600" dirty="0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2600" dirty="0">
                <a:ea typeface="Arial Unicode MS" pitchFamily="34" charset="-128"/>
                <a:cs typeface="Arial Unicode MS" pitchFamily="34" charset="-128"/>
              </a:rPr>
              <a:t>→X</a:t>
            </a:r>
            <a:r>
              <a:rPr lang="cs-CZ" sz="2600" baseline="-25000" dirty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sz="2600" dirty="0">
                <a:ea typeface="Arial Unicode MS" pitchFamily="34" charset="-128"/>
                <a:cs typeface="Arial Unicode MS" pitchFamily="34" charset="-128"/>
              </a:rPr>
              <a:t>…</a:t>
            </a:r>
            <a:r>
              <a:rPr lang="cs-CZ" sz="2600" dirty="0" err="1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cs-CZ" sz="2600" baseline="-25000" dirty="0" err="1"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cs-CZ" sz="260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depends only on</a:t>
            </a:r>
            <a:endParaRPr lang="cs-CZ" sz="2600" dirty="0">
              <a:ea typeface="Arial Unicode MS" pitchFamily="34" charset="-128"/>
              <a:cs typeface="Arial Unicode MS" pitchFamily="34" charset="-128"/>
            </a:endParaRPr>
          </a:p>
          <a:p>
            <a:pPr lvl="1"/>
            <a:r>
              <a:rPr lang="en-US" sz="2200" dirty="0" smtClean="0">
                <a:cs typeface="Arial" charset="0"/>
              </a:rPr>
              <a:t>The attributes of the symbols </a:t>
            </a:r>
            <a:r>
              <a:rPr lang="cs-CZ" sz="2200" dirty="0" smtClean="0">
                <a:cs typeface="Arial" charset="0"/>
              </a:rPr>
              <a:t>X</a:t>
            </a:r>
            <a:r>
              <a:rPr lang="cs-CZ" sz="2200" baseline="-25000" dirty="0" smtClean="0">
                <a:cs typeface="Arial" charset="0"/>
              </a:rPr>
              <a:t>1</a:t>
            </a:r>
            <a:r>
              <a:rPr lang="cs-CZ" sz="2200" dirty="0">
                <a:cs typeface="Arial" charset="0"/>
              </a:rPr>
              <a:t>,…,X</a:t>
            </a:r>
            <a:r>
              <a:rPr lang="cs-CZ" sz="2200" baseline="-25000" dirty="0">
                <a:cs typeface="Arial" charset="0"/>
              </a:rPr>
              <a:t>j-1</a:t>
            </a:r>
            <a:r>
              <a:rPr lang="cs-CZ" sz="2200" dirty="0">
                <a:cs typeface="Arial" charset="0"/>
              </a:rPr>
              <a:t> </a:t>
            </a:r>
            <a:r>
              <a:rPr lang="cs-CZ" sz="2200" dirty="0" smtClean="0">
                <a:cs typeface="Arial" charset="0"/>
              </a:rPr>
              <a:t>(</a:t>
            </a:r>
            <a:r>
              <a:rPr lang="en-US" sz="2200" dirty="0" smtClean="0">
                <a:cs typeface="Arial" charset="0"/>
              </a:rPr>
              <a:t>to the left of </a:t>
            </a:r>
            <a:r>
              <a:rPr lang="cs-CZ" sz="2200" dirty="0" err="1" smtClean="0">
                <a:cs typeface="Arial" charset="0"/>
              </a:rPr>
              <a:t>X</a:t>
            </a:r>
            <a:r>
              <a:rPr lang="cs-CZ" sz="2200" baseline="-25000" dirty="0" err="1" smtClean="0">
                <a:cs typeface="Arial" charset="0"/>
              </a:rPr>
              <a:t>j</a:t>
            </a:r>
            <a:r>
              <a:rPr lang="cs-CZ" sz="2200" dirty="0">
                <a:cs typeface="Arial" charset="0"/>
              </a:rPr>
              <a:t>)</a:t>
            </a:r>
          </a:p>
          <a:p>
            <a:pPr lvl="1"/>
            <a:r>
              <a:rPr lang="en-US" sz="2200" dirty="0" smtClean="0">
                <a:cs typeface="Arial" charset="0"/>
              </a:rPr>
              <a:t>The inherited attributes of </a:t>
            </a:r>
            <a:r>
              <a:rPr lang="cs-CZ" sz="2200" dirty="0" smtClean="0">
                <a:cs typeface="Arial" charset="0"/>
              </a:rPr>
              <a:t>A</a:t>
            </a:r>
            <a:endParaRPr lang="cs-CZ" sz="2200" dirty="0">
              <a:cs typeface="Arial" charset="0"/>
            </a:endParaRPr>
          </a:p>
          <a:p>
            <a:r>
              <a:rPr lang="en-US" sz="2600" dirty="0" smtClean="0">
                <a:cs typeface="Arial" charset="0"/>
              </a:rPr>
              <a:t>Used for direct attribute evaluation in </a:t>
            </a:r>
            <a:r>
              <a:rPr lang="en-US" sz="2600" smtClean="0">
                <a:cs typeface="Arial" charset="0"/>
              </a:rPr>
              <a:t>top-down analysis</a:t>
            </a:r>
            <a:endParaRPr lang="cs-CZ" sz="2600" dirty="0">
              <a:cs typeface="Arial" charset="0"/>
            </a:endParaRPr>
          </a:p>
          <a:p>
            <a:r>
              <a:rPr lang="en-US" sz="2600" dirty="0" smtClean="0">
                <a:cs typeface="Arial" charset="0"/>
              </a:rPr>
              <a:t>Every S-attributed grammar is L-attributed</a:t>
            </a:r>
            <a:endParaRPr lang="cs-CZ" sz="2600" dirty="0"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tree traversa</a:t>
            </a:r>
            <a:r>
              <a:rPr lang="en-US" dirty="0"/>
              <a:t>l</a:t>
            </a:r>
            <a:endParaRPr lang="cs-CZ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attribute grammar isn’t</a:t>
            </a:r>
            <a:r>
              <a:rPr lang="cs-CZ" dirty="0" smtClean="0"/>
              <a:t> L-</a:t>
            </a:r>
            <a:r>
              <a:rPr lang="en-US" dirty="0" smtClean="0"/>
              <a:t>attributed grammar</a:t>
            </a:r>
            <a:r>
              <a:rPr lang="cs-CZ" dirty="0" smtClean="0"/>
              <a:t>, </a:t>
            </a:r>
            <a:r>
              <a:rPr lang="en-US" dirty="0" smtClean="0"/>
              <a:t>it will not be possible to evaluate attributes directly during parsing</a:t>
            </a:r>
            <a:endParaRPr lang="cs-CZ" dirty="0"/>
          </a:p>
          <a:p>
            <a:r>
              <a:rPr lang="en-US" dirty="0" smtClean="0"/>
              <a:t>We need to fully construct syntax tree. It will be traversed (possibly several times) during the semantic analysis. Several attributes, which we were unable to evaluate during syntax-directed translation, will be evaluated during the traversal</a:t>
            </a:r>
            <a:endParaRPr lang="cs-C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checking during translation</a:t>
            </a:r>
            <a:endParaRPr lang="cs-CZ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 smtClean="0"/>
              <a:t>Type checking</a:t>
            </a:r>
            <a:endParaRPr lang="cs-CZ" sz="21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Incorrect operand type of an operator</a:t>
            </a:r>
            <a:endParaRPr lang="cs-CZ" sz="2000" dirty="0"/>
          </a:p>
          <a:p>
            <a:pPr lvl="2">
              <a:lnSpc>
                <a:spcPct val="90000"/>
              </a:lnSpc>
            </a:pPr>
            <a:r>
              <a:rPr lang="en-US" sz="1800" dirty="0" smtClean="0"/>
              <a:t>Pointer multiplication</a:t>
            </a:r>
            <a:endParaRPr lang="cs-CZ" sz="1800" dirty="0"/>
          </a:p>
          <a:p>
            <a:pPr>
              <a:lnSpc>
                <a:spcPct val="90000"/>
              </a:lnSpc>
            </a:pPr>
            <a:r>
              <a:rPr lang="en-US" sz="2100" dirty="0" smtClean="0"/>
              <a:t>Checking control flow</a:t>
            </a:r>
            <a:endParaRPr lang="cs-CZ" sz="21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If the change in control flow is legal</a:t>
            </a:r>
            <a:endParaRPr lang="cs-CZ" sz="2000" dirty="0"/>
          </a:p>
          <a:p>
            <a:pPr lvl="2">
              <a:lnSpc>
                <a:spcPct val="90000"/>
              </a:lnSpc>
            </a:pPr>
            <a:r>
              <a:rPr lang="en-US" sz="1800" dirty="0" smtClean="0"/>
              <a:t>Break statement in C</a:t>
            </a:r>
            <a:r>
              <a:rPr lang="cs-CZ" sz="1800" dirty="0" smtClean="0"/>
              <a:t>, </a:t>
            </a:r>
            <a:r>
              <a:rPr lang="en-US" sz="1800" dirty="0" smtClean="0"/>
              <a:t>if it is not in switch or a loop</a:t>
            </a:r>
            <a:endParaRPr lang="cs-CZ" sz="1800" dirty="0"/>
          </a:p>
          <a:p>
            <a:pPr>
              <a:lnSpc>
                <a:spcPct val="90000"/>
              </a:lnSpc>
            </a:pPr>
            <a:r>
              <a:rPr lang="en-US" sz="2100" dirty="0" smtClean="0"/>
              <a:t>Uniqueness checking</a:t>
            </a:r>
            <a:endParaRPr lang="cs-CZ" sz="21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Some objects can be defined only once</a:t>
            </a:r>
            <a:endParaRPr lang="cs-CZ" sz="2000" dirty="0"/>
          </a:p>
          <a:p>
            <a:pPr lvl="2">
              <a:lnSpc>
                <a:spcPct val="90000"/>
              </a:lnSpc>
            </a:pPr>
            <a:r>
              <a:rPr lang="en-US" sz="1800" dirty="0" smtClean="0"/>
              <a:t>Labels in a function, global objects identifiers</a:t>
            </a:r>
            <a:endParaRPr lang="cs-CZ" sz="1800" dirty="0"/>
          </a:p>
          <a:p>
            <a:pPr>
              <a:lnSpc>
                <a:spcPct val="90000"/>
              </a:lnSpc>
            </a:pPr>
            <a:r>
              <a:rPr lang="en-US" sz="2100" dirty="0" smtClean="0"/>
              <a:t>Name checking</a:t>
            </a:r>
            <a:endParaRPr lang="cs-CZ" sz="21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Some constructions must have the same name at the start and at the end</a:t>
            </a:r>
            <a:endParaRPr lang="cs-CZ" sz="2000" dirty="0"/>
          </a:p>
          <a:p>
            <a:pPr lvl="2">
              <a:lnSpc>
                <a:spcPct val="90000"/>
              </a:lnSpc>
            </a:pPr>
            <a:r>
              <a:rPr lang="en-US" sz="1800" dirty="0" smtClean="0"/>
              <a:t>Assembler procedures</a:t>
            </a:r>
            <a:endParaRPr lang="cs-CZ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tables</a:t>
            </a:r>
            <a:endParaRPr lang="cs-CZ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Growing tables</a:t>
            </a:r>
            <a:endParaRPr lang="cs-CZ" dirty="0"/>
          </a:p>
          <a:p>
            <a:pPr lvl="1"/>
            <a:r>
              <a:rPr lang="en-US" dirty="0" smtClean="0"/>
              <a:t>Constants</a:t>
            </a:r>
            <a:endParaRPr lang="cs-CZ" dirty="0"/>
          </a:p>
          <a:p>
            <a:r>
              <a:rPr lang="en-US" dirty="0" smtClean="0"/>
              <a:t>Stack tables</a:t>
            </a:r>
            <a:endParaRPr lang="cs-CZ" dirty="0"/>
          </a:p>
          <a:p>
            <a:pPr lvl="1"/>
            <a:r>
              <a:rPr lang="en-US" dirty="0" smtClean="0"/>
              <a:t>Identifier visibility in blocks</a:t>
            </a:r>
            <a:endParaRPr lang="cs-CZ" dirty="0"/>
          </a:p>
          <a:p>
            <a:pPr lvl="1"/>
            <a:r>
              <a:rPr lang="en-US" dirty="0" smtClean="0"/>
              <a:t>Simple implementation</a:t>
            </a:r>
            <a:endParaRPr lang="cs-CZ" dirty="0"/>
          </a:p>
          <a:p>
            <a:pPr lvl="2"/>
            <a:r>
              <a:rPr lang="en-US" dirty="0" smtClean="0"/>
              <a:t>Visibility linked list for a block</a:t>
            </a:r>
            <a:r>
              <a:rPr lang="cs-CZ" dirty="0" smtClean="0"/>
              <a:t> (</a:t>
            </a:r>
            <a:r>
              <a:rPr lang="en-US" dirty="0" smtClean="0"/>
              <a:t>stack</a:t>
            </a:r>
            <a:r>
              <a:rPr lang="cs-CZ" dirty="0" smtClean="0"/>
              <a:t>)</a:t>
            </a:r>
            <a:endParaRPr lang="cs-CZ" dirty="0"/>
          </a:p>
          <a:p>
            <a:pPr lvl="1"/>
            <a:r>
              <a:rPr lang="en-US" dirty="0" smtClean="0"/>
              <a:t>Used implementation</a:t>
            </a:r>
            <a:endParaRPr lang="cs-CZ" dirty="0"/>
          </a:p>
          <a:p>
            <a:pPr lvl="2"/>
            <a:r>
              <a:rPr lang="en-US" dirty="0" smtClean="0"/>
              <a:t>Identifiers </a:t>
            </a:r>
            <a:r>
              <a:rPr lang="cs-CZ" dirty="0" smtClean="0"/>
              <a:t>„</a:t>
            </a:r>
            <a:r>
              <a:rPr lang="en-US" dirty="0" smtClean="0"/>
              <a:t>colored</a:t>
            </a:r>
            <a:r>
              <a:rPr lang="cs-CZ" dirty="0" smtClean="0"/>
              <a:t>“ </a:t>
            </a:r>
            <a:r>
              <a:rPr lang="en-US" dirty="0" smtClean="0"/>
              <a:t>by a unique block number</a:t>
            </a:r>
            <a:endParaRPr lang="cs-CZ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cs-CZ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The compiler must find all errors in the input word and must not show non-existent errors</a:t>
            </a:r>
            <a:endParaRPr lang="cs-CZ" sz="2600" dirty="0"/>
          </a:p>
          <a:p>
            <a:r>
              <a:rPr lang="en-US" sz="2600" dirty="0" smtClean="0"/>
              <a:t>Error reporting</a:t>
            </a:r>
            <a:endParaRPr lang="cs-CZ" sz="2600" dirty="0"/>
          </a:p>
          <a:p>
            <a:pPr lvl="1"/>
            <a:r>
              <a:rPr lang="en-US" sz="2200" dirty="0" smtClean="0"/>
              <a:t>Clearly and accurately</a:t>
            </a:r>
            <a:endParaRPr lang="cs-CZ" sz="2200" dirty="0"/>
          </a:p>
          <a:p>
            <a:pPr lvl="1"/>
            <a:r>
              <a:rPr lang="en-US" sz="2200" dirty="0" smtClean="0"/>
              <a:t>Recover from an error quickly enough and continue in translation</a:t>
            </a:r>
            <a:endParaRPr lang="cs-CZ" sz="2200" dirty="0"/>
          </a:p>
          <a:p>
            <a:pPr lvl="1"/>
            <a:r>
              <a:rPr lang="en-US" sz="2200" dirty="0" smtClean="0"/>
              <a:t>Do not significantly slow down the processing of a correct input</a:t>
            </a:r>
            <a:endParaRPr lang="cs-CZ" sz="2200" dirty="0"/>
          </a:p>
          <a:p>
            <a:r>
              <a:rPr lang="en-US" sz="2600" dirty="0" smtClean="0"/>
              <a:t>Introduced errors</a:t>
            </a:r>
            <a:endParaRPr lang="cs-CZ" sz="2600" dirty="0"/>
          </a:p>
          <a:p>
            <a:pPr lvl="1"/>
            <a:r>
              <a:rPr lang="en-US" sz="2200" dirty="0" smtClean="0"/>
              <a:t>Imprecise recovery from a previous error causes inception of non-existent errors</a:t>
            </a:r>
            <a:endParaRPr lang="cs-CZ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errors</a:t>
            </a:r>
            <a:endParaRPr lang="cs-CZ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 smtClean="0"/>
              <a:t>Lexical errors</a:t>
            </a:r>
            <a:endParaRPr lang="cs-CZ" sz="21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Malformed lexical elements</a:t>
            </a:r>
            <a:endParaRPr lang="cs-CZ" sz="2000" dirty="0"/>
          </a:p>
          <a:p>
            <a:pPr lvl="2">
              <a:lnSpc>
                <a:spcPct val="80000"/>
              </a:lnSpc>
            </a:pPr>
            <a:r>
              <a:rPr lang="en-US" sz="1800" dirty="0" smtClean="0"/>
              <a:t>Unfinished string and the EOL</a:t>
            </a:r>
            <a:endParaRPr lang="cs-CZ" sz="18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Error recovery by ignoring the error</a:t>
            </a:r>
            <a:endParaRPr lang="cs-CZ" sz="2000" dirty="0"/>
          </a:p>
          <a:p>
            <a:pPr>
              <a:lnSpc>
                <a:spcPct val="80000"/>
              </a:lnSpc>
            </a:pPr>
            <a:r>
              <a:rPr lang="en-US" sz="2100" dirty="0" smtClean="0"/>
              <a:t>Syntax errors</a:t>
            </a:r>
            <a:endParaRPr lang="cs-CZ" sz="21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The input word is not in an input language</a:t>
            </a:r>
            <a:endParaRPr lang="cs-CZ" sz="2000" dirty="0"/>
          </a:p>
          <a:p>
            <a:pPr lvl="2">
              <a:lnSpc>
                <a:spcPct val="80000"/>
              </a:lnSpc>
            </a:pPr>
            <a:r>
              <a:rPr lang="en-US" sz="1800" dirty="0" smtClean="0"/>
              <a:t>Unpaired parenthesis</a:t>
            </a:r>
            <a:endParaRPr lang="cs-CZ" sz="1800" dirty="0"/>
          </a:p>
          <a:p>
            <a:pPr>
              <a:lnSpc>
                <a:spcPct val="80000"/>
              </a:lnSpc>
            </a:pPr>
            <a:r>
              <a:rPr lang="en-US" sz="2100" dirty="0" smtClean="0"/>
              <a:t>Semantic errors</a:t>
            </a:r>
            <a:endParaRPr lang="cs-CZ" sz="21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Static checks</a:t>
            </a:r>
            <a:endParaRPr lang="cs-CZ" sz="2000" dirty="0"/>
          </a:p>
          <a:p>
            <a:pPr lvl="2">
              <a:lnSpc>
                <a:spcPct val="80000"/>
              </a:lnSpc>
            </a:pPr>
            <a:r>
              <a:rPr lang="en-US" sz="1800" dirty="0" smtClean="0"/>
              <a:t>Undeclared variable</a:t>
            </a:r>
            <a:r>
              <a:rPr lang="cs-CZ" sz="1800" dirty="0" smtClean="0"/>
              <a:t>, </a:t>
            </a:r>
            <a:r>
              <a:rPr lang="en-US" sz="1800" dirty="0" smtClean="0"/>
              <a:t>wrong number of parameters in a function call, wrong type used with an operator</a:t>
            </a:r>
            <a:endParaRPr lang="cs-CZ" sz="1800" dirty="0"/>
          </a:p>
          <a:p>
            <a:pPr>
              <a:lnSpc>
                <a:spcPct val="80000"/>
              </a:lnSpc>
            </a:pPr>
            <a:r>
              <a:rPr lang="en-US" sz="2100" dirty="0" smtClean="0"/>
              <a:t>Logical errors</a:t>
            </a:r>
            <a:endParaRPr lang="cs-CZ" sz="21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Errors in programming</a:t>
            </a:r>
            <a:endParaRPr lang="cs-CZ" sz="2000" dirty="0"/>
          </a:p>
          <a:p>
            <a:pPr lvl="2">
              <a:lnSpc>
                <a:spcPct val="80000"/>
              </a:lnSpc>
            </a:pPr>
            <a:r>
              <a:rPr lang="en-US" sz="1800" dirty="0" smtClean="0"/>
              <a:t>Indefinite loop</a:t>
            </a:r>
            <a:r>
              <a:rPr lang="cs-CZ" sz="1800" dirty="0" smtClean="0"/>
              <a:t>, </a:t>
            </a:r>
            <a:r>
              <a:rPr lang="en-US" sz="1800" dirty="0" smtClean="0"/>
              <a:t>uninitialized variable</a:t>
            </a:r>
            <a:endParaRPr lang="cs-CZ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errors recovery</a:t>
            </a:r>
            <a:endParaRPr lang="cs-CZ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 smtClean="0"/>
              <a:t>Panic mode</a:t>
            </a:r>
            <a:endParaRPr lang="cs-CZ" sz="26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 set of skeletal symbols</a:t>
            </a:r>
            <a:endParaRPr lang="cs-CZ" sz="22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When an error is encountered, skip all symbols until a symbol from the skeletal set is found</a:t>
            </a:r>
            <a:endParaRPr lang="cs-CZ" sz="22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Then the parser is put into a known state</a:t>
            </a:r>
            <a:endParaRPr lang="cs-CZ" sz="2200" dirty="0"/>
          </a:p>
          <a:p>
            <a:pPr>
              <a:lnSpc>
                <a:spcPct val="80000"/>
              </a:lnSpc>
            </a:pPr>
            <a:r>
              <a:rPr lang="en-US" sz="2600" dirty="0" smtClean="0"/>
              <a:t>Productions modifications</a:t>
            </a:r>
            <a:endParaRPr lang="cs-CZ" sz="26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Insert</a:t>
            </a:r>
            <a:r>
              <a:rPr lang="en-US" sz="2200" dirty="0" smtClean="0"/>
              <a:t>, remove, replace a terminal in a production</a:t>
            </a:r>
            <a:endParaRPr lang="cs-CZ" sz="2200" dirty="0"/>
          </a:p>
          <a:p>
            <a:pPr>
              <a:lnSpc>
                <a:spcPct val="80000"/>
              </a:lnSpc>
            </a:pPr>
            <a:r>
              <a:rPr lang="en-US" sz="2600" dirty="0" smtClean="0"/>
              <a:t>Intentional error production</a:t>
            </a:r>
            <a:endParaRPr lang="cs-CZ" sz="26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Grammar augmentation with usual errors with specific error message</a:t>
            </a:r>
            <a:endParaRPr lang="cs-CZ" sz="2200" dirty="0"/>
          </a:p>
          <a:p>
            <a:pPr lvl="2">
              <a:lnSpc>
                <a:spcPct val="80000"/>
              </a:lnSpc>
            </a:pPr>
            <a:r>
              <a:rPr lang="en-US" sz="2100" dirty="0" smtClean="0"/>
              <a:t>E.g. assignment in </a:t>
            </a:r>
            <a:r>
              <a:rPr lang="cs-CZ" sz="2100" smtClean="0"/>
              <a:t>Pascal</a:t>
            </a:r>
            <a:endParaRPr lang="cs-CZ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definitions</a:t>
            </a:r>
            <a:endParaRPr lang="cs-CZ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 smtClean="0"/>
              <a:t>Each grammar symbol has an associated set of attributes</a:t>
            </a:r>
            <a:endParaRPr lang="cs-CZ" sz="26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Like a record</a:t>
            </a:r>
            <a:endParaRPr lang="cs-CZ" sz="22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Two kinds of attributes</a:t>
            </a:r>
            <a:endParaRPr lang="cs-CZ" sz="2200" dirty="0"/>
          </a:p>
          <a:p>
            <a:pPr lvl="2">
              <a:lnSpc>
                <a:spcPct val="80000"/>
              </a:lnSpc>
            </a:pPr>
            <a:r>
              <a:rPr lang="en-US" sz="2100" dirty="0" smtClean="0"/>
              <a:t>Synthesized</a:t>
            </a:r>
            <a:endParaRPr lang="cs-CZ" sz="2100" dirty="0"/>
          </a:p>
          <a:p>
            <a:pPr lvl="2">
              <a:lnSpc>
                <a:spcPct val="80000"/>
              </a:lnSpc>
            </a:pPr>
            <a:r>
              <a:rPr lang="en-US" sz="2100" dirty="0" smtClean="0"/>
              <a:t>Inherited</a:t>
            </a:r>
            <a:endParaRPr lang="cs-CZ" sz="21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Attributes can represent anything</a:t>
            </a:r>
            <a:endParaRPr lang="cs-CZ" sz="2200" dirty="0"/>
          </a:p>
          <a:p>
            <a:pPr>
              <a:lnSpc>
                <a:spcPct val="80000"/>
              </a:lnSpc>
            </a:pPr>
            <a:r>
              <a:rPr lang="en-US" sz="2600" dirty="0" smtClean="0"/>
              <a:t>Attribute values defined by semantic rules assigned to grammar productions</a:t>
            </a:r>
            <a:endParaRPr lang="cs-CZ" sz="26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The order of evaluation of semantic rules is determined by the dependency graph</a:t>
            </a:r>
            <a:endParaRPr lang="cs-CZ" sz="22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Evaluation of semantic rules defines values of attributes</a:t>
            </a:r>
            <a:endParaRPr lang="cs-CZ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attributes</a:t>
            </a:r>
            <a:endParaRPr lang="cs-CZ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production</a:t>
            </a:r>
            <a:r>
              <a:rPr lang="cs-CZ" dirty="0" smtClean="0"/>
              <a:t> </a:t>
            </a:r>
            <a:r>
              <a:rPr lang="cs-CZ" dirty="0"/>
              <a:t>A</a:t>
            </a:r>
            <a:r>
              <a:rPr lang="cs-CZ" dirty="0">
                <a:cs typeface="Arial" charset="0"/>
              </a:rPr>
              <a:t>→</a:t>
            </a:r>
            <a:r>
              <a:rPr lang="el-GR" dirty="0">
                <a:cs typeface="Arial" charset="0"/>
              </a:rPr>
              <a:t>α</a:t>
            </a:r>
            <a:r>
              <a:rPr lang="cs-CZ" dirty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has associated with it a set of semantic rules of the form</a:t>
            </a:r>
            <a:r>
              <a:rPr lang="cs-CZ" dirty="0" smtClean="0">
                <a:cs typeface="Arial" charset="0"/>
              </a:rPr>
              <a:t> </a:t>
            </a:r>
            <a:r>
              <a:rPr lang="cs-CZ" dirty="0">
                <a:cs typeface="Arial" charset="0"/>
              </a:rPr>
              <a:t>b=f(c</a:t>
            </a:r>
            <a:r>
              <a:rPr lang="cs-CZ" baseline="-25000" dirty="0">
                <a:cs typeface="Arial" charset="0"/>
              </a:rPr>
              <a:t>1</a:t>
            </a:r>
            <a:r>
              <a:rPr lang="cs-CZ" dirty="0">
                <a:cs typeface="Arial" charset="0"/>
              </a:rPr>
              <a:t>,…,</a:t>
            </a:r>
            <a:r>
              <a:rPr lang="cs-CZ" dirty="0" err="1">
                <a:cs typeface="Arial" charset="0"/>
              </a:rPr>
              <a:t>c</a:t>
            </a:r>
            <a:r>
              <a:rPr lang="cs-CZ" baseline="-25000" dirty="0" err="1">
                <a:cs typeface="Arial" charset="0"/>
              </a:rPr>
              <a:t>k</a:t>
            </a:r>
            <a:r>
              <a:rPr lang="cs-CZ" dirty="0">
                <a:cs typeface="Arial" charset="0"/>
              </a:rPr>
              <a:t>), </a:t>
            </a:r>
            <a:r>
              <a:rPr lang="en-US" dirty="0" smtClean="0">
                <a:cs typeface="Arial" charset="0"/>
              </a:rPr>
              <a:t>where</a:t>
            </a:r>
            <a:r>
              <a:rPr lang="cs-CZ" dirty="0" smtClean="0">
                <a:cs typeface="Arial" charset="0"/>
              </a:rPr>
              <a:t> </a:t>
            </a:r>
            <a:r>
              <a:rPr lang="cs-CZ" dirty="0">
                <a:cs typeface="Arial" charset="0"/>
              </a:rPr>
              <a:t>f </a:t>
            </a:r>
            <a:r>
              <a:rPr lang="en-US" dirty="0" smtClean="0">
                <a:cs typeface="Arial" charset="0"/>
              </a:rPr>
              <a:t>is a function,</a:t>
            </a:r>
            <a:r>
              <a:rPr lang="cs-CZ" dirty="0" smtClean="0">
                <a:cs typeface="Arial" charset="0"/>
              </a:rPr>
              <a:t> </a:t>
            </a:r>
            <a:r>
              <a:rPr lang="cs-CZ" dirty="0" err="1">
                <a:cs typeface="Arial" charset="0"/>
              </a:rPr>
              <a:t>c</a:t>
            </a:r>
            <a:r>
              <a:rPr lang="cs-CZ" baseline="-25000" dirty="0" err="1">
                <a:cs typeface="Arial" charset="0"/>
              </a:rPr>
              <a:t>i</a:t>
            </a:r>
            <a:r>
              <a:rPr lang="cs-CZ" dirty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are grammar symbols attributes from the given production, and either</a:t>
            </a:r>
            <a:endParaRPr lang="cs-CZ" dirty="0">
              <a:cs typeface="Arial" charset="0"/>
            </a:endParaRPr>
          </a:p>
          <a:p>
            <a:pPr lvl="1"/>
            <a:r>
              <a:rPr lang="cs-CZ" dirty="0">
                <a:cs typeface="Arial" charset="0"/>
              </a:rPr>
              <a:t>b </a:t>
            </a:r>
            <a:r>
              <a:rPr lang="en-US" dirty="0" smtClean="0">
                <a:cs typeface="Arial" charset="0"/>
              </a:rPr>
              <a:t>is a synthesized attribute of nonterminal</a:t>
            </a:r>
            <a:r>
              <a:rPr lang="cs-CZ" dirty="0" smtClean="0">
                <a:cs typeface="Arial" charset="0"/>
              </a:rPr>
              <a:t> </a:t>
            </a:r>
            <a:r>
              <a:rPr lang="cs-CZ" dirty="0">
                <a:cs typeface="Arial" charset="0"/>
              </a:rPr>
              <a:t>A</a:t>
            </a:r>
          </a:p>
          <a:p>
            <a:pPr lvl="1"/>
            <a:r>
              <a:rPr lang="cs-CZ" dirty="0">
                <a:cs typeface="Arial" charset="0"/>
              </a:rPr>
              <a:t>b </a:t>
            </a:r>
            <a:r>
              <a:rPr lang="en-US" dirty="0" smtClean="0">
                <a:cs typeface="Arial" charset="0"/>
              </a:rPr>
              <a:t>is an inherited attribute of a grammar symbol on the right side of the production</a:t>
            </a:r>
            <a:endParaRPr lang="el-GR" dirty="0"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grammar</a:t>
            </a:r>
            <a:endParaRPr lang="cs-CZ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 tree with attribute values is called annotated (colored) syntax tree</a:t>
            </a:r>
            <a:endParaRPr lang="cs-CZ" dirty="0"/>
          </a:p>
          <a:p>
            <a:r>
              <a:rPr lang="en-US" dirty="0" smtClean="0"/>
              <a:t>Attributed grammar is a syntax directed definition, where functions (semantic rules) don’t have side effects</a:t>
            </a:r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Attributed grammar for our grammar</a:t>
            </a:r>
            <a:endParaRPr lang="cs-CZ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71500" indent="-571500">
              <a:buSzTx/>
              <a:buFont typeface="Wingdings" pitchFamily="2" charset="2"/>
              <a:buAutoNum type="arabicPeriod"/>
            </a:pPr>
            <a:r>
              <a:rPr lang="cs-CZ" sz="2600"/>
              <a:t>E </a:t>
            </a:r>
            <a:r>
              <a:rPr lang="cs-CZ" sz="2600">
                <a:cs typeface="Arial" charset="0"/>
              </a:rPr>
              <a:t>→ E</a:t>
            </a:r>
            <a:r>
              <a:rPr lang="cs-CZ" sz="2600" baseline="-25000">
                <a:cs typeface="Arial" charset="0"/>
              </a:rPr>
              <a:t>R</a:t>
            </a:r>
            <a:r>
              <a:rPr lang="cs-CZ" sz="2600">
                <a:cs typeface="Arial" charset="0"/>
              </a:rPr>
              <a:t> </a:t>
            </a:r>
            <a:r>
              <a:rPr lang="cs-CZ" sz="2600" b="1">
                <a:solidFill>
                  <a:schemeClr val="accent2"/>
                </a:solidFill>
                <a:cs typeface="Arial" charset="0"/>
              </a:rPr>
              <a:t>+</a:t>
            </a:r>
            <a:r>
              <a:rPr lang="cs-CZ" sz="2600">
                <a:cs typeface="Arial" charset="0"/>
              </a:rPr>
              <a:t> T</a:t>
            </a:r>
          </a:p>
          <a:p>
            <a:pPr marL="571500" indent="-571500">
              <a:buSzTx/>
              <a:buFont typeface="Wingdings" pitchFamily="2" charset="2"/>
              <a:buAutoNum type="arabicPeriod"/>
            </a:pPr>
            <a:r>
              <a:rPr lang="cs-CZ" sz="2600"/>
              <a:t>E </a:t>
            </a:r>
            <a:r>
              <a:rPr lang="cs-CZ" sz="2600">
                <a:cs typeface="Arial" charset="0"/>
              </a:rPr>
              <a:t>→ T</a:t>
            </a:r>
          </a:p>
          <a:p>
            <a:pPr marL="571500" indent="-571500">
              <a:buSzTx/>
              <a:buFont typeface="Wingdings" pitchFamily="2" charset="2"/>
              <a:buAutoNum type="arabicPeriod"/>
            </a:pPr>
            <a:r>
              <a:rPr lang="cs-CZ" sz="2600"/>
              <a:t>T </a:t>
            </a:r>
            <a:r>
              <a:rPr lang="cs-CZ" sz="2600">
                <a:cs typeface="Arial" charset="0"/>
              </a:rPr>
              <a:t>→ T</a:t>
            </a:r>
            <a:r>
              <a:rPr lang="cs-CZ" sz="2600" baseline="-25000">
                <a:cs typeface="Arial" charset="0"/>
              </a:rPr>
              <a:t>R</a:t>
            </a:r>
            <a:r>
              <a:rPr lang="cs-CZ" sz="2600">
                <a:cs typeface="Arial" charset="0"/>
              </a:rPr>
              <a:t> </a:t>
            </a:r>
            <a:r>
              <a:rPr lang="cs-CZ" sz="2600" b="1">
                <a:solidFill>
                  <a:schemeClr val="accent2"/>
                </a:solidFill>
                <a:cs typeface="Arial" charset="0"/>
              </a:rPr>
              <a:t>*</a:t>
            </a:r>
            <a:r>
              <a:rPr lang="cs-CZ" sz="2600">
                <a:cs typeface="Arial" charset="0"/>
              </a:rPr>
              <a:t> F</a:t>
            </a:r>
          </a:p>
          <a:p>
            <a:pPr marL="571500" indent="-571500">
              <a:buSzTx/>
              <a:buFont typeface="Wingdings" pitchFamily="2" charset="2"/>
              <a:buAutoNum type="arabicPeriod"/>
            </a:pPr>
            <a:r>
              <a:rPr lang="cs-CZ" sz="2600"/>
              <a:t>T </a:t>
            </a:r>
            <a:r>
              <a:rPr lang="cs-CZ" sz="2600">
                <a:cs typeface="Arial" charset="0"/>
              </a:rPr>
              <a:t>→ F</a:t>
            </a:r>
          </a:p>
          <a:p>
            <a:pPr marL="571500" indent="-571500">
              <a:buSzTx/>
              <a:buFont typeface="Wingdings" pitchFamily="2" charset="2"/>
              <a:buAutoNum type="arabicPeriod"/>
            </a:pPr>
            <a:r>
              <a:rPr lang="cs-CZ" sz="2600"/>
              <a:t>F </a:t>
            </a:r>
            <a:r>
              <a:rPr lang="cs-CZ" sz="2600">
                <a:cs typeface="Arial" charset="0"/>
              </a:rPr>
              <a:t>→ </a:t>
            </a:r>
            <a:r>
              <a:rPr lang="cs-CZ" sz="2600" b="1">
                <a:solidFill>
                  <a:schemeClr val="accent2"/>
                </a:solidFill>
                <a:cs typeface="Arial" charset="0"/>
              </a:rPr>
              <a:t>(</a:t>
            </a:r>
            <a:r>
              <a:rPr lang="cs-CZ" sz="2600">
                <a:cs typeface="Arial" charset="0"/>
              </a:rPr>
              <a:t> E </a:t>
            </a:r>
            <a:r>
              <a:rPr lang="cs-CZ" sz="2600" b="1">
                <a:solidFill>
                  <a:schemeClr val="accent2"/>
                </a:solidFill>
                <a:cs typeface="Arial" charset="0"/>
              </a:rPr>
              <a:t>)</a:t>
            </a:r>
          </a:p>
          <a:p>
            <a:pPr marL="571500" indent="-571500">
              <a:buSzTx/>
              <a:buFont typeface="Wingdings" pitchFamily="2" charset="2"/>
              <a:buAutoNum type="arabicPeriod"/>
            </a:pPr>
            <a:r>
              <a:rPr lang="cs-CZ" sz="2600"/>
              <a:t>F </a:t>
            </a:r>
            <a:r>
              <a:rPr lang="cs-CZ" sz="2600">
                <a:cs typeface="Arial" charset="0"/>
              </a:rPr>
              <a:t>→ </a:t>
            </a:r>
            <a:r>
              <a:rPr lang="en-US" sz="2600" b="1">
                <a:solidFill>
                  <a:schemeClr val="accent2"/>
                </a:solidFill>
                <a:cs typeface="Arial" charset="0"/>
              </a:rPr>
              <a:t>uint</a:t>
            </a:r>
            <a:endParaRPr lang="cs-CZ" sz="260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cs-CZ" sz="2600" noProof="1"/>
              <a:t>E.val = E</a:t>
            </a:r>
            <a:r>
              <a:rPr lang="cs-CZ" sz="2600" baseline="-25000" noProof="1"/>
              <a:t>R</a:t>
            </a:r>
            <a:r>
              <a:rPr lang="cs-CZ" sz="2600" noProof="1"/>
              <a:t>.val + T.val</a:t>
            </a:r>
          </a:p>
          <a:p>
            <a:pPr>
              <a:buFont typeface="Wingdings" pitchFamily="2" charset="2"/>
              <a:buNone/>
            </a:pPr>
            <a:r>
              <a:rPr lang="cs-CZ" sz="2600" noProof="1"/>
              <a:t>E.val = T.val</a:t>
            </a:r>
          </a:p>
          <a:p>
            <a:pPr>
              <a:buFont typeface="Wingdings" pitchFamily="2" charset="2"/>
              <a:buNone/>
            </a:pPr>
            <a:r>
              <a:rPr lang="cs-CZ" sz="2600" noProof="1"/>
              <a:t>T.val = T</a:t>
            </a:r>
            <a:r>
              <a:rPr lang="cs-CZ" sz="2600" baseline="-25000" noProof="1"/>
              <a:t>R</a:t>
            </a:r>
            <a:r>
              <a:rPr lang="cs-CZ" sz="2600" noProof="1"/>
              <a:t>.val </a:t>
            </a:r>
            <a:r>
              <a:rPr lang="en-US" sz="2600"/>
              <a:t>*</a:t>
            </a:r>
            <a:r>
              <a:rPr lang="en-US" sz="2600" noProof="1"/>
              <a:t> F.val</a:t>
            </a:r>
          </a:p>
          <a:p>
            <a:pPr>
              <a:buFont typeface="Wingdings" pitchFamily="2" charset="2"/>
              <a:buNone/>
            </a:pPr>
            <a:r>
              <a:rPr lang="en-US" sz="2600" noProof="1"/>
              <a:t>T.val = F.val</a:t>
            </a:r>
          </a:p>
          <a:p>
            <a:pPr>
              <a:buFont typeface="Wingdings" pitchFamily="2" charset="2"/>
              <a:buNone/>
            </a:pPr>
            <a:r>
              <a:rPr lang="en-US" sz="2600" noProof="1"/>
              <a:t>F.val = E.val</a:t>
            </a:r>
          </a:p>
          <a:p>
            <a:pPr>
              <a:buFont typeface="Wingdings" pitchFamily="2" charset="2"/>
              <a:buNone/>
            </a:pPr>
            <a:r>
              <a:rPr lang="en-US" sz="2600" noProof="1"/>
              <a:t>F.val = uint.lexval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annotated tree</a:t>
            </a:r>
            <a:endParaRPr lang="cs-CZ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143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cs-CZ" sz="2600"/>
              <a:t>3+4*5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3348038" y="2492375"/>
            <a:ext cx="1150937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/>
              <a:t>E.val=23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1476375" y="3284538"/>
            <a:ext cx="8636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/>
              <a:t>E.val=3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3708400" y="328453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/>
              <a:t>+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5580063" y="3284538"/>
            <a:ext cx="1008062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/>
              <a:t>T.val=20</a:t>
            </a:r>
          </a:p>
        </p:txBody>
      </p:sp>
      <p:cxnSp>
        <p:nvCxnSpPr>
          <p:cNvPr id="11272" name="AutoShape 8"/>
          <p:cNvCxnSpPr>
            <a:cxnSpLocks noChangeShapeType="1"/>
            <a:stCxn id="11268" idx="3"/>
            <a:endCxn id="11269" idx="0"/>
          </p:cNvCxnSpPr>
          <p:nvPr/>
        </p:nvCxnSpPr>
        <p:spPr bwMode="auto">
          <a:xfrm flipH="1">
            <a:off x="1908175" y="2862263"/>
            <a:ext cx="1608138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73" name="AutoShape 9"/>
          <p:cNvCxnSpPr>
            <a:cxnSpLocks noChangeShapeType="1"/>
            <a:stCxn id="11268" idx="4"/>
            <a:endCxn id="11270" idx="0"/>
          </p:cNvCxnSpPr>
          <p:nvPr/>
        </p:nvCxnSpPr>
        <p:spPr bwMode="auto">
          <a:xfrm>
            <a:off x="3924300" y="2925763"/>
            <a:ext cx="0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74" name="AutoShape 10"/>
          <p:cNvCxnSpPr>
            <a:cxnSpLocks noChangeShapeType="1"/>
            <a:stCxn id="11268" idx="5"/>
            <a:endCxn id="11271" idx="0"/>
          </p:cNvCxnSpPr>
          <p:nvPr/>
        </p:nvCxnSpPr>
        <p:spPr bwMode="auto">
          <a:xfrm>
            <a:off x="4330700" y="2862263"/>
            <a:ext cx="1754188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1476375" y="3933825"/>
            <a:ext cx="8636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/>
              <a:t>T.val=3</a:t>
            </a:r>
          </a:p>
        </p:txBody>
      </p:sp>
      <p:cxnSp>
        <p:nvCxnSpPr>
          <p:cNvPr id="11276" name="AutoShape 12"/>
          <p:cNvCxnSpPr>
            <a:cxnSpLocks noChangeShapeType="1"/>
            <a:stCxn id="11269" idx="4"/>
            <a:endCxn id="11275" idx="0"/>
          </p:cNvCxnSpPr>
          <p:nvPr/>
        </p:nvCxnSpPr>
        <p:spPr bwMode="auto">
          <a:xfrm>
            <a:off x="1908175" y="3717925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1476375" y="4579938"/>
            <a:ext cx="8636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/>
              <a:t>F.val=3</a:t>
            </a:r>
          </a:p>
        </p:txBody>
      </p:sp>
      <p:cxnSp>
        <p:nvCxnSpPr>
          <p:cNvPr id="11278" name="AutoShape 14"/>
          <p:cNvCxnSpPr>
            <a:cxnSpLocks noChangeShapeType="1"/>
            <a:stCxn id="11275" idx="4"/>
            <a:endCxn id="11277" idx="0"/>
          </p:cNvCxnSpPr>
          <p:nvPr/>
        </p:nvCxnSpPr>
        <p:spPr bwMode="auto">
          <a:xfrm>
            <a:off x="1908175" y="4367213"/>
            <a:ext cx="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279" name="Oval 15"/>
          <p:cNvSpPr>
            <a:spLocks noChangeArrowheads="1"/>
          </p:cNvSpPr>
          <p:nvPr/>
        </p:nvSpPr>
        <p:spPr bwMode="auto">
          <a:xfrm>
            <a:off x="1187450" y="5229225"/>
            <a:ext cx="144145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/>
              <a:t>uint.lexval=3</a:t>
            </a:r>
          </a:p>
        </p:txBody>
      </p:sp>
      <p:cxnSp>
        <p:nvCxnSpPr>
          <p:cNvPr id="11280" name="AutoShape 16"/>
          <p:cNvCxnSpPr>
            <a:cxnSpLocks noChangeShapeType="1"/>
            <a:stCxn id="11277" idx="4"/>
            <a:endCxn id="11279" idx="0"/>
          </p:cNvCxnSpPr>
          <p:nvPr/>
        </p:nvCxnSpPr>
        <p:spPr bwMode="auto">
          <a:xfrm>
            <a:off x="1908175" y="5013325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5867400" y="40052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/>
              <a:t>*</a:t>
            </a:r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6948488" y="3933825"/>
            <a:ext cx="865187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/>
              <a:t>F.val=5</a:t>
            </a:r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>
            <a:off x="4500563" y="3933825"/>
            <a:ext cx="865187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/>
              <a:t>T.val=4</a:t>
            </a:r>
          </a:p>
        </p:txBody>
      </p:sp>
      <p:cxnSp>
        <p:nvCxnSpPr>
          <p:cNvPr id="11284" name="AutoShape 20"/>
          <p:cNvCxnSpPr>
            <a:cxnSpLocks noChangeShapeType="1"/>
            <a:stCxn id="11271" idx="4"/>
            <a:endCxn id="11281" idx="0"/>
          </p:cNvCxnSpPr>
          <p:nvPr/>
        </p:nvCxnSpPr>
        <p:spPr bwMode="auto">
          <a:xfrm flipH="1">
            <a:off x="6083300" y="3717925"/>
            <a:ext cx="1588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85" name="AutoShape 21"/>
          <p:cNvCxnSpPr>
            <a:cxnSpLocks noChangeShapeType="1"/>
            <a:stCxn id="11271" idx="3"/>
            <a:endCxn id="11283" idx="0"/>
          </p:cNvCxnSpPr>
          <p:nvPr/>
        </p:nvCxnSpPr>
        <p:spPr bwMode="auto">
          <a:xfrm flipH="1">
            <a:off x="4933950" y="3654425"/>
            <a:ext cx="79375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86" name="AutoShape 22"/>
          <p:cNvCxnSpPr>
            <a:cxnSpLocks noChangeShapeType="1"/>
            <a:stCxn id="11271" idx="5"/>
            <a:endCxn id="11282" idx="0"/>
          </p:cNvCxnSpPr>
          <p:nvPr/>
        </p:nvCxnSpPr>
        <p:spPr bwMode="auto">
          <a:xfrm>
            <a:off x="6440488" y="3654425"/>
            <a:ext cx="941387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287" name="Oval 23"/>
          <p:cNvSpPr>
            <a:spLocks noChangeArrowheads="1"/>
          </p:cNvSpPr>
          <p:nvPr/>
        </p:nvSpPr>
        <p:spPr bwMode="auto">
          <a:xfrm>
            <a:off x="4500563" y="4581525"/>
            <a:ext cx="865187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/>
              <a:t>F.val=4</a:t>
            </a:r>
          </a:p>
        </p:txBody>
      </p:sp>
      <p:cxnSp>
        <p:nvCxnSpPr>
          <p:cNvPr id="11288" name="AutoShape 24"/>
          <p:cNvCxnSpPr>
            <a:cxnSpLocks noChangeShapeType="1"/>
            <a:stCxn id="11283" idx="4"/>
            <a:endCxn id="11287" idx="0"/>
          </p:cNvCxnSpPr>
          <p:nvPr/>
        </p:nvCxnSpPr>
        <p:spPr bwMode="auto">
          <a:xfrm>
            <a:off x="4933950" y="4367213"/>
            <a:ext cx="0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289" name="Oval 25"/>
          <p:cNvSpPr>
            <a:spLocks noChangeArrowheads="1"/>
          </p:cNvSpPr>
          <p:nvPr/>
        </p:nvSpPr>
        <p:spPr bwMode="auto">
          <a:xfrm>
            <a:off x="4211638" y="5229225"/>
            <a:ext cx="1439862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/>
              <a:t>uint.lexval=4</a:t>
            </a:r>
          </a:p>
        </p:txBody>
      </p:sp>
      <p:cxnSp>
        <p:nvCxnSpPr>
          <p:cNvPr id="11290" name="AutoShape 26"/>
          <p:cNvCxnSpPr>
            <a:cxnSpLocks noChangeShapeType="1"/>
            <a:stCxn id="11289" idx="0"/>
            <a:endCxn id="11287" idx="4"/>
          </p:cNvCxnSpPr>
          <p:nvPr/>
        </p:nvCxnSpPr>
        <p:spPr bwMode="auto">
          <a:xfrm flipV="1">
            <a:off x="4932363" y="5014913"/>
            <a:ext cx="1587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291" name="Oval 27"/>
          <p:cNvSpPr>
            <a:spLocks noChangeArrowheads="1"/>
          </p:cNvSpPr>
          <p:nvPr/>
        </p:nvSpPr>
        <p:spPr bwMode="auto">
          <a:xfrm>
            <a:off x="6659563" y="4581525"/>
            <a:ext cx="1439862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/>
              <a:t>uint.lexval=5</a:t>
            </a:r>
          </a:p>
        </p:txBody>
      </p:sp>
      <p:cxnSp>
        <p:nvCxnSpPr>
          <p:cNvPr id="11292" name="AutoShape 28"/>
          <p:cNvCxnSpPr>
            <a:cxnSpLocks noChangeShapeType="1"/>
            <a:stCxn id="11291" idx="0"/>
            <a:endCxn id="11282" idx="4"/>
          </p:cNvCxnSpPr>
          <p:nvPr/>
        </p:nvCxnSpPr>
        <p:spPr bwMode="auto">
          <a:xfrm flipV="1">
            <a:off x="7380288" y="4367213"/>
            <a:ext cx="1587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Synthesized attributes</a:t>
            </a:r>
            <a:endParaRPr lang="cs-CZ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 smtClean="0"/>
              <a:t>An attribute of a nonterminal from the left side of a production is evaluated based on attributes of symbols from the right side of the production</a:t>
            </a:r>
            <a:endParaRPr lang="cs-CZ" sz="2600" dirty="0" smtClean="0"/>
          </a:p>
          <a:p>
            <a:pPr>
              <a:lnSpc>
                <a:spcPct val="80000"/>
              </a:lnSpc>
            </a:pPr>
            <a:r>
              <a:rPr lang="en-US" sz="2600" dirty="0" smtClean="0"/>
              <a:t>Extensively used in practice</a:t>
            </a:r>
            <a:endParaRPr lang="cs-CZ" sz="2600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E.g. expression evaluation</a:t>
            </a:r>
            <a:endParaRPr lang="cs-CZ" sz="2200" dirty="0"/>
          </a:p>
          <a:p>
            <a:pPr>
              <a:lnSpc>
                <a:spcPct val="80000"/>
              </a:lnSpc>
            </a:pPr>
            <a:r>
              <a:rPr lang="en-US" sz="2600" dirty="0" smtClean="0"/>
              <a:t>Attributed grammar, which uses only synthesized attributes, is called</a:t>
            </a:r>
            <a:r>
              <a:rPr lang="cs-CZ" sz="2600" dirty="0" smtClean="0"/>
              <a:t> S-</a:t>
            </a:r>
            <a:r>
              <a:rPr lang="en-US" sz="2600" dirty="0" smtClean="0"/>
              <a:t>attributed grammar </a:t>
            </a:r>
            <a:r>
              <a:rPr lang="cs-CZ" sz="2600" dirty="0" smtClean="0"/>
              <a:t>(</a:t>
            </a:r>
            <a:r>
              <a:rPr lang="en-US" sz="2600" dirty="0" smtClean="0"/>
              <a:t>purely synthesized attributed grammar</a:t>
            </a:r>
            <a:r>
              <a:rPr lang="cs-CZ" sz="2600" dirty="0" smtClean="0"/>
              <a:t>)</a:t>
            </a:r>
            <a:endParaRPr lang="cs-CZ" sz="2600" dirty="0"/>
          </a:p>
          <a:p>
            <a:pPr>
              <a:lnSpc>
                <a:spcPct val="80000"/>
              </a:lnSpc>
            </a:pPr>
            <a:r>
              <a:rPr lang="cs-CZ" sz="2600" dirty="0" smtClean="0"/>
              <a:t>S-</a:t>
            </a:r>
            <a:r>
              <a:rPr lang="en-US" sz="2600" dirty="0" smtClean="0"/>
              <a:t>attributed grammar is easily used in bottom-up analysis</a:t>
            </a:r>
            <a:endParaRPr lang="cs-CZ" sz="26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Evaluation during reduction</a:t>
            </a:r>
            <a:endParaRPr lang="cs-CZ" sz="22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Attributes for grammar symbols lie on parser stack</a:t>
            </a:r>
            <a:endParaRPr lang="cs-CZ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Inherited attributes</a:t>
            </a:r>
            <a:endParaRPr lang="cs-CZ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value of an inherited attribute is evaluated based on parent and/or siblings attributes</a:t>
            </a:r>
            <a:endParaRPr lang="cs-CZ" dirty="0"/>
          </a:p>
          <a:p>
            <a:r>
              <a:rPr lang="en-US" dirty="0" smtClean="0"/>
              <a:t>They are used for expressing dependency of a syntax construction on a context</a:t>
            </a:r>
            <a:endParaRPr lang="cs-CZ" dirty="0"/>
          </a:p>
          <a:p>
            <a:pPr lvl="1"/>
            <a:r>
              <a:rPr lang="en-US" dirty="0" smtClean="0"/>
              <a:t>E.g.</a:t>
            </a:r>
            <a:r>
              <a:rPr lang="cs-CZ" dirty="0" smtClean="0"/>
              <a:t> </a:t>
            </a:r>
            <a:r>
              <a:rPr lang="en-US" dirty="0" smtClean="0"/>
              <a:t>whether an identifier is on left or right side of an assignment</a:t>
            </a:r>
            <a:endParaRPr lang="cs-CZ" dirty="0"/>
          </a:p>
          <a:p>
            <a:r>
              <a:rPr lang="en-US" dirty="0" smtClean="0"/>
              <a:t>We can always rewrite an attribute grammar to a S-attributed grammar</a:t>
            </a:r>
            <a:endParaRPr lang="cs-C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inherited attributes</a:t>
            </a:r>
            <a:endParaRPr lang="cs-CZ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71500" indent="-571500">
              <a:buSzTx/>
              <a:buFont typeface="Wingdings" pitchFamily="2" charset="2"/>
              <a:buAutoNum type="arabicPeriod"/>
            </a:pPr>
            <a:r>
              <a:rPr lang="cs-CZ" sz="2600"/>
              <a:t>D </a:t>
            </a:r>
            <a:r>
              <a:rPr lang="cs-CZ" sz="2600">
                <a:cs typeface="Arial" charset="0"/>
              </a:rPr>
              <a:t>→ T L </a:t>
            </a:r>
            <a:r>
              <a:rPr lang="en-US" sz="2600" b="1">
                <a:solidFill>
                  <a:schemeClr val="accent2"/>
                </a:solidFill>
                <a:cs typeface="Arial" charset="0"/>
              </a:rPr>
              <a:t>;</a:t>
            </a:r>
            <a:endParaRPr lang="cs-CZ" sz="2600">
              <a:cs typeface="Arial" charset="0"/>
            </a:endParaRPr>
          </a:p>
          <a:p>
            <a:pPr marL="571500" indent="-571500">
              <a:buSzTx/>
              <a:buFont typeface="Wingdings" pitchFamily="2" charset="2"/>
              <a:buAutoNum type="arabicPeriod"/>
            </a:pPr>
            <a:r>
              <a:rPr lang="cs-CZ" sz="2600"/>
              <a:t>T </a:t>
            </a:r>
            <a:r>
              <a:rPr lang="cs-CZ" sz="2600">
                <a:cs typeface="Arial" charset="0"/>
              </a:rPr>
              <a:t>→ </a:t>
            </a:r>
            <a:r>
              <a:rPr lang="cs-CZ" sz="2600" b="1">
                <a:solidFill>
                  <a:schemeClr val="accent2"/>
                </a:solidFill>
                <a:cs typeface="Arial" charset="0"/>
              </a:rPr>
              <a:t>int</a:t>
            </a:r>
            <a:endParaRPr lang="cs-CZ" sz="2600">
              <a:cs typeface="Arial" charset="0"/>
            </a:endParaRPr>
          </a:p>
          <a:p>
            <a:pPr marL="571500" indent="-571500">
              <a:buSzTx/>
              <a:buFont typeface="Wingdings" pitchFamily="2" charset="2"/>
              <a:buAutoNum type="arabicPeriod"/>
            </a:pPr>
            <a:r>
              <a:rPr lang="cs-CZ" sz="2600"/>
              <a:t>T </a:t>
            </a:r>
            <a:r>
              <a:rPr lang="cs-CZ" sz="2600">
                <a:cs typeface="Arial" charset="0"/>
              </a:rPr>
              <a:t>→ </a:t>
            </a:r>
            <a:r>
              <a:rPr lang="cs-CZ" sz="2600" b="1">
                <a:solidFill>
                  <a:schemeClr val="accent2"/>
                </a:solidFill>
                <a:cs typeface="Arial" charset="0"/>
              </a:rPr>
              <a:t>double</a:t>
            </a:r>
            <a:endParaRPr lang="cs-CZ" sz="2600">
              <a:cs typeface="Arial" charset="0"/>
            </a:endParaRPr>
          </a:p>
          <a:p>
            <a:pPr marL="571500" indent="-571500">
              <a:buSzTx/>
              <a:buFont typeface="Wingdings" pitchFamily="2" charset="2"/>
              <a:buAutoNum type="arabicPeriod"/>
            </a:pPr>
            <a:r>
              <a:rPr lang="en-US" sz="2600"/>
              <a:t>L</a:t>
            </a:r>
            <a:r>
              <a:rPr lang="cs-CZ" sz="2600"/>
              <a:t> </a:t>
            </a:r>
            <a:r>
              <a:rPr lang="cs-CZ" sz="2600">
                <a:cs typeface="Arial" charset="0"/>
              </a:rPr>
              <a:t>→ </a:t>
            </a:r>
            <a:r>
              <a:rPr lang="en-US" sz="2600">
                <a:cs typeface="Arial" charset="0"/>
              </a:rPr>
              <a:t>L</a:t>
            </a:r>
            <a:r>
              <a:rPr lang="en-US" sz="2600" baseline="-25000">
                <a:cs typeface="Arial" charset="0"/>
              </a:rPr>
              <a:t>R</a:t>
            </a:r>
            <a:r>
              <a:rPr lang="en-US" sz="2600">
                <a:cs typeface="Arial" charset="0"/>
              </a:rPr>
              <a:t> </a:t>
            </a:r>
            <a:r>
              <a:rPr lang="en-US" sz="2600" b="1">
                <a:solidFill>
                  <a:schemeClr val="accent2"/>
                </a:solidFill>
                <a:cs typeface="Arial" charset="0"/>
              </a:rPr>
              <a:t>,</a:t>
            </a:r>
            <a:r>
              <a:rPr lang="cs-CZ" sz="2600">
                <a:cs typeface="Arial" charset="0"/>
              </a:rPr>
              <a:t> </a:t>
            </a:r>
            <a:r>
              <a:rPr lang="en-US" sz="2600" b="1">
                <a:solidFill>
                  <a:schemeClr val="accent2"/>
                </a:solidFill>
                <a:cs typeface="Arial" charset="0"/>
              </a:rPr>
              <a:t>id</a:t>
            </a:r>
          </a:p>
          <a:p>
            <a:pPr marL="571500" indent="-571500">
              <a:buSzTx/>
              <a:buFont typeface="Wingdings" pitchFamily="2" charset="2"/>
              <a:buAutoNum type="arabicPeriod"/>
            </a:pPr>
            <a:endParaRPr lang="cs-CZ" sz="2600" b="1">
              <a:solidFill>
                <a:schemeClr val="accent2"/>
              </a:solidFill>
              <a:cs typeface="Arial" charset="0"/>
            </a:endParaRPr>
          </a:p>
          <a:p>
            <a:pPr marL="571500" indent="-571500">
              <a:buSzTx/>
              <a:buFont typeface="Wingdings" pitchFamily="2" charset="2"/>
              <a:buAutoNum type="arabicPeriod"/>
            </a:pPr>
            <a:r>
              <a:rPr lang="en-US" sz="2600"/>
              <a:t>L</a:t>
            </a:r>
            <a:r>
              <a:rPr lang="cs-CZ" sz="2600"/>
              <a:t> </a:t>
            </a:r>
            <a:r>
              <a:rPr lang="cs-CZ" sz="2600">
                <a:cs typeface="Arial" charset="0"/>
              </a:rPr>
              <a:t>→ </a:t>
            </a:r>
            <a:r>
              <a:rPr lang="en-US" sz="2600" b="1">
                <a:solidFill>
                  <a:schemeClr val="accent2"/>
                </a:solidFill>
                <a:cs typeface="Arial" charset="0"/>
              </a:rPr>
              <a:t>id</a:t>
            </a:r>
            <a:endParaRPr lang="cs-CZ" sz="2600" b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cs-CZ" sz="2600" noProof="1"/>
              <a:t>L.in = T.typ</a:t>
            </a:r>
          </a:p>
          <a:p>
            <a:pPr>
              <a:buFont typeface="Wingdings" pitchFamily="2" charset="2"/>
              <a:buNone/>
            </a:pPr>
            <a:r>
              <a:rPr lang="cs-CZ" sz="2600" noProof="1"/>
              <a:t>T.typ = int</a:t>
            </a:r>
          </a:p>
          <a:p>
            <a:pPr>
              <a:buFont typeface="Wingdings" pitchFamily="2" charset="2"/>
              <a:buNone/>
            </a:pPr>
            <a:r>
              <a:rPr lang="cs-CZ" sz="2600" noProof="1"/>
              <a:t>T.typ = double</a:t>
            </a:r>
          </a:p>
          <a:p>
            <a:pPr>
              <a:buFont typeface="Wingdings" pitchFamily="2" charset="2"/>
              <a:buNone/>
            </a:pPr>
            <a:r>
              <a:rPr lang="cs-CZ" sz="2600" noProof="1"/>
              <a:t>L</a:t>
            </a:r>
            <a:r>
              <a:rPr lang="cs-CZ" sz="2600" baseline="-25000" noProof="1"/>
              <a:t>R</a:t>
            </a:r>
            <a:r>
              <a:rPr lang="cs-CZ" sz="2600" noProof="1"/>
              <a:t>.in = L.in</a:t>
            </a:r>
          </a:p>
          <a:p>
            <a:pPr>
              <a:buFont typeface="Wingdings" pitchFamily="2" charset="2"/>
              <a:buNone/>
            </a:pPr>
            <a:r>
              <a:rPr lang="cs-CZ" sz="2600" noProof="1"/>
              <a:t>id.typ = L.in</a:t>
            </a:r>
          </a:p>
          <a:p>
            <a:pPr>
              <a:buFont typeface="Wingdings" pitchFamily="2" charset="2"/>
              <a:buNone/>
            </a:pPr>
            <a:r>
              <a:rPr lang="cs-CZ" sz="2600" noProof="1"/>
              <a:t>id.typ = L.in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ba">
  <a:themeElements>
    <a:clrScheme name="kuba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kub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ub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ub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kuba</Template>
  <TotalTime>1217</TotalTime>
  <Words>917</Words>
  <Application>Microsoft Office PowerPoint</Application>
  <PresentationFormat>On-screen Show (4:3)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Wingdings</vt:lpstr>
      <vt:lpstr>Arial Unicode MS</vt:lpstr>
      <vt:lpstr>kuba</vt:lpstr>
      <vt:lpstr>Compiler principles</vt:lpstr>
      <vt:lpstr>Syntax-directed definitions</vt:lpstr>
      <vt:lpstr>Kinds of attributes</vt:lpstr>
      <vt:lpstr>Attribute grammar</vt:lpstr>
      <vt:lpstr>Attributed grammar for our grammar</vt:lpstr>
      <vt:lpstr>Example of annotated tree</vt:lpstr>
      <vt:lpstr>Synthesized attributes</vt:lpstr>
      <vt:lpstr>Inherited attributes</vt:lpstr>
      <vt:lpstr>Example of inherited attributes</vt:lpstr>
      <vt:lpstr>Dependency graph</vt:lpstr>
      <vt:lpstr>Evaluation order</vt:lpstr>
      <vt:lpstr>L-attributed grammar</vt:lpstr>
      <vt:lpstr>Syntax tree traversal</vt:lpstr>
      <vt:lpstr>Static checking during translation</vt:lpstr>
      <vt:lpstr>Symbolic tables</vt:lpstr>
      <vt:lpstr>Error handling</vt:lpstr>
      <vt:lpstr>Types of errors</vt:lpstr>
      <vt:lpstr>Syntax errors recovery</vt:lpstr>
    </vt:vector>
  </TitlesOfParts>
  <Company>Ulita, KSI, MFF UK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Principy překladačů</dc:title>
  <dc:creator>Jakub Yaghob</dc:creator>
  <cp:lastModifiedBy>Jakub Yaghob</cp:lastModifiedBy>
  <cp:revision>68</cp:revision>
  <dcterms:created xsi:type="dcterms:W3CDTF">2005-09-28T09:53:52Z</dcterms:created>
  <dcterms:modified xsi:type="dcterms:W3CDTF">2016-11-23T10:05:33Z</dcterms:modified>
</cp:coreProperties>
</file>