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BDD690-997F-4B07-9B9A-AF09205849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A7856-D8A5-47AC-BA3E-CFA3586152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8A761-1096-446E-829C-F10B760067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A9576-F2BC-4ECB-8433-DCE67A9D12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6E2E1-39EE-48BA-8AD6-22E1FD0BDF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E9C07-4C4B-4103-8756-AE3F54DC12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5EB9A-E2B0-4FD8-978A-0226D12DE3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7C16C-4207-4D5D-B00B-98828D8967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5B7CD-4745-4BC7-B017-5A24D46B23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99002-FF99-4390-A565-BDEFE7C6A4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C336F-5824-4A11-98BA-90F7BBA00F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2945998-8515-428E-A32E-90B7D7F9A7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principles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Jakub Yaghob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Backpatching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Single pass translation</a:t>
            </a:r>
            <a:r>
              <a:rPr lang="cs-CZ" sz="2600" dirty="0" smtClean="0"/>
              <a:t>: </a:t>
            </a:r>
            <a:r>
              <a:rPr lang="en-US" sz="2600" dirty="0" smtClean="0"/>
              <a:t>how to set a destination address in a jump to a forward label</a:t>
            </a:r>
            <a:r>
              <a:rPr lang="cs-CZ" sz="2600" dirty="0" smtClean="0"/>
              <a:t>?</a:t>
            </a:r>
            <a:endParaRPr lang="cs-CZ" sz="2600" dirty="0"/>
          </a:p>
          <a:p>
            <a:pPr lvl="1"/>
            <a:r>
              <a:rPr lang="en-US" sz="2200" dirty="0" smtClean="0"/>
              <a:t>Forward jump</a:t>
            </a:r>
            <a:endParaRPr lang="cs-CZ" sz="2200" dirty="0"/>
          </a:p>
          <a:p>
            <a:pPr lvl="1"/>
            <a:r>
              <a:rPr lang="en-US" sz="2200" dirty="0" smtClean="0"/>
              <a:t>Calling a not yet defined function in a module</a:t>
            </a:r>
            <a:endParaRPr lang="cs-CZ" sz="2200" dirty="0"/>
          </a:p>
          <a:p>
            <a:pPr lvl="2"/>
            <a:r>
              <a:rPr lang="en-US" sz="2100" dirty="0" smtClean="0"/>
              <a:t>Can be resolved by a linker</a:t>
            </a:r>
            <a:endParaRPr lang="cs-CZ" sz="2100" dirty="0"/>
          </a:p>
          <a:p>
            <a:r>
              <a:rPr lang="en-US" sz="2600" dirty="0" smtClean="0"/>
              <a:t>Generate branches with the targets of the jumps temporarily left unspecified</a:t>
            </a:r>
          </a:p>
          <a:p>
            <a:r>
              <a:rPr lang="en-US" sz="2600" dirty="0" smtClean="0"/>
              <a:t>For each label remember a set of instructions referencing it</a:t>
            </a:r>
            <a:endParaRPr lang="cs-CZ" sz="2600" dirty="0"/>
          </a:p>
          <a:p>
            <a:r>
              <a:rPr lang="en-US" sz="2600" dirty="0" smtClean="0"/>
              <a:t>Determine the address of the label</a:t>
            </a:r>
            <a:endParaRPr lang="cs-CZ" sz="2600" dirty="0"/>
          </a:p>
          <a:p>
            <a:r>
              <a:rPr lang="en-US" sz="2600" dirty="0"/>
              <a:t>G</a:t>
            </a:r>
            <a:r>
              <a:rPr lang="en-US" sz="2600" dirty="0" smtClean="0"/>
              <a:t>o through the set of instructions and </a:t>
            </a:r>
            <a:r>
              <a:rPr lang="en-US" sz="2600" i="1" dirty="0" err="1" smtClean="0"/>
              <a:t>backpatch</a:t>
            </a:r>
            <a:r>
              <a:rPr lang="en-US" sz="2600" dirty="0" smtClean="0"/>
              <a:t> the determined address</a:t>
            </a:r>
            <a:endParaRPr lang="cs-CZ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calls</a:t>
            </a:r>
            <a:endParaRPr lang="cs-CZ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Evaluate parameters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Pass parameters by value or by reference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VAR or non-VAR parameters in Pascal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Bindin</a:t>
            </a:r>
            <a:r>
              <a:rPr lang="en-US" dirty="0" smtClean="0"/>
              <a:t>g real and formal parameters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Positional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By name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Return value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translation into three-address code</a:t>
            </a:r>
            <a:endParaRPr 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several attributes to each grammar symbol</a:t>
            </a:r>
            <a:endParaRPr lang="cs-CZ" dirty="0"/>
          </a:p>
          <a:p>
            <a:pPr lvl="1"/>
            <a:r>
              <a:rPr lang="en-US" dirty="0" smtClean="0"/>
              <a:t>Placement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en-US" dirty="0" smtClean="0"/>
              <a:t>a name of an object holding a value of the object</a:t>
            </a:r>
            <a:endParaRPr lang="cs-CZ" dirty="0"/>
          </a:p>
          <a:p>
            <a:pPr lvl="1"/>
            <a:r>
              <a:rPr lang="en-US" dirty="0" smtClean="0"/>
              <a:t>Code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en-US" dirty="0" smtClean="0"/>
              <a:t>a sequence of three-address instructions evaluating the symbol</a:t>
            </a:r>
            <a:endParaRPr lang="cs-CZ" dirty="0"/>
          </a:p>
          <a:p>
            <a:pPr lvl="1"/>
            <a:r>
              <a:rPr lang="en-US" dirty="0" smtClean="0"/>
              <a:t>Label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en-US" dirty="0" smtClean="0"/>
              <a:t>an absolute or relative address to three-address code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our grammar</a:t>
            </a:r>
            <a:endParaRPr lang="cs-CZ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2890838" cy="4411662"/>
          </a:xfrm>
          <a:noFill/>
          <a:ln/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cs-CZ" sz="2200"/>
              <a:t>E → E</a:t>
            </a:r>
            <a:r>
              <a:rPr lang="cs-CZ" sz="2200" baseline="-25000"/>
              <a:t>R</a:t>
            </a:r>
            <a:r>
              <a:rPr lang="cs-CZ" sz="2200"/>
              <a:t> </a:t>
            </a:r>
            <a:r>
              <a:rPr lang="cs-CZ" sz="2200" b="1">
                <a:solidFill>
                  <a:schemeClr val="accent2"/>
                </a:solidFill>
              </a:rPr>
              <a:t>+</a:t>
            </a:r>
            <a:r>
              <a:rPr lang="cs-CZ" sz="2200"/>
              <a:t> T</a:t>
            </a:r>
            <a:endParaRPr lang="en-US" sz="2200"/>
          </a:p>
          <a:p>
            <a:pPr marL="571500" indent="-571500">
              <a:lnSpc>
                <a:spcPct val="90000"/>
              </a:lnSpc>
            </a:pPr>
            <a:endParaRPr lang="cs-CZ" sz="2200"/>
          </a:p>
          <a:p>
            <a:pPr marL="571500" indent="-571500">
              <a:lnSpc>
                <a:spcPct val="90000"/>
              </a:lnSpc>
            </a:pPr>
            <a:r>
              <a:rPr lang="cs-CZ" sz="2200"/>
              <a:t>E → T</a:t>
            </a:r>
            <a:endParaRPr lang="en-US" sz="2200"/>
          </a:p>
          <a:p>
            <a:pPr marL="571500" indent="-571500">
              <a:lnSpc>
                <a:spcPct val="90000"/>
              </a:lnSpc>
            </a:pPr>
            <a:endParaRPr lang="cs-CZ" sz="2200"/>
          </a:p>
          <a:p>
            <a:pPr marL="571500" indent="-571500">
              <a:lnSpc>
                <a:spcPct val="90000"/>
              </a:lnSpc>
            </a:pPr>
            <a:r>
              <a:rPr lang="cs-CZ" sz="2200"/>
              <a:t>T → T</a:t>
            </a:r>
            <a:r>
              <a:rPr lang="cs-CZ" sz="2200" baseline="-25000"/>
              <a:t>R</a:t>
            </a:r>
            <a:r>
              <a:rPr lang="cs-CZ" sz="2200"/>
              <a:t> </a:t>
            </a:r>
            <a:r>
              <a:rPr lang="cs-CZ" sz="2200" b="1">
                <a:solidFill>
                  <a:schemeClr val="accent2"/>
                </a:solidFill>
              </a:rPr>
              <a:t>*</a:t>
            </a:r>
            <a:r>
              <a:rPr lang="cs-CZ" sz="2200"/>
              <a:t> F</a:t>
            </a:r>
            <a:endParaRPr lang="en-US" sz="2200"/>
          </a:p>
          <a:p>
            <a:pPr marL="571500" indent="-571500">
              <a:lnSpc>
                <a:spcPct val="90000"/>
              </a:lnSpc>
            </a:pPr>
            <a:endParaRPr lang="cs-CZ" sz="2200"/>
          </a:p>
          <a:p>
            <a:pPr marL="571500" indent="-571500">
              <a:lnSpc>
                <a:spcPct val="90000"/>
              </a:lnSpc>
            </a:pPr>
            <a:r>
              <a:rPr lang="cs-CZ" sz="2200"/>
              <a:t>T → F</a:t>
            </a:r>
            <a:endParaRPr lang="en-US" sz="2200"/>
          </a:p>
          <a:p>
            <a:pPr marL="571500" indent="-571500">
              <a:lnSpc>
                <a:spcPct val="90000"/>
              </a:lnSpc>
            </a:pPr>
            <a:endParaRPr lang="cs-CZ" sz="2200"/>
          </a:p>
          <a:p>
            <a:pPr marL="571500" indent="-571500">
              <a:lnSpc>
                <a:spcPct val="90000"/>
              </a:lnSpc>
            </a:pPr>
            <a:r>
              <a:rPr lang="cs-CZ" sz="2200"/>
              <a:t>F → </a:t>
            </a:r>
            <a:r>
              <a:rPr lang="cs-CZ" sz="2200" b="1">
                <a:solidFill>
                  <a:schemeClr val="accent2"/>
                </a:solidFill>
              </a:rPr>
              <a:t>(</a:t>
            </a:r>
            <a:r>
              <a:rPr lang="cs-CZ" sz="2200"/>
              <a:t> E </a:t>
            </a:r>
            <a:r>
              <a:rPr lang="cs-CZ" sz="2200" b="1">
                <a:solidFill>
                  <a:schemeClr val="accent2"/>
                </a:solidFill>
              </a:rPr>
              <a:t>)</a:t>
            </a:r>
            <a:endParaRPr lang="en-US" sz="2200" b="1">
              <a:solidFill>
                <a:schemeClr val="accent2"/>
              </a:solidFill>
            </a:endParaRPr>
          </a:p>
          <a:p>
            <a:pPr marL="571500" indent="-571500">
              <a:lnSpc>
                <a:spcPct val="90000"/>
              </a:lnSpc>
            </a:pPr>
            <a:endParaRPr lang="cs-CZ" sz="2200" b="1">
              <a:solidFill>
                <a:schemeClr val="accent2"/>
              </a:solidFill>
            </a:endParaRPr>
          </a:p>
          <a:p>
            <a:pPr marL="571500" indent="-571500">
              <a:lnSpc>
                <a:spcPct val="90000"/>
              </a:lnSpc>
            </a:pPr>
            <a:r>
              <a:rPr lang="cs-CZ" sz="2200"/>
              <a:t>F → </a:t>
            </a:r>
            <a:r>
              <a:rPr lang="cs-CZ" sz="2200" b="1">
                <a:solidFill>
                  <a:schemeClr val="accent2"/>
                </a:solidFill>
              </a:rPr>
              <a:t>id</a:t>
            </a:r>
            <a:endParaRPr lang="en-US" sz="2200" b="1">
              <a:solidFill>
                <a:schemeClr val="accent2"/>
              </a:solidFill>
            </a:endParaRPr>
          </a:p>
          <a:p>
            <a:pPr marL="571500" indent="-571500">
              <a:lnSpc>
                <a:spcPct val="90000"/>
              </a:lnSpc>
            </a:pPr>
            <a:endParaRPr lang="cs-CZ" sz="2200" b="1">
              <a:solidFill>
                <a:schemeClr val="accent2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140200" y="1700213"/>
            <a:ext cx="4535488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E.p = newtemp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E.c = E</a:t>
            </a:r>
            <a:r>
              <a:rPr lang="cs-CZ" sz="2000" baseline="-25000" noProof="1"/>
              <a:t>R</a:t>
            </a:r>
            <a:r>
              <a:rPr lang="cs-CZ" sz="2000" noProof="1"/>
              <a:t>.c | T.c | gen(E.p=E</a:t>
            </a:r>
            <a:r>
              <a:rPr lang="cs-CZ" sz="2000" baseline="-25000" noProof="1"/>
              <a:t>R</a:t>
            </a:r>
            <a:r>
              <a:rPr lang="cs-CZ" sz="2000" noProof="1"/>
              <a:t>.p + T.p)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E.p = T.p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E.c = T.c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T.p = newtemp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T.c = T</a:t>
            </a:r>
            <a:r>
              <a:rPr lang="cs-CZ" sz="2000" baseline="-25000" noProof="1"/>
              <a:t>R</a:t>
            </a:r>
            <a:r>
              <a:rPr lang="cs-CZ" sz="2000" noProof="1"/>
              <a:t>.c | F.c | gen(T.p = T</a:t>
            </a:r>
            <a:r>
              <a:rPr lang="cs-CZ" sz="2000" baseline="-25000" noProof="1"/>
              <a:t>R</a:t>
            </a:r>
            <a:r>
              <a:rPr lang="cs-CZ" sz="2000" noProof="1"/>
              <a:t>.p * F.p)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T.p = F.p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T.c = F.c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F.p = E.p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F.c = E.c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F.p = id.p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cs-CZ" sz="2000" noProof="1"/>
              <a:t>F.c = ‘’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while (amateur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3322638" cy="630237"/>
          </a:xfrm>
        </p:spPr>
        <p:txBody>
          <a:bodyPr/>
          <a:lstStyle/>
          <a:p>
            <a:r>
              <a:rPr lang="cs-CZ" sz="2600"/>
              <a:t>S</a:t>
            </a:r>
            <a:r>
              <a:rPr lang="cs-CZ" sz="2600">
                <a:cs typeface="Arial" charset="0"/>
              </a:rPr>
              <a:t>→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while</a:t>
            </a:r>
            <a:r>
              <a:rPr lang="cs-CZ" sz="2600">
                <a:cs typeface="Arial" charset="0"/>
              </a:rPr>
              <a:t> E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do</a:t>
            </a:r>
            <a:r>
              <a:rPr lang="cs-CZ" sz="2600">
                <a:cs typeface="Arial" charset="0"/>
              </a:rPr>
              <a:t> S</a:t>
            </a:r>
            <a:r>
              <a:rPr lang="cs-CZ" sz="2600" baseline="-25000">
                <a:cs typeface="Arial" charset="0"/>
              </a:rPr>
              <a:t>R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79838" y="1719263"/>
            <a:ext cx="4906962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cs-CZ" sz="2600" noProof="1"/>
              <a:t>S.L1 = curradr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S.L2 = curradr + E.c.size + S</a:t>
            </a:r>
            <a:r>
              <a:rPr lang="cs-CZ" sz="2600" baseline="-25000" noProof="1"/>
              <a:t>R</a:t>
            </a:r>
            <a:r>
              <a:rPr lang="cs-CZ" sz="2600" noProof="1"/>
              <a:t>.c.size + 2</a:t>
            </a:r>
          </a:p>
          <a:p>
            <a:pPr>
              <a:buFont typeface="Wingdings" pitchFamily="2" charset="2"/>
              <a:buNone/>
            </a:pPr>
            <a:r>
              <a:rPr lang="cs-CZ" sz="2600" noProof="1"/>
              <a:t>S.c = E.c | gen(JZ E.p, S.L2) | S</a:t>
            </a:r>
            <a:r>
              <a:rPr lang="cs-CZ" sz="2600" baseline="-25000" noProof="1"/>
              <a:t>R</a:t>
            </a:r>
            <a:r>
              <a:rPr lang="cs-CZ" sz="2600" noProof="1"/>
              <a:t>.c | gen(JMP S.L1)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187450" y="2781300"/>
            <a:ext cx="17287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E.c</a:t>
            </a:r>
            <a:endParaRPr lang="cs-CZ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76238" y="258445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S.L1:</a:t>
            </a:r>
            <a:endParaRPr lang="cs-CZ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187450" y="3573463"/>
            <a:ext cx="1728788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JZ E.p, S.L2</a:t>
            </a:r>
            <a:endParaRPr lang="cs-CZ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187450" y="3860800"/>
            <a:ext cx="17287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baseline="-25000"/>
              <a:t>R</a:t>
            </a:r>
            <a:r>
              <a:rPr lang="en-US"/>
              <a:t>.c</a:t>
            </a:r>
            <a:endParaRPr lang="cs-CZ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187450" y="4652963"/>
            <a:ext cx="1728788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JMP S.L1</a:t>
            </a:r>
            <a:endParaRPr lang="cs-CZ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23850" y="49418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S.L2:</a:t>
            </a:r>
            <a:endParaRPr lang="cs-CZ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2987675" y="2781300"/>
            <a:ext cx="204788" cy="2016125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129" y="1269"/>
              </a:cxn>
              <a:cxn ang="0">
                <a:pos x="129" y="2"/>
              </a:cxn>
              <a:cxn ang="0">
                <a:pos x="0" y="0"/>
              </a:cxn>
            </a:cxnLst>
            <a:rect l="0" t="0" r="r" b="b"/>
            <a:pathLst>
              <a:path w="129" h="1270">
                <a:moveTo>
                  <a:pt x="0" y="1270"/>
                </a:moveTo>
                <a:lnTo>
                  <a:pt x="129" y="1269"/>
                </a:lnTo>
                <a:lnTo>
                  <a:pt x="129" y="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 flipV="1">
            <a:off x="2987675" y="3716338"/>
            <a:ext cx="276225" cy="1368425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129" y="1269"/>
              </a:cxn>
              <a:cxn ang="0">
                <a:pos x="129" y="2"/>
              </a:cxn>
              <a:cxn ang="0">
                <a:pos x="0" y="0"/>
              </a:cxn>
            </a:cxnLst>
            <a:rect l="0" t="0" r="r" b="b"/>
            <a:pathLst>
              <a:path w="129" h="1270">
                <a:moveTo>
                  <a:pt x="0" y="1270"/>
                </a:moveTo>
                <a:lnTo>
                  <a:pt x="129" y="1269"/>
                </a:lnTo>
                <a:lnTo>
                  <a:pt x="129" y="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while (professional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557212"/>
          </a:xfrm>
        </p:spPr>
        <p:txBody>
          <a:bodyPr/>
          <a:lstStyle/>
          <a:p>
            <a:r>
              <a:rPr lang="cs-CZ" sz="2600"/>
              <a:t>S</a:t>
            </a:r>
            <a:r>
              <a:rPr lang="cs-CZ" sz="2600">
                <a:cs typeface="Arial" charset="0"/>
              </a:rPr>
              <a:t>→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while</a:t>
            </a:r>
            <a:r>
              <a:rPr lang="cs-CZ" sz="2600">
                <a:cs typeface="Arial" charset="0"/>
              </a:rPr>
              <a:t> E </a:t>
            </a:r>
            <a:r>
              <a:rPr lang="cs-CZ" sz="2600" b="1">
                <a:solidFill>
                  <a:schemeClr val="accent2"/>
                </a:solidFill>
                <a:cs typeface="Arial" charset="0"/>
              </a:rPr>
              <a:t>do</a:t>
            </a:r>
            <a:r>
              <a:rPr lang="cs-CZ" sz="2600">
                <a:cs typeface="Arial" charset="0"/>
              </a:rPr>
              <a:t> S</a:t>
            </a:r>
            <a:r>
              <a:rPr lang="cs-CZ" sz="2600" baseline="-25000">
                <a:cs typeface="Arial" charset="0"/>
              </a:rPr>
              <a:t>R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cs-CZ" sz="2600" noProof="1"/>
              <a:t>S.L1 = curradr</a:t>
            </a:r>
            <a:r>
              <a:rPr lang="cs-CZ" sz="2600"/>
              <a:t> + 1</a:t>
            </a:r>
            <a:endParaRPr lang="cs-CZ" sz="2600" noProof="1"/>
          </a:p>
          <a:p>
            <a:pPr>
              <a:buFont typeface="Wingdings" pitchFamily="2" charset="2"/>
              <a:buNone/>
            </a:pPr>
            <a:r>
              <a:rPr lang="cs-CZ" sz="2600" noProof="1"/>
              <a:t>S.L2 = curradr + S</a:t>
            </a:r>
            <a:r>
              <a:rPr lang="cs-CZ" sz="2600" baseline="-25000" noProof="1"/>
              <a:t>R</a:t>
            </a:r>
            <a:r>
              <a:rPr lang="cs-CZ" sz="2600" noProof="1"/>
              <a:t>.c.size + </a:t>
            </a:r>
            <a:r>
              <a:rPr lang="cs-CZ" sz="2600"/>
              <a:t>1</a:t>
            </a:r>
            <a:endParaRPr lang="cs-CZ" sz="2600" noProof="1"/>
          </a:p>
          <a:p>
            <a:pPr>
              <a:buFont typeface="Wingdings" pitchFamily="2" charset="2"/>
              <a:buNone/>
            </a:pPr>
            <a:r>
              <a:rPr lang="cs-CZ" sz="2600" noProof="1"/>
              <a:t>S.c = gen(JMP S.L</a:t>
            </a:r>
            <a:r>
              <a:rPr lang="en-US" sz="2600"/>
              <a:t>2</a:t>
            </a:r>
            <a:r>
              <a:rPr lang="en-US" sz="2600" noProof="1"/>
              <a:t>) </a:t>
            </a:r>
            <a:r>
              <a:rPr lang="en-US" sz="2600"/>
              <a:t>| </a:t>
            </a:r>
            <a:r>
              <a:rPr lang="en-US" sz="2600" noProof="1"/>
              <a:t>S</a:t>
            </a:r>
            <a:r>
              <a:rPr lang="en-US" sz="2600" baseline="-25000" noProof="1"/>
              <a:t>R</a:t>
            </a:r>
            <a:r>
              <a:rPr lang="en-US" sz="2600" noProof="1"/>
              <a:t>.c | E.c |</a:t>
            </a:r>
            <a:r>
              <a:rPr lang="en-US" sz="2600"/>
              <a:t> </a:t>
            </a:r>
            <a:r>
              <a:rPr lang="en-US" sz="2600" noProof="1"/>
              <a:t>gen(J</a:t>
            </a:r>
            <a:r>
              <a:rPr lang="en-US" sz="2600"/>
              <a:t>N</a:t>
            </a:r>
            <a:r>
              <a:rPr lang="en-US" sz="2600" noProof="1"/>
              <a:t>Z E.p, S.L</a:t>
            </a:r>
            <a:r>
              <a:rPr lang="en-US" sz="2600"/>
              <a:t>1</a:t>
            </a:r>
            <a:r>
              <a:rPr lang="en-US" sz="2600" noProof="1"/>
              <a:t>)</a:t>
            </a:r>
            <a:endParaRPr lang="cs-CZ" sz="260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87450" y="3932238"/>
            <a:ext cx="17287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E.c</a:t>
            </a:r>
            <a:endParaRPr lang="cs-CZ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3850" y="378936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S.L</a:t>
            </a:r>
            <a:r>
              <a:rPr lang="cs-CZ"/>
              <a:t>2</a:t>
            </a:r>
            <a:r>
              <a:rPr lang="en-US"/>
              <a:t>:</a:t>
            </a:r>
            <a:endParaRPr lang="cs-CZ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87450" y="4724400"/>
            <a:ext cx="1728788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  <a:r>
              <a:rPr lang="cs-CZ"/>
              <a:t>N</a:t>
            </a:r>
            <a:r>
              <a:rPr lang="en-US"/>
              <a:t>Z E.p, S.L</a:t>
            </a:r>
            <a:r>
              <a:rPr lang="cs-CZ"/>
              <a:t>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87450" y="3140075"/>
            <a:ext cx="17287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baseline="-25000"/>
              <a:t>R</a:t>
            </a:r>
            <a:r>
              <a:rPr lang="en-US"/>
              <a:t>.c</a:t>
            </a:r>
            <a:endParaRPr lang="cs-CZ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187450" y="2852738"/>
            <a:ext cx="1728788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JMP S.L</a:t>
            </a:r>
            <a:r>
              <a:rPr lang="cs-CZ"/>
              <a:t>2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23850" y="299720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S.L</a:t>
            </a:r>
            <a:r>
              <a:rPr lang="cs-CZ"/>
              <a:t>1</a:t>
            </a:r>
            <a:r>
              <a:rPr lang="en-US"/>
              <a:t>:</a:t>
            </a:r>
            <a:endParaRPr lang="cs-CZ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2987675" y="3213100"/>
            <a:ext cx="204788" cy="1655763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129" y="1269"/>
              </a:cxn>
              <a:cxn ang="0">
                <a:pos x="129" y="2"/>
              </a:cxn>
              <a:cxn ang="0">
                <a:pos x="0" y="0"/>
              </a:cxn>
            </a:cxnLst>
            <a:rect l="0" t="0" r="r" b="b"/>
            <a:pathLst>
              <a:path w="129" h="1270">
                <a:moveTo>
                  <a:pt x="0" y="1270"/>
                </a:moveTo>
                <a:lnTo>
                  <a:pt x="129" y="1269"/>
                </a:lnTo>
                <a:lnTo>
                  <a:pt x="129" y="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 flipV="1">
            <a:off x="2987675" y="2997200"/>
            <a:ext cx="276225" cy="1008063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129" y="1269"/>
              </a:cxn>
              <a:cxn ang="0">
                <a:pos x="129" y="2"/>
              </a:cxn>
              <a:cxn ang="0">
                <a:pos x="0" y="0"/>
              </a:cxn>
            </a:cxnLst>
            <a:rect l="0" t="0" r="r" b="b"/>
            <a:pathLst>
              <a:path w="129" h="1270">
                <a:moveTo>
                  <a:pt x="0" y="1270"/>
                </a:moveTo>
                <a:lnTo>
                  <a:pt x="129" y="1269"/>
                </a:lnTo>
                <a:lnTo>
                  <a:pt x="129" y="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cs-CZ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 smtClean="0"/>
              <a:t>Global objects declarations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E.g.</a:t>
            </a:r>
            <a:r>
              <a:rPr lang="cs-CZ" sz="2200" dirty="0" smtClean="0"/>
              <a:t> </a:t>
            </a:r>
            <a:r>
              <a:rPr lang="en-US" sz="2200" dirty="0" smtClean="0"/>
              <a:t>global variables in </a:t>
            </a:r>
            <a:r>
              <a:rPr lang="cs-CZ" sz="2200" dirty="0" smtClean="0"/>
              <a:t>C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Local objects declarations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E.g. local variables in a function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At the start of the function</a:t>
            </a:r>
            <a:r>
              <a:rPr lang="cs-CZ" sz="2200" dirty="0" smtClean="0"/>
              <a:t> × </a:t>
            </a:r>
            <a:r>
              <a:rPr lang="en-US" sz="2200" dirty="0" smtClean="0"/>
              <a:t>at the start of a block</a:t>
            </a:r>
            <a:r>
              <a:rPr lang="cs-CZ" sz="2200" dirty="0"/>
              <a:t> × </a:t>
            </a:r>
            <a:r>
              <a:rPr lang="en-US" sz="2200" dirty="0" smtClean="0"/>
              <a:t>in the block body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Moving declarations to a “good” place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Global declarations in one well-defined place</a:t>
            </a:r>
            <a:endParaRPr lang="cs-CZ" sz="22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Local declarations at the start of a function</a:t>
            </a:r>
            <a:endParaRPr lang="cs-CZ" sz="22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Live-variable in the function</a:t>
            </a:r>
            <a:endParaRPr lang="cs-CZ" sz="21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Determine the size of the object</a:t>
            </a:r>
            <a:endParaRPr lang="cs-CZ" sz="26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Determine the offset of fields in a structure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does not have to be solved in intermediate code</a:t>
            </a:r>
            <a:endParaRPr lang="cs-CZ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cs-C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Type conversion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Usually explicit</a:t>
            </a:r>
            <a:endParaRPr lang="cs-CZ" sz="2000" dirty="0"/>
          </a:p>
          <a:p>
            <a:pPr lvl="2">
              <a:lnSpc>
                <a:spcPct val="80000"/>
              </a:lnSpc>
            </a:pPr>
            <a:r>
              <a:rPr lang="en-US" sz="1800" dirty="0" smtClean="0"/>
              <a:t>Intermediate code does not know input language semantic</a:t>
            </a:r>
            <a:endParaRPr lang="cs-CZ" sz="1800" dirty="0"/>
          </a:p>
          <a:p>
            <a:pPr>
              <a:lnSpc>
                <a:spcPct val="80000"/>
              </a:lnSpc>
            </a:pPr>
            <a:r>
              <a:rPr lang="en-US" sz="2100" dirty="0" smtClean="0"/>
              <a:t>Structure field access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 calculated offset from declaration</a:t>
            </a:r>
            <a:endParaRPr lang="cs-CZ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Direct access using a pointer and added constant</a:t>
            </a:r>
            <a:endParaRPr lang="cs-CZ" sz="2000" dirty="0"/>
          </a:p>
          <a:p>
            <a:pPr>
              <a:lnSpc>
                <a:spcPct val="80000"/>
              </a:lnSpc>
            </a:pPr>
            <a:r>
              <a:rPr lang="en-US" sz="2100" dirty="0" smtClean="0"/>
              <a:t>Array unfolding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Multidimensional-array are perceived as one-dimensional (like a memory) – stored in one of the two forms, either row-major (row-by-row) or column-major (column-by-column)</a:t>
            </a:r>
            <a:endParaRPr lang="cs-CZ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One-dimensional array</a:t>
            </a:r>
            <a:r>
              <a:rPr lang="cs-CZ" sz="2000" dirty="0" smtClean="0"/>
              <a:t> </a:t>
            </a:r>
            <a:r>
              <a:rPr lang="cs-CZ" sz="2000" dirty="0"/>
              <a:t>A</a:t>
            </a:r>
            <a:r>
              <a:rPr lang="en-US" sz="2000" dirty="0"/>
              <a:t>[</a:t>
            </a:r>
            <a:r>
              <a:rPr lang="en-US" sz="2000" dirty="0" err="1"/>
              <a:t>lb</a:t>
            </a:r>
            <a:r>
              <a:rPr lang="en-US" sz="2000" dirty="0"/>
              <a:t>..</a:t>
            </a:r>
            <a:r>
              <a:rPr lang="en-US" sz="2000" dirty="0" err="1"/>
              <a:t>ub</a:t>
            </a:r>
            <a:r>
              <a:rPr lang="en-US" sz="2000" dirty="0"/>
              <a:t>] </a:t>
            </a:r>
            <a:r>
              <a:rPr lang="en-US" sz="2000" dirty="0" smtClean="0"/>
              <a:t>of type with width</a:t>
            </a:r>
            <a:r>
              <a:rPr lang="cs-CZ" sz="2000" dirty="0" smtClean="0"/>
              <a:t> </a:t>
            </a:r>
            <a:r>
              <a:rPr lang="cs-CZ" sz="2000" dirty="0"/>
              <a:t>w</a:t>
            </a:r>
          </a:p>
          <a:p>
            <a:pPr lvl="2">
              <a:lnSpc>
                <a:spcPct val="80000"/>
              </a:lnSpc>
            </a:pPr>
            <a:r>
              <a:rPr lang="cs-CZ" sz="1800" dirty="0"/>
              <a:t>base + (i-</a:t>
            </a:r>
            <a:r>
              <a:rPr lang="en-US" sz="1800" dirty="0" err="1"/>
              <a:t>lb</a:t>
            </a:r>
            <a:r>
              <a:rPr lang="en-US" sz="1800" dirty="0"/>
              <a:t>) </a:t>
            </a:r>
            <a:r>
              <a:rPr lang="cs-CZ" sz="1800" dirty="0"/>
              <a:t>* w</a:t>
            </a:r>
          </a:p>
          <a:p>
            <a:pPr lvl="2">
              <a:lnSpc>
                <a:spcPct val="80000"/>
              </a:lnSpc>
            </a:pPr>
            <a:r>
              <a:rPr lang="cs-CZ" sz="1800" dirty="0"/>
              <a:t>i * w + (base – lb * w)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Two-dimensional array </a:t>
            </a:r>
            <a:r>
              <a:rPr lang="cs-CZ" sz="2000" dirty="0" smtClean="0"/>
              <a:t>A</a:t>
            </a:r>
            <a:r>
              <a:rPr lang="en-US" sz="2000" dirty="0"/>
              <a:t>[lb</a:t>
            </a:r>
            <a:r>
              <a:rPr lang="en-US" sz="2000" baseline="-25000" dirty="0"/>
              <a:t>1</a:t>
            </a:r>
            <a:r>
              <a:rPr lang="en-US" sz="2000" dirty="0"/>
              <a:t>..ub</a:t>
            </a:r>
            <a:r>
              <a:rPr lang="en-US" sz="2000" baseline="-25000" dirty="0"/>
              <a:t>1</a:t>
            </a:r>
            <a:r>
              <a:rPr lang="en-US" sz="2000" dirty="0"/>
              <a:t>,lb</a:t>
            </a:r>
            <a:r>
              <a:rPr lang="en-US" sz="2000" baseline="-25000" dirty="0"/>
              <a:t>2</a:t>
            </a:r>
            <a:r>
              <a:rPr lang="en-US" sz="2000" dirty="0"/>
              <a:t>..ub</a:t>
            </a:r>
            <a:r>
              <a:rPr lang="en-US" sz="2000" baseline="-25000" dirty="0"/>
              <a:t>2</a:t>
            </a:r>
            <a:r>
              <a:rPr lang="en-US" sz="2000" dirty="0"/>
              <a:t>]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base + ((i</a:t>
            </a:r>
            <a:r>
              <a:rPr lang="en-US" sz="1800" baseline="-25000" dirty="0"/>
              <a:t>1</a:t>
            </a:r>
            <a:r>
              <a:rPr lang="en-US" sz="1800" dirty="0"/>
              <a:t>-lb</a:t>
            </a:r>
            <a:r>
              <a:rPr lang="en-US" sz="1800" baseline="-25000" dirty="0"/>
              <a:t>1</a:t>
            </a:r>
            <a:r>
              <a:rPr lang="en-US" sz="1800" dirty="0"/>
              <a:t>) * </a:t>
            </a:r>
            <a:r>
              <a:rPr lang="cs-CZ" sz="1800" dirty="0"/>
              <a:t>(ub</a:t>
            </a:r>
            <a:r>
              <a:rPr lang="cs-CZ" sz="1800" baseline="-25000" dirty="0"/>
              <a:t>2</a:t>
            </a:r>
            <a:r>
              <a:rPr lang="cs-CZ" sz="1800" dirty="0"/>
              <a:t>-lb</a:t>
            </a:r>
            <a:r>
              <a:rPr lang="cs-CZ" sz="1800" baseline="-25000" dirty="0"/>
              <a:t>2</a:t>
            </a:r>
            <a:r>
              <a:rPr lang="cs-CZ" sz="1800" dirty="0"/>
              <a:t>+1) + i</a:t>
            </a:r>
            <a:r>
              <a:rPr lang="cs-CZ" sz="1800" baseline="-25000" dirty="0"/>
              <a:t>2</a:t>
            </a:r>
            <a:r>
              <a:rPr lang="cs-CZ" sz="1800" dirty="0"/>
              <a:t>-lb</a:t>
            </a:r>
            <a:r>
              <a:rPr lang="cs-CZ" sz="1800" baseline="-25000" dirty="0"/>
              <a:t>2</a:t>
            </a:r>
            <a:r>
              <a:rPr lang="cs-CZ" sz="1800" dirty="0"/>
              <a:t>) *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</a:t>
            </a:r>
            <a:endParaRPr lang="cs-CZ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S</a:t>
            </a:r>
            <a:r>
              <a:rPr lang="en-US" sz="2600" dirty="0" smtClean="0"/>
              <a:t>ometimes replaced </a:t>
            </a:r>
            <a:r>
              <a:rPr lang="cs-CZ" sz="2600" dirty="0" smtClean="0"/>
              <a:t>FALSE=0</a:t>
            </a:r>
            <a:r>
              <a:rPr lang="cs-CZ" sz="2600" dirty="0"/>
              <a:t>, TRUE=1 </a:t>
            </a:r>
            <a:r>
              <a:rPr lang="cs-CZ" sz="2600" dirty="0" smtClean="0"/>
              <a:t>(</a:t>
            </a:r>
            <a:r>
              <a:rPr lang="en-US" sz="2600" dirty="0" smtClean="0"/>
              <a:t>or anything</a:t>
            </a:r>
            <a:r>
              <a:rPr lang="cs-CZ" sz="2600" dirty="0" smtClean="0"/>
              <a:t> </a:t>
            </a:r>
            <a:r>
              <a:rPr lang="en-US" sz="2600" dirty="0"/>
              <a:t>!=0)</a:t>
            </a:r>
            <a:endParaRPr lang="cs-CZ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Numeric</a:t>
            </a:r>
            <a:r>
              <a:rPr lang="cs-CZ" sz="2600" dirty="0" smtClean="0"/>
              <a:t> (</a:t>
            </a:r>
            <a:r>
              <a:rPr lang="en-US" sz="2600" dirty="0" smtClean="0"/>
              <a:t>full</a:t>
            </a:r>
            <a:r>
              <a:rPr lang="cs-CZ" sz="2600" dirty="0" smtClean="0"/>
              <a:t>) </a:t>
            </a:r>
            <a:r>
              <a:rPr lang="en-US" sz="2600" dirty="0" smtClean="0"/>
              <a:t>evaluation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All parts of the expression are evaluated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cs-CZ" sz="2200" dirty="0"/>
              <a:t>Pascal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Short evaluation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if the result is already known during the evaluation, it won’t be evaluated further</a:t>
            </a:r>
            <a:endParaRPr lang="cs-CZ" sz="2200" dirty="0"/>
          </a:p>
          <a:p>
            <a:pPr lvl="2">
              <a:lnSpc>
                <a:spcPct val="90000"/>
              </a:lnSpc>
            </a:pPr>
            <a:r>
              <a:rPr lang="en-US" sz="2100" dirty="0" smtClean="0"/>
              <a:t>Jumps in the evaluation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cs-CZ" sz="2200" dirty="0"/>
              <a:t>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cs-C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What we need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Evaluate the expression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Find which value in the list of cases is the same as the value of the expression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Execute the statement associated with the value found</a:t>
            </a:r>
            <a:endParaRPr lang="cs-CZ" sz="22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Finding the case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Sequence of conditional branches</a:t>
            </a:r>
            <a:endParaRPr lang="cs-CZ" sz="2200" dirty="0"/>
          </a:p>
          <a:p>
            <a:pPr lvl="2">
              <a:lnSpc>
                <a:spcPct val="90000"/>
              </a:lnSpc>
            </a:pPr>
            <a:r>
              <a:rPr lang="en-US" sz="2100" dirty="0" smtClean="0"/>
              <a:t>Small number of cases (&lt;10)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Binary search in table</a:t>
            </a:r>
            <a:r>
              <a:rPr lang="cs-CZ" sz="2200" dirty="0" smtClean="0"/>
              <a:t> </a:t>
            </a:r>
            <a:r>
              <a:rPr lang="en-US" sz="2200" dirty="0" smtClean="0"/>
              <a:t>[value</a:t>
            </a:r>
            <a:r>
              <a:rPr lang="cs-CZ" sz="2200" dirty="0" smtClean="0"/>
              <a:t>,</a:t>
            </a:r>
            <a:r>
              <a:rPr lang="en-US" sz="2200" dirty="0" err="1" smtClean="0"/>
              <a:t>caseptr</a:t>
            </a:r>
            <a:r>
              <a:rPr lang="en-US" sz="2200" dirty="0" smtClean="0"/>
              <a:t>]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Binary tree of conditions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Table of pointers indexed by value</a:t>
            </a:r>
            <a:endParaRPr lang="cs-CZ" sz="2200" dirty="0"/>
          </a:p>
          <a:p>
            <a:pPr lvl="2">
              <a:lnSpc>
                <a:spcPct val="90000"/>
              </a:lnSpc>
            </a:pPr>
            <a:r>
              <a:rPr lang="en-US" sz="2100" dirty="0" smtClean="0"/>
              <a:t>High </a:t>
            </a:r>
            <a:r>
              <a:rPr lang="en-US" sz="2100" dirty="0"/>
              <a:t>density of values in </a:t>
            </a:r>
            <a:r>
              <a:rPr lang="en-US" sz="2100" dirty="0" smtClean="0"/>
              <a:t>the range of case values</a:t>
            </a:r>
            <a:endParaRPr lang="cs-CZ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767</TotalTime>
  <Words>667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kuba</vt:lpstr>
      <vt:lpstr>Compiler principles</vt:lpstr>
      <vt:lpstr>Syntax-directed translation into three-address code</vt:lpstr>
      <vt:lpstr>Example for our grammar</vt:lpstr>
      <vt:lpstr>Example for while (amateur)</vt:lpstr>
      <vt:lpstr>Example for while (professional)</vt:lpstr>
      <vt:lpstr>Declarations</vt:lpstr>
      <vt:lpstr>Assignment</vt:lpstr>
      <vt:lpstr>Boolean expression</vt:lpstr>
      <vt:lpstr>Switch</vt:lpstr>
      <vt:lpstr>Backpatching</vt:lpstr>
      <vt:lpstr>Procedure calls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50</cp:revision>
  <dcterms:created xsi:type="dcterms:W3CDTF">2005-09-28T09:53:52Z</dcterms:created>
  <dcterms:modified xsi:type="dcterms:W3CDTF">2016-12-05T23:43:00Z</dcterms:modified>
</cp:coreProperties>
</file>