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1" r:id="rId3"/>
    <p:sldId id="262" r:id="rId4"/>
    <p:sldId id="263" r:id="rId5"/>
    <p:sldId id="279" r:id="rId6"/>
    <p:sldId id="280" r:id="rId7"/>
    <p:sldId id="281" r:id="rId8"/>
    <p:sldId id="282" r:id="rId9"/>
    <p:sldId id="265" r:id="rId10"/>
    <p:sldId id="283" r:id="rId11"/>
    <p:sldId id="258" r:id="rId12"/>
    <p:sldId id="257" r:id="rId13"/>
    <p:sldId id="259" r:id="rId14"/>
    <p:sldId id="260" r:id="rId15"/>
    <p:sldId id="264" r:id="rId16"/>
    <p:sldId id="269" r:id="rId17"/>
    <p:sldId id="267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66" r:id="rId28"/>
    <p:sldId id="26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163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B3AA20-499C-4D50-9428-99C37B92E47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129" name="Picture 9" descr="b2e2lirt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775" y="3392488"/>
            <a:ext cx="1684338" cy="1406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B69A3-1A22-4F40-B305-734B93AF34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2CB29-6D36-4E1A-A129-0288CBEFC2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9737D-1044-414D-9B9D-B33272B819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FFEC9-8F01-4F09-9423-A9C52B3079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4F700-A9C4-4351-8E1F-ABCCB489AF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E450D-93B4-40CC-B4E1-7DCFC31FD7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9D4BF-F3F4-43E0-87D3-52A83B70FC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5B302-2099-4EB8-8687-A8C14339F4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0D44A-BD19-4DC1-803F-876A64DD67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4871C-CE84-4AE5-961B-B816B15DD8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912F91B-96C9-4449-862D-3F6EF6A848C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pic>
        <p:nvPicPr>
          <p:cNvPr id="4105" name="Picture 9" descr="b2e2lirt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9575" y="115888"/>
            <a:ext cx="1114425" cy="9318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Compiler principles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High-level optimization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Jakub Yaghob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Live variable analysis</a:t>
            </a:r>
            <a:endParaRPr lang="cs-CZ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Three-address instruction </a:t>
            </a:r>
            <a:r>
              <a:rPr lang="cs-CZ" dirty="0" smtClean="0"/>
              <a:t>x := y op z </a:t>
            </a:r>
            <a:r>
              <a:rPr lang="en-US" i="1" dirty="0" smtClean="0"/>
              <a:t>defines</a:t>
            </a:r>
            <a:r>
              <a:rPr lang="cs-CZ" dirty="0" smtClean="0"/>
              <a:t> x </a:t>
            </a:r>
            <a:r>
              <a:rPr lang="en-US" dirty="0" smtClean="0"/>
              <a:t>and</a:t>
            </a:r>
            <a:r>
              <a:rPr lang="cs-CZ" dirty="0" smtClean="0"/>
              <a:t> </a:t>
            </a:r>
            <a:r>
              <a:rPr lang="en-US" i="1" dirty="0" smtClean="0"/>
              <a:t>uses</a:t>
            </a:r>
            <a:r>
              <a:rPr lang="cs-CZ" dirty="0" smtClean="0"/>
              <a:t> y </a:t>
            </a:r>
            <a:r>
              <a:rPr lang="en-US" dirty="0" smtClean="0"/>
              <a:t>and</a:t>
            </a:r>
            <a:r>
              <a:rPr lang="cs-CZ" dirty="0" smtClean="0"/>
              <a:t> z</a:t>
            </a:r>
          </a:p>
          <a:p>
            <a:pPr eaLnBrk="1" hangingPunct="1"/>
            <a:r>
              <a:rPr lang="en-US" dirty="0" smtClean="0"/>
              <a:t>A variable is </a:t>
            </a:r>
            <a:r>
              <a:rPr lang="en-US" i="1" dirty="0" smtClean="0"/>
              <a:t>alive</a:t>
            </a:r>
            <a:r>
              <a:rPr lang="en-US" dirty="0" smtClean="0"/>
              <a:t> at some point of the intermediate code, if the point </a:t>
            </a:r>
            <a:r>
              <a:rPr lang="en-US" smtClean="0"/>
              <a:t>lies on </a:t>
            </a:r>
            <a:r>
              <a:rPr lang="en-US" dirty="0" smtClean="0"/>
              <a:t>a path from the point, where it is defined, to a point, where it is used, at the same time there are no other definitions on the path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8451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optimizations</a:t>
            </a:r>
            <a:endParaRPr lang="cs-CZ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Inside a basic block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No jumps</a:t>
            </a:r>
            <a:endParaRPr lang="cs-CZ" dirty="0"/>
          </a:p>
          <a:p>
            <a:pPr>
              <a:lnSpc>
                <a:spcPct val="90000"/>
              </a:lnSpc>
            </a:pPr>
            <a:r>
              <a:rPr lang="en-US" dirty="0" smtClean="0"/>
              <a:t>Inside a function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Code movement between basic blocks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Create, remove basic blocks</a:t>
            </a:r>
            <a:endParaRPr lang="cs-CZ" dirty="0"/>
          </a:p>
          <a:p>
            <a:pPr>
              <a:lnSpc>
                <a:spcPct val="90000"/>
              </a:lnSpc>
            </a:pPr>
            <a:r>
              <a:rPr lang="en-US" dirty="0" smtClean="0"/>
              <a:t>Whole program</a:t>
            </a:r>
            <a:r>
              <a:rPr lang="cs-CZ" dirty="0" smtClean="0"/>
              <a:t> (</a:t>
            </a:r>
            <a:r>
              <a:rPr lang="en-US" dirty="0" err="1" smtClean="0"/>
              <a:t>interprocedural</a:t>
            </a:r>
            <a:r>
              <a:rPr lang="cs-CZ" dirty="0" smtClean="0"/>
              <a:t>)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Speed up calls between functions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During linker phase with delayed compilation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optimization</a:t>
            </a:r>
            <a:endParaRPr lang="cs-CZ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Inside a one basic block</a:t>
            </a:r>
            <a:endParaRPr lang="cs-CZ" dirty="0"/>
          </a:p>
          <a:p>
            <a:pPr lvl="1"/>
            <a:r>
              <a:rPr lang="en-US" dirty="0" smtClean="0"/>
              <a:t>Common </a:t>
            </a:r>
            <a:r>
              <a:rPr lang="en-US" dirty="0"/>
              <a:t>subexpression </a:t>
            </a:r>
            <a:r>
              <a:rPr lang="en-US" dirty="0" smtClean="0"/>
              <a:t>elimination (CSE)</a:t>
            </a:r>
            <a:endParaRPr lang="cs-CZ" dirty="0"/>
          </a:p>
          <a:p>
            <a:pPr lvl="1"/>
            <a:r>
              <a:rPr lang="en-US" dirty="0" smtClean="0"/>
              <a:t>Copy propagation</a:t>
            </a:r>
            <a:endParaRPr lang="cs-CZ" dirty="0"/>
          </a:p>
          <a:p>
            <a:pPr lvl="1"/>
            <a:r>
              <a:rPr lang="en-US" dirty="0" smtClean="0"/>
              <a:t>Dead-code elimination</a:t>
            </a:r>
            <a:endParaRPr lang="cs-CZ" dirty="0"/>
          </a:p>
          <a:p>
            <a:pPr lvl="2"/>
            <a:r>
              <a:rPr lang="cs-CZ" dirty="0"/>
              <a:t>x = </a:t>
            </a:r>
            <a:r>
              <a:rPr lang="cs-CZ" dirty="0" err="1"/>
              <a:t>y+z</a:t>
            </a:r>
            <a:r>
              <a:rPr lang="cs-CZ" dirty="0"/>
              <a:t>, </a:t>
            </a:r>
            <a:r>
              <a:rPr lang="en-US" dirty="0" smtClean="0"/>
              <a:t>and</a:t>
            </a:r>
            <a:r>
              <a:rPr lang="cs-CZ" dirty="0" smtClean="0"/>
              <a:t> </a:t>
            </a:r>
            <a:r>
              <a:rPr lang="cs-CZ" i="1" dirty="0"/>
              <a:t>x</a:t>
            </a:r>
            <a:r>
              <a:rPr lang="cs-CZ" dirty="0"/>
              <a:t> </a:t>
            </a:r>
            <a:r>
              <a:rPr lang="en-US" dirty="0" smtClean="0"/>
              <a:t>is not used any more</a:t>
            </a:r>
            <a:endParaRPr lang="cs-CZ" dirty="0"/>
          </a:p>
          <a:p>
            <a:pPr lvl="1"/>
            <a:r>
              <a:rPr lang="en-US" dirty="0" smtClean="0"/>
              <a:t>Constant folding</a:t>
            </a:r>
            <a:endParaRPr lang="cs-CZ" dirty="0"/>
          </a:p>
          <a:p>
            <a:pPr lvl="1"/>
            <a:r>
              <a:rPr lang="en-US" dirty="0" smtClean="0"/>
              <a:t>Algebraic transformations/identities</a:t>
            </a:r>
            <a:endParaRPr lang="cs-CZ" dirty="0" smtClean="0"/>
          </a:p>
          <a:p>
            <a:pPr lvl="2"/>
            <a:r>
              <a:rPr lang="cs-CZ" dirty="0" smtClean="0"/>
              <a:t>x = x + 0, x = x * 1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CSE</a:t>
            </a:r>
            <a:endParaRPr lang="cs-CZ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8600" cy="22145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sz="2600"/>
              <a:t>a = b + c</a:t>
            </a:r>
          </a:p>
          <a:p>
            <a:pPr>
              <a:lnSpc>
                <a:spcPct val="90000"/>
              </a:lnSpc>
            </a:pPr>
            <a:r>
              <a:rPr lang="cs-CZ" sz="2600"/>
              <a:t>b = a – d</a:t>
            </a:r>
          </a:p>
          <a:p>
            <a:pPr>
              <a:lnSpc>
                <a:spcPct val="90000"/>
              </a:lnSpc>
            </a:pPr>
            <a:r>
              <a:rPr lang="cs-CZ" sz="2600"/>
              <a:t>c = b + c</a:t>
            </a:r>
          </a:p>
          <a:p>
            <a:pPr>
              <a:lnSpc>
                <a:spcPct val="90000"/>
              </a:lnSpc>
            </a:pPr>
            <a:r>
              <a:rPr lang="cs-CZ" sz="2600"/>
              <a:t>d = a – 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cs-CZ" sz="2600"/>
              <a:t> 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19263"/>
            <a:ext cx="4038600" cy="22145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sz="2600"/>
              <a:t>a = b + c</a:t>
            </a:r>
          </a:p>
          <a:p>
            <a:pPr>
              <a:lnSpc>
                <a:spcPct val="90000"/>
              </a:lnSpc>
            </a:pPr>
            <a:r>
              <a:rPr lang="cs-CZ" sz="2600"/>
              <a:t>b = a – d</a:t>
            </a:r>
          </a:p>
          <a:p>
            <a:pPr>
              <a:lnSpc>
                <a:spcPct val="90000"/>
              </a:lnSpc>
            </a:pPr>
            <a:r>
              <a:rPr lang="cs-CZ" sz="2600"/>
              <a:t>c = b + c</a:t>
            </a:r>
          </a:p>
          <a:p>
            <a:pPr>
              <a:lnSpc>
                <a:spcPct val="90000"/>
              </a:lnSpc>
            </a:pPr>
            <a:r>
              <a:rPr lang="cs-CZ" sz="2600"/>
              <a:t>d = b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8313" y="3789363"/>
            <a:ext cx="82073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 dirty="0" smtClean="0"/>
              <a:t>There is a hidden problem</a:t>
            </a:r>
            <a:endParaRPr lang="cs-CZ" sz="2600" dirty="0"/>
          </a:p>
          <a:p>
            <a:pPr marL="692150" lvl="1" indent="-3476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200" dirty="0"/>
              <a:t>Pointer aliasing</a:t>
            </a:r>
          </a:p>
          <a:p>
            <a:pPr marL="692150" lvl="1" indent="-3476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200" noProof="1"/>
              <a:t>ap = &amp;a</a:t>
            </a:r>
          </a:p>
          <a:p>
            <a:pPr marL="692150" lvl="1" indent="-3476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200" noProof="1"/>
              <a:t>b = a + c</a:t>
            </a:r>
          </a:p>
          <a:p>
            <a:pPr marL="692150" lvl="1" indent="-3476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200" noProof="1"/>
              <a:t>*ap = d</a:t>
            </a:r>
          </a:p>
          <a:p>
            <a:pPr marL="692150" lvl="1" indent="-3476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200" noProof="1"/>
              <a:t>e = a +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optimization</a:t>
            </a:r>
            <a:endParaRPr lang="cs-CZ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Among more basic blocks, possible movement of </a:t>
            </a:r>
            <a:r>
              <a:rPr lang="en-US" dirty="0" smtClean="0"/>
              <a:t>a code </a:t>
            </a:r>
            <a:r>
              <a:rPr lang="en-US" dirty="0" smtClean="0"/>
              <a:t>between BB, control-flow graph modification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Common </a:t>
            </a:r>
            <a:r>
              <a:rPr lang="en-US" dirty="0"/>
              <a:t>subexpression </a:t>
            </a:r>
            <a:r>
              <a:rPr lang="en-US" dirty="0" smtClean="0"/>
              <a:t>elimination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Copy propagation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Dead-code elimination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Loop optimization</a:t>
            </a:r>
            <a:endParaRPr lang="cs-CZ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Invariant code motion</a:t>
            </a:r>
            <a:endParaRPr lang="cs-CZ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Reduction in strength of operation</a:t>
            </a:r>
            <a:endParaRPr lang="cs-CZ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Removing induction variable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optimization – </a:t>
            </a:r>
            <a:r>
              <a:rPr lang="en-US" dirty="0"/>
              <a:t>1</a:t>
            </a:r>
            <a:endParaRPr lang="cs-CZ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3500438"/>
            <a:ext cx="4038600" cy="2646362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cs-CZ" b="1" noProof="1">
                <a:latin typeface="Courier New" pitchFamily="49" charset="0"/>
              </a:rPr>
              <a:t>while(i&lt;limit-5) S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3500438"/>
            <a:ext cx="4038600" cy="2630487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cs-CZ" b="1" noProof="1">
                <a:latin typeface="Courier New" pitchFamily="49" charset="0"/>
              </a:rPr>
              <a:t>t = limit – 5;</a:t>
            </a:r>
          </a:p>
          <a:p>
            <a:pPr lvl="1">
              <a:buFont typeface="Wingdings" pitchFamily="2" charset="2"/>
              <a:buNone/>
            </a:pPr>
            <a:r>
              <a:rPr lang="cs-CZ" b="1" noProof="1">
                <a:latin typeface="Courier New" pitchFamily="49" charset="0"/>
              </a:rPr>
              <a:t>while(i&lt;t) S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68313" y="1700213"/>
            <a:ext cx="7920037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 dirty="0" smtClean="0"/>
              <a:t>Invariant code motion</a:t>
            </a:r>
            <a:endParaRPr lang="cs-CZ" sz="2600" dirty="0"/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200" dirty="0" smtClean="0"/>
              <a:t>Expression yields the same result independent of the number of times a loop is executed</a:t>
            </a:r>
            <a:endParaRPr lang="cs-CZ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optimization – 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997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Reduction in strength of operation</a:t>
            </a: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Transform multiplication to addition</a:t>
            </a:r>
            <a:endParaRPr lang="cs-CZ" sz="2200" dirty="0"/>
          </a:p>
          <a:p>
            <a:pPr>
              <a:lnSpc>
                <a:spcPct val="90000"/>
              </a:lnSpc>
            </a:pPr>
            <a:r>
              <a:rPr lang="en-US" sz="2600" dirty="0" smtClean="0"/>
              <a:t>Removing induction variable</a:t>
            </a:r>
            <a:endParaRPr lang="cs-CZ" sz="26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Only one induction variable for one loop</a:t>
            </a:r>
            <a:endParaRPr lang="cs-CZ" sz="22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Usually removed during reduction in strength</a:t>
            </a:r>
            <a:endParaRPr lang="cs-CZ" sz="2200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95288" y="3933825"/>
            <a:ext cx="403860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36000" rIns="18000" bIns="36000"/>
          <a:lstStyle/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cs-CZ" sz="2400" b="1" noProof="1">
                <a:latin typeface="Courier New" pitchFamily="49" charset="0"/>
              </a:rPr>
              <a:t>for(i=3;i&lt;8;i+=3)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cs-CZ" sz="2400" b="1" noProof="1">
                <a:latin typeface="Courier New" pitchFamily="49" charset="0"/>
              </a:rPr>
              <a:t>{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cs-CZ" sz="2400" b="1" noProof="1">
                <a:latin typeface="Courier New" pitchFamily="49" charset="0"/>
              </a:rPr>
              <a:t>	j = i*2;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cs-CZ" sz="2400" b="1" noProof="1">
                <a:latin typeface="Courier New" pitchFamily="49" charset="0"/>
              </a:rPr>
              <a:t>	a[j] = j;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cs-CZ" sz="2400" b="1" noProof="1">
                <a:latin typeface="Courier New" pitchFamily="49" charset="0"/>
              </a:rPr>
              <a:t>}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648200" y="3933825"/>
            <a:ext cx="40386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36000" rIns="18000" bIns="36000"/>
          <a:lstStyle/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cs-CZ" sz="2400" b="1" noProof="1">
                <a:latin typeface="Courier New" pitchFamily="49" charset="0"/>
              </a:rPr>
              <a:t>for(t=6;t&lt;16;t+=6)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cs-CZ" sz="2400" b="1" noProof="1">
                <a:latin typeface="Courier New" pitchFamily="49" charset="0"/>
              </a:rPr>
              <a:t>	a[t] = 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cs-CZ" dirty="0" smtClean="0"/>
              <a:t>–</a:t>
            </a:r>
            <a:r>
              <a:rPr lang="en-US" dirty="0" smtClean="0"/>
              <a:t> </a:t>
            </a:r>
            <a:r>
              <a:rPr lang="cs-CZ" dirty="0" smtClean="0"/>
              <a:t>C </a:t>
            </a:r>
            <a:r>
              <a:rPr lang="en-US" dirty="0" smtClean="0"/>
              <a:t>code</a:t>
            </a:r>
            <a:endParaRPr lang="cs-CZ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cs-CZ" b="1" noProof="1">
                <a:latin typeface="Courier New" pitchFamily="49" charset="0"/>
              </a:rPr>
              <a:t>i=m-1; j=n; v=a[n];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cs-CZ" b="1" noProof="1">
                <a:latin typeface="Courier New" pitchFamily="49" charset="0"/>
              </a:rPr>
              <a:t>for(;;)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cs-CZ" b="1" noProof="1">
                <a:latin typeface="Courier New" pitchFamily="49" charset="0"/>
              </a:rPr>
              <a:t>	do ++i; while(a[i]&lt;v);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cs-CZ" b="1" noProof="1">
                <a:latin typeface="Courier New" pitchFamily="49" charset="0"/>
              </a:rPr>
              <a:t>	do --j; while(a[j]&gt;v);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cs-CZ" b="1" noProof="1">
                <a:latin typeface="Courier New" pitchFamily="49" charset="0"/>
              </a:rPr>
              <a:t>	if(i&gt;=j) 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cs-CZ" b="1" noProof="1">
                <a:latin typeface="Courier New" pitchFamily="49" charset="0"/>
              </a:rPr>
              <a:t>	x=a[i]; a[i]=a[j]; a[j]=x;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cs-CZ" b="1" noProof="1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cs-CZ" b="1" noProof="1">
                <a:latin typeface="Courier New" pitchFamily="49" charset="0"/>
              </a:rPr>
              <a:t>x=a[i]; a[i]=a[n]; a[n]=x;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cs-CZ" dirty="0" smtClean="0"/>
              <a:t>– </a:t>
            </a:r>
            <a:r>
              <a:rPr lang="en-US" dirty="0" smtClean="0"/>
              <a:t>three-address code</a:t>
            </a:r>
            <a:endParaRPr lang="cs-CZ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2601913" cy="4411662"/>
          </a:xfrm>
        </p:spPr>
        <p:txBody>
          <a:bodyPr/>
          <a:lstStyle/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/>
            </a:pPr>
            <a:r>
              <a:rPr lang="cs-CZ" sz="2600"/>
              <a:t>i = m-</a:t>
            </a:r>
            <a:r>
              <a:rPr lang="en-US" sz="2600"/>
              <a:t>1</a:t>
            </a:r>
          </a:p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/>
            </a:pPr>
            <a:r>
              <a:rPr lang="en-US" sz="2600"/>
              <a:t>j = n</a:t>
            </a:r>
          </a:p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/>
            </a:pPr>
            <a:r>
              <a:rPr lang="en-US" sz="2600"/>
              <a:t>t1 = 4*n</a:t>
            </a:r>
          </a:p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/>
            </a:pPr>
            <a:r>
              <a:rPr lang="en-US" sz="2600"/>
              <a:t>v = a[t1]</a:t>
            </a:r>
          </a:p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/>
            </a:pPr>
            <a:r>
              <a:rPr lang="en-US" sz="2600"/>
              <a:t>i = i+1</a:t>
            </a:r>
          </a:p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/>
            </a:pPr>
            <a:r>
              <a:rPr lang="en-US" sz="2600"/>
              <a:t>t2 = 4*i</a:t>
            </a:r>
          </a:p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/>
            </a:pPr>
            <a:r>
              <a:rPr lang="en-US" sz="2600"/>
              <a:t>t3 = a[t2]</a:t>
            </a:r>
          </a:p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/>
            </a:pPr>
            <a:r>
              <a:rPr lang="en-US" sz="2600"/>
              <a:t>if t3&lt;v goto 5</a:t>
            </a:r>
          </a:p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/>
            </a:pPr>
            <a:r>
              <a:rPr lang="en-US" sz="2600"/>
              <a:t>j = j-1</a:t>
            </a:r>
          </a:p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/>
            </a:pPr>
            <a:r>
              <a:rPr lang="en-US" sz="2600"/>
              <a:t>t4 = 4*j</a:t>
            </a:r>
            <a:endParaRPr lang="cs-CZ" sz="2600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203575" y="1700213"/>
            <a:ext cx="2736850" cy="4411662"/>
          </a:xfrm>
        </p:spPr>
        <p:txBody>
          <a:bodyPr/>
          <a:lstStyle/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 startAt="11"/>
            </a:pPr>
            <a:r>
              <a:rPr lang="en-US" sz="2600"/>
              <a:t>t5 = a[t4]</a:t>
            </a:r>
          </a:p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 startAt="11"/>
            </a:pPr>
            <a:r>
              <a:rPr lang="en-US" sz="2600"/>
              <a:t>if t5&gt;v goto 9</a:t>
            </a:r>
          </a:p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 startAt="11"/>
            </a:pPr>
            <a:r>
              <a:rPr lang="en-US" sz="2600"/>
              <a:t>if i&gt;=j goto 23</a:t>
            </a:r>
          </a:p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 startAt="11"/>
            </a:pPr>
            <a:r>
              <a:rPr lang="en-US" sz="2600"/>
              <a:t>t6 = 4*i</a:t>
            </a:r>
          </a:p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 startAt="11"/>
            </a:pPr>
            <a:r>
              <a:rPr lang="en-US" sz="2600"/>
              <a:t>x = a[t6]</a:t>
            </a:r>
          </a:p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 startAt="11"/>
            </a:pPr>
            <a:r>
              <a:rPr lang="en-US" sz="2600"/>
              <a:t>t7 = 4*i</a:t>
            </a:r>
          </a:p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 startAt="11"/>
            </a:pPr>
            <a:r>
              <a:rPr lang="en-US" sz="2600"/>
              <a:t>t8 = 4*j</a:t>
            </a:r>
          </a:p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 startAt="11"/>
            </a:pPr>
            <a:r>
              <a:rPr lang="en-US" sz="2600"/>
              <a:t>t9 = a[t8]</a:t>
            </a:r>
          </a:p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 startAt="11"/>
            </a:pPr>
            <a:r>
              <a:rPr lang="en-US" sz="2600"/>
              <a:t>a[t7] = t9</a:t>
            </a:r>
          </a:p>
          <a:p>
            <a:pPr marL="495300" indent="-495300">
              <a:lnSpc>
                <a:spcPct val="90000"/>
              </a:lnSpc>
              <a:buSzTx/>
              <a:buFont typeface="Wingdings" pitchFamily="2" charset="2"/>
              <a:buAutoNum type="arabicParenR" startAt="11"/>
            </a:pPr>
            <a:r>
              <a:rPr lang="en-US" sz="2600"/>
              <a:t>t10 = 4*j</a:t>
            </a:r>
            <a:endParaRPr lang="cs-CZ" sz="26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084888" y="1700213"/>
            <a:ext cx="273685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95300" indent="-4953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arenR" startAt="21"/>
            </a:pPr>
            <a:r>
              <a:rPr lang="en-US" sz="2600"/>
              <a:t>a[t10] = x</a:t>
            </a:r>
          </a:p>
          <a:p>
            <a:pPr marL="495300" indent="-4953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arenR" startAt="21"/>
            </a:pPr>
            <a:r>
              <a:rPr lang="en-US" sz="2600"/>
              <a:t>goto 5</a:t>
            </a:r>
          </a:p>
          <a:p>
            <a:pPr marL="495300" indent="-4953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arenR" startAt="21"/>
            </a:pPr>
            <a:r>
              <a:rPr lang="en-US" sz="2600"/>
              <a:t>t11 = 4*i</a:t>
            </a:r>
          </a:p>
          <a:p>
            <a:pPr marL="495300" indent="-4953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arenR" startAt="21"/>
            </a:pPr>
            <a:r>
              <a:rPr lang="en-US" sz="2600"/>
              <a:t>x = a[t11]</a:t>
            </a:r>
          </a:p>
          <a:p>
            <a:pPr marL="495300" indent="-4953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arenR" startAt="21"/>
            </a:pPr>
            <a:r>
              <a:rPr lang="en-US" sz="2600"/>
              <a:t>t12 = 4*i</a:t>
            </a:r>
          </a:p>
          <a:p>
            <a:pPr marL="495300" indent="-4953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arenR" startAt="21"/>
            </a:pPr>
            <a:r>
              <a:rPr lang="en-US" sz="2600"/>
              <a:t>t13 = 4*n</a:t>
            </a:r>
          </a:p>
          <a:p>
            <a:pPr marL="495300" indent="-4953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arenR" startAt="21"/>
            </a:pPr>
            <a:r>
              <a:rPr lang="en-US" sz="2600"/>
              <a:t>t14 = a[t13]</a:t>
            </a:r>
          </a:p>
          <a:p>
            <a:pPr marL="495300" indent="-4953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arenR" startAt="21"/>
            </a:pPr>
            <a:r>
              <a:rPr lang="en-US" sz="2600"/>
              <a:t>a[t12] = t14</a:t>
            </a:r>
          </a:p>
          <a:p>
            <a:pPr marL="495300" indent="-4953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arenR" startAt="21"/>
            </a:pPr>
            <a:r>
              <a:rPr lang="en-US" sz="2600"/>
              <a:t>t15 = 4*n</a:t>
            </a:r>
          </a:p>
          <a:p>
            <a:pPr marL="495300" indent="-4953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arenR" startAt="21"/>
            </a:pPr>
            <a:r>
              <a:rPr lang="en-US" sz="2600"/>
              <a:t>a[t15] = x</a:t>
            </a:r>
            <a:endParaRPr lang="cs-CZ"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cs-CZ" dirty="0" smtClean="0"/>
              <a:t>– </a:t>
            </a:r>
            <a:r>
              <a:rPr lang="en-US" dirty="0" smtClean="0"/>
              <a:t>control-flow graph</a:t>
            </a:r>
            <a:endParaRPr lang="cs-CZ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900113" y="1700213"/>
            <a:ext cx="17272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cs-CZ"/>
              <a:t>i = m-</a:t>
            </a:r>
            <a:r>
              <a:rPr lang="en-US"/>
              <a:t>1</a:t>
            </a:r>
          </a:p>
          <a:p>
            <a:pPr marL="342900" indent="-342900" algn="ctr"/>
            <a:r>
              <a:rPr lang="en-US"/>
              <a:t>j = n</a:t>
            </a:r>
          </a:p>
          <a:p>
            <a:pPr marL="342900" indent="-342900" algn="ctr"/>
            <a:r>
              <a:rPr lang="en-US"/>
              <a:t>t1 = 4*n</a:t>
            </a:r>
          </a:p>
          <a:p>
            <a:pPr marL="342900" indent="-342900" algn="ctr"/>
            <a:r>
              <a:rPr lang="en-US"/>
              <a:t>v = a[t1]</a:t>
            </a:r>
            <a:endParaRPr lang="cs-CZ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900113" y="3284538"/>
            <a:ext cx="17272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i = i+1</a:t>
            </a:r>
          </a:p>
          <a:p>
            <a:pPr marL="342900" indent="-342900" algn="ctr"/>
            <a:r>
              <a:rPr lang="en-US"/>
              <a:t>t2 = 4*i</a:t>
            </a:r>
          </a:p>
          <a:p>
            <a:pPr marL="342900" indent="-342900" algn="ctr"/>
            <a:r>
              <a:rPr lang="en-US"/>
              <a:t>t3 = a[t2]</a:t>
            </a:r>
          </a:p>
          <a:p>
            <a:pPr marL="342900" indent="-342900" algn="ctr"/>
            <a:r>
              <a:rPr lang="en-US"/>
              <a:t>if t3&lt;v goto </a:t>
            </a:r>
            <a:r>
              <a:rPr lang="cs-CZ"/>
              <a:t>B2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900113" y="4868863"/>
            <a:ext cx="17272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j = j-1</a:t>
            </a:r>
          </a:p>
          <a:p>
            <a:pPr marL="342900" indent="-342900" algn="ctr"/>
            <a:r>
              <a:rPr lang="en-US"/>
              <a:t>t4 = 4*j</a:t>
            </a:r>
            <a:endParaRPr lang="cs-CZ"/>
          </a:p>
          <a:p>
            <a:pPr marL="342900" indent="-342900" algn="ctr"/>
            <a:r>
              <a:rPr lang="en-US"/>
              <a:t>t5 = a[t4]</a:t>
            </a:r>
          </a:p>
          <a:p>
            <a:pPr marL="342900" indent="-342900" algn="ctr"/>
            <a:r>
              <a:rPr lang="en-US"/>
              <a:t>if t5&gt;v goto </a:t>
            </a:r>
            <a:r>
              <a:rPr lang="cs-CZ"/>
              <a:t>B3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292725" y="1700213"/>
            <a:ext cx="17272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if i&gt;=j goto </a:t>
            </a:r>
            <a:r>
              <a:rPr lang="cs-CZ"/>
              <a:t>B6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3779838" y="2781300"/>
            <a:ext cx="1727200" cy="2592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t6 = 4*</a:t>
            </a:r>
            <a:r>
              <a:rPr lang="cs-CZ"/>
              <a:t>i</a:t>
            </a:r>
            <a:endParaRPr lang="en-US"/>
          </a:p>
          <a:p>
            <a:pPr marL="342900" indent="-342900" algn="ctr"/>
            <a:r>
              <a:rPr lang="en-US"/>
              <a:t>x = a[t6]</a:t>
            </a:r>
          </a:p>
          <a:p>
            <a:pPr marL="342900" indent="-342900" algn="ctr"/>
            <a:r>
              <a:rPr lang="en-US"/>
              <a:t>t7 = 4*</a:t>
            </a:r>
            <a:r>
              <a:rPr lang="cs-CZ"/>
              <a:t>i</a:t>
            </a:r>
            <a:endParaRPr lang="en-US"/>
          </a:p>
          <a:p>
            <a:pPr marL="342900" indent="-342900" algn="ctr"/>
            <a:r>
              <a:rPr lang="en-US"/>
              <a:t>t8 = 4*j</a:t>
            </a:r>
          </a:p>
          <a:p>
            <a:pPr marL="342900" indent="-342900" algn="ctr"/>
            <a:r>
              <a:rPr lang="en-US"/>
              <a:t>t9 = a[t8]</a:t>
            </a:r>
          </a:p>
          <a:p>
            <a:pPr marL="342900" indent="-342900" algn="ctr"/>
            <a:r>
              <a:rPr lang="en-US"/>
              <a:t>a[t7] = t9</a:t>
            </a:r>
          </a:p>
          <a:p>
            <a:pPr marL="342900" indent="-342900" algn="ctr"/>
            <a:r>
              <a:rPr lang="en-US"/>
              <a:t>t10 = 4*j</a:t>
            </a:r>
            <a:endParaRPr lang="cs-CZ"/>
          </a:p>
          <a:p>
            <a:pPr marL="342900" indent="-342900" algn="ctr"/>
            <a:r>
              <a:rPr lang="en-US"/>
              <a:t>a[t10] = x</a:t>
            </a:r>
          </a:p>
          <a:p>
            <a:pPr marL="342900" indent="-342900" algn="ctr"/>
            <a:r>
              <a:rPr lang="en-US"/>
              <a:t>goto </a:t>
            </a:r>
            <a:r>
              <a:rPr lang="cs-CZ"/>
              <a:t>B2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877050" y="2781300"/>
            <a:ext cx="1727200" cy="2592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t11 = 4*i</a:t>
            </a:r>
          </a:p>
          <a:p>
            <a:pPr marL="342900" indent="-342900" algn="ctr"/>
            <a:r>
              <a:rPr lang="en-US"/>
              <a:t>x = a[t11]</a:t>
            </a:r>
          </a:p>
          <a:p>
            <a:pPr marL="342900" indent="-342900" algn="ctr"/>
            <a:r>
              <a:rPr lang="en-US"/>
              <a:t>t12 = 4*i</a:t>
            </a:r>
          </a:p>
          <a:p>
            <a:pPr marL="342900" indent="-342900" algn="ctr"/>
            <a:r>
              <a:rPr lang="en-US"/>
              <a:t>t13 = 4*n</a:t>
            </a:r>
          </a:p>
          <a:p>
            <a:pPr marL="342900" indent="-342900" algn="ctr"/>
            <a:r>
              <a:rPr lang="en-US"/>
              <a:t>t14 = a[t13]</a:t>
            </a:r>
          </a:p>
          <a:p>
            <a:pPr marL="342900" indent="-342900" algn="ctr"/>
            <a:r>
              <a:rPr lang="en-US"/>
              <a:t>a[t12] = t14</a:t>
            </a:r>
          </a:p>
          <a:p>
            <a:pPr marL="342900" indent="-342900" algn="ctr"/>
            <a:r>
              <a:rPr lang="en-US"/>
              <a:t>t15 = 4*n</a:t>
            </a:r>
          </a:p>
          <a:p>
            <a:pPr marL="342900" indent="-342900" algn="ctr"/>
            <a:r>
              <a:rPr lang="en-US"/>
              <a:t>a[t15] = x</a:t>
            </a:r>
            <a:endParaRPr lang="cs-CZ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H="1">
            <a:off x="4716463" y="2133600"/>
            <a:ext cx="1079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6443663" y="2133600"/>
            <a:ext cx="12969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1763713" y="28527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1763713" y="44370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5614" name="Freeform 14"/>
          <p:cNvSpPr>
            <a:spLocks/>
          </p:cNvSpPr>
          <p:nvPr/>
        </p:nvSpPr>
        <p:spPr bwMode="auto">
          <a:xfrm>
            <a:off x="1763713" y="1246188"/>
            <a:ext cx="4392612" cy="5405437"/>
          </a:xfrm>
          <a:custGeom>
            <a:avLst/>
            <a:gdLst/>
            <a:ahLst/>
            <a:cxnLst>
              <a:cxn ang="0">
                <a:pos x="0" y="3008"/>
              </a:cxn>
              <a:cxn ang="0">
                <a:pos x="633" y="3127"/>
              </a:cxn>
              <a:cxn ang="0">
                <a:pos x="1439" y="231"/>
              </a:cxn>
              <a:cxn ang="0">
                <a:pos x="2767" y="286"/>
              </a:cxn>
            </a:cxnLst>
            <a:rect l="0" t="0" r="r" b="b"/>
            <a:pathLst>
              <a:path w="2767" h="3405">
                <a:moveTo>
                  <a:pt x="0" y="3008"/>
                </a:moveTo>
                <a:cubicBezTo>
                  <a:pt x="105" y="3028"/>
                  <a:pt x="172" y="3405"/>
                  <a:pt x="633" y="3127"/>
                </a:cubicBezTo>
                <a:cubicBezTo>
                  <a:pt x="1094" y="2849"/>
                  <a:pt x="946" y="462"/>
                  <a:pt x="1439" y="231"/>
                </a:cubicBezTo>
                <a:cubicBezTo>
                  <a:pt x="1932" y="0"/>
                  <a:pt x="2490" y="275"/>
                  <a:pt x="2767" y="28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5615" name="Freeform 15"/>
          <p:cNvSpPr>
            <a:spLocks/>
          </p:cNvSpPr>
          <p:nvPr/>
        </p:nvSpPr>
        <p:spPr bwMode="auto">
          <a:xfrm>
            <a:off x="2195513" y="2941638"/>
            <a:ext cx="2447925" cy="3117850"/>
          </a:xfrm>
          <a:custGeom>
            <a:avLst/>
            <a:gdLst/>
            <a:ahLst/>
            <a:cxnLst>
              <a:cxn ang="0">
                <a:pos x="1542" y="1532"/>
              </a:cxn>
              <a:cxn ang="0">
                <a:pos x="1010" y="1723"/>
              </a:cxn>
              <a:cxn ang="0">
                <a:pos x="345" y="84"/>
              </a:cxn>
              <a:cxn ang="0">
                <a:pos x="0" y="216"/>
              </a:cxn>
            </a:cxnLst>
            <a:rect l="0" t="0" r="r" b="b"/>
            <a:pathLst>
              <a:path w="1542" h="1964">
                <a:moveTo>
                  <a:pt x="1542" y="1532"/>
                </a:moveTo>
                <a:cubicBezTo>
                  <a:pt x="1542" y="1532"/>
                  <a:pt x="1209" y="1964"/>
                  <a:pt x="1010" y="1723"/>
                </a:cubicBezTo>
                <a:cubicBezTo>
                  <a:pt x="811" y="1482"/>
                  <a:pt x="643" y="168"/>
                  <a:pt x="345" y="84"/>
                </a:cubicBezTo>
                <a:cubicBezTo>
                  <a:pt x="47" y="0"/>
                  <a:pt x="72" y="189"/>
                  <a:pt x="0" y="2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5616" name="Freeform 16"/>
          <p:cNvSpPr>
            <a:spLocks/>
          </p:cNvSpPr>
          <p:nvPr/>
        </p:nvSpPr>
        <p:spPr bwMode="auto">
          <a:xfrm>
            <a:off x="654050" y="2919413"/>
            <a:ext cx="604838" cy="1795462"/>
          </a:xfrm>
          <a:custGeom>
            <a:avLst/>
            <a:gdLst/>
            <a:ahLst/>
            <a:cxnLst>
              <a:cxn ang="0">
                <a:pos x="381" y="956"/>
              </a:cxn>
              <a:cxn ang="0">
                <a:pos x="54" y="994"/>
              </a:cxn>
              <a:cxn ang="0">
                <a:pos x="54" y="135"/>
              </a:cxn>
              <a:cxn ang="0">
                <a:pos x="381" y="230"/>
              </a:cxn>
            </a:cxnLst>
            <a:rect l="0" t="0" r="r" b="b"/>
            <a:pathLst>
              <a:path w="381" h="1131">
                <a:moveTo>
                  <a:pt x="381" y="956"/>
                </a:moveTo>
                <a:cubicBezTo>
                  <a:pt x="327" y="962"/>
                  <a:pt x="108" y="1131"/>
                  <a:pt x="54" y="994"/>
                </a:cubicBezTo>
                <a:cubicBezTo>
                  <a:pt x="0" y="857"/>
                  <a:pt x="0" y="270"/>
                  <a:pt x="54" y="135"/>
                </a:cubicBezTo>
                <a:cubicBezTo>
                  <a:pt x="108" y="0"/>
                  <a:pt x="313" y="210"/>
                  <a:pt x="381" y="23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5617" name="Freeform 17"/>
          <p:cNvSpPr>
            <a:spLocks/>
          </p:cNvSpPr>
          <p:nvPr/>
        </p:nvSpPr>
        <p:spPr bwMode="auto">
          <a:xfrm>
            <a:off x="684213" y="4508500"/>
            <a:ext cx="604837" cy="1870075"/>
          </a:xfrm>
          <a:custGeom>
            <a:avLst/>
            <a:gdLst/>
            <a:ahLst/>
            <a:cxnLst>
              <a:cxn ang="0">
                <a:pos x="381" y="956"/>
              </a:cxn>
              <a:cxn ang="0">
                <a:pos x="59" y="1041"/>
              </a:cxn>
              <a:cxn ang="0">
                <a:pos x="54" y="135"/>
              </a:cxn>
              <a:cxn ang="0">
                <a:pos x="381" y="230"/>
              </a:cxn>
            </a:cxnLst>
            <a:rect l="0" t="0" r="r" b="b"/>
            <a:pathLst>
              <a:path w="381" h="1178">
                <a:moveTo>
                  <a:pt x="381" y="956"/>
                </a:moveTo>
                <a:cubicBezTo>
                  <a:pt x="381" y="956"/>
                  <a:pt x="113" y="1178"/>
                  <a:pt x="59" y="1041"/>
                </a:cubicBezTo>
                <a:cubicBezTo>
                  <a:pt x="5" y="904"/>
                  <a:pt x="0" y="270"/>
                  <a:pt x="54" y="135"/>
                </a:cubicBezTo>
                <a:cubicBezTo>
                  <a:pt x="108" y="0"/>
                  <a:pt x="313" y="210"/>
                  <a:pt x="381" y="23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158750" y="15049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B1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07950" y="31416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B2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07950" y="47244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B3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7235825" y="14843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B4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5651500" y="26368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B5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6227763" y="26368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cs-CZ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Ideal situation </a:t>
            </a:r>
            <a:r>
              <a:rPr lang="cs-CZ" sz="2600" dirty="0" smtClean="0"/>
              <a:t>– </a:t>
            </a:r>
            <a:r>
              <a:rPr lang="en-US" sz="2600" dirty="0" smtClean="0"/>
              <a:t>generated code is equal to manually written code</a:t>
            </a:r>
            <a:endParaRPr lang="cs-CZ" sz="26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Is it valid today?</a:t>
            </a:r>
            <a:endParaRPr lang="cs-CZ" sz="2200" dirty="0"/>
          </a:p>
          <a:p>
            <a:pPr>
              <a:lnSpc>
                <a:spcPct val="90000"/>
              </a:lnSpc>
            </a:pPr>
            <a:r>
              <a:rPr lang="en-US" sz="2600" dirty="0" smtClean="0"/>
              <a:t>Reality</a:t>
            </a:r>
            <a:endParaRPr lang="cs-CZ" sz="26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Only in several defined situations</a:t>
            </a:r>
            <a:endParaRPr lang="cs-CZ" sz="22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It is difficult</a:t>
            </a:r>
            <a:endParaRPr lang="cs-CZ" sz="2200" dirty="0"/>
          </a:p>
          <a:p>
            <a:pPr>
              <a:lnSpc>
                <a:spcPct val="90000"/>
              </a:lnSpc>
            </a:pPr>
            <a:r>
              <a:rPr lang="en-US" sz="2600" dirty="0" smtClean="0"/>
              <a:t>Optimization</a:t>
            </a:r>
            <a:endParaRPr lang="cs-CZ" sz="26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Program transformation</a:t>
            </a:r>
            <a:endParaRPr lang="cs-CZ" sz="22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For speed or size</a:t>
            </a:r>
            <a:endParaRPr lang="cs-CZ" sz="2200" dirty="0"/>
          </a:p>
          <a:p>
            <a:pPr>
              <a:lnSpc>
                <a:spcPct val="90000"/>
              </a:lnSpc>
            </a:pPr>
            <a:r>
              <a:rPr lang="en-US" sz="2600" dirty="0" smtClean="0"/>
              <a:t>High-level optimization</a:t>
            </a:r>
            <a:endParaRPr lang="cs-CZ" sz="26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Intermediate code</a:t>
            </a:r>
            <a:endParaRPr lang="cs-CZ"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cs-CZ" dirty="0" smtClean="0"/>
              <a:t>- </a:t>
            </a:r>
            <a:r>
              <a:rPr lang="cs-CZ" dirty="0"/>
              <a:t>LCSE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403350" y="2565400"/>
            <a:ext cx="1727200" cy="2592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t6 = 4*</a:t>
            </a:r>
            <a:r>
              <a:rPr lang="cs-CZ"/>
              <a:t>i</a:t>
            </a:r>
            <a:endParaRPr lang="en-US"/>
          </a:p>
          <a:p>
            <a:pPr marL="342900" indent="-342900" algn="ctr"/>
            <a:r>
              <a:rPr lang="en-US"/>
              <a:t>x = a[t6]</a:t>
            </a:r>
          </a:p>
          <a:p>
            <a:pPr marL="342900" indent="-342900" algn="ctr"/>
            <a:r>
              <a:rPr lang="en-US"/>
              <a:t>t7 = 4*</a:t>
            </a:r>
            <a:r>
              <a:rPr lang="cs-CZ"/>
              <a:t>i</a:t>
            </a:r>
            <a:endParaRPr lang="en-US"/>
          </a:p>
          <a:p>
            <a:pPr marL="342900" indent="-342900" algn="ctr"/>
            <a:r>
              <a:rPr lang="en-US"/>
              <a:t>t8 = 4*j</a:t>
            </a:r>
          </a:p>
          <a:p>
            <a:pPr marL="342900" indent="-342900" algn="ctr"/>
            <a:r>
              <a:rPr lang="en-US"/>
              <a:t>t9 = a[t8]</a:t>
            </a:r>
          </a:p>
          <a:p>
            <a:pPr marL="342900" indent="-342900" algn="ctr"/>
            <a:r>
              <a:rPr lang="en-US"/>
              <a:t>a[t7] = t9</a:t>
            </a:r>
          </a:p>
          <a:p>
            <a:pPr marL="342900" indent="-342900" algn="ctr"/>
            <a:r>
              <a:rPr lang="en-US"/>
              <a:t>t10 = 4*j</a:t>
            </a:r>
            <a:endParaRPr lang="cs-CZ"/>
          </a:p>
          <a:p>
            <a:pPr marL="342900" indent="-342900" algn="ctr"/>
            <a:r>
              <a:rPr lang="en-US"/>
              <a:t>a[t10] = x</a:t>
            </a:r>
          </a:p>
          <a:p>
            <a:pPr marL="342900" indent="-342900" algn="ctr"/>
            <a:r>
              <a:rPr lang="en-US"/>
              <a:t>goto </a:t>
            </a:r>
            <a:r>
              <a:rPr lang="cs-CZ"/>
              <a:t>B2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55650" y="24209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B5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508625" y="2565400"/>
            <a:ext cx="1727200" cy="2592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t6 = 4*</a:t>
            </a:r>
            <a:r>
              <a:rPr lang="cs-CZ"/>
              <a:t>i</a:t>
            </a:r>
            <a:endParaRPr lang="en-US"/>
          </a:p>
          <a:p>
            <a:pPr marL="342900" indent="-342900" algn="ctr"/>
            <a:r>
              <a:rPr lang="en-US"/>
              <a:t>x = a[t6]</a:t>
            </a:r>
          </a:p>
          <a:p>
            <a:pPr marL="342900" indent="-342900" algn="ctr"/>
            <a:r>
              <a:rPr lang="en-US"/>
              <a:t>t8 = 4*j</a:t>
            </a:r>
          </a:p>
          <a:p>
            <a:pPr marL="342900" indent="-342900" algn="ctr"/>
            <a:r>
              <a:rPr lang="en-US"/>
              <a:t>t9 = a[t8]</a:t>
            </a:r>
          </a:p>
          <a:p>
            <a:pPr marL="342900" indent="-342900" algn="ctr"/>
            <a:r>
              <a:rPr lang="en-US"/>
              <a:t>a[t</a:t>
            </a:r>
            <a:r>
              <a:rPr lang="cs-CZ"/>
              <a:t>6</a:t>
            </a:r>
            <a:r>
              <a:rPr lang="en-US"/>
              <a:t>] = t9</a:t>
            </a:r>
          </a:p>
          <a:p>
            <a:pPr marL="342900" indent="-342900" algn="ctr"/>
            <a:r>
              <a:rPr lang="en-US"/>
              <a:t>a[t</a:t>
            </a:r>
            <a:r>
              <a:rPr lang="cs-CZ"/>
              <a:t>8</a:t>
            </a:r>
            <a:r>
              <a:rPr lang="en-US"/>
              <a:t>] = x</a:t>
            </a:r>
          </a:p>
          <a:p>
            <a:pPr marL="342900" indent="-342900" algn="ctr"/>
            <a:r>
              <a:rPr lang="en-US"/>
              <a:t>goto </a:t>
            </a:r>
            <a:r>
              <a:rPr lang="cs-CZ"/>
              <a:t>B2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860925" y="24209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cs-CZ" dirty="0" smtClean="0"/>
              <a:t>– </a:t>
            </a:r>
            <a:r>
              <a:rPr lang="cs-CZ" dirty="0"/>
              <a:t>GCSE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00113" y="1700213"/>
            <a:ext cx="17272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cs-CZ"/>
              <a:t>i = m-</a:t>
            </a:r>
            <a:r>
              <a:rPr lang="en-US"/>
              <a:t>1</a:t>
            </a:r>
          </a:p>
          <a:p>
            <a:pPr marL="342900" indent="-342900" algn="ctr"/>
            <a:r>
              <a:rPr lang="en-US"/>
              <a:t>j = n</a:t>
            </a:r>
          </a:p>
          <a:p>
            <a:pPr marL="342900" indent="-342900" algn="ctr"/>
            <a:r>
              <a:rPr lang="en-US"/>
              <a:t>t1 = 4*n</a:t>
            </a:r>
          </a:p>
          <a:p>
            <a:pPr marL="342900" indent="-342900" algn="ctr"/>
            <a:r>
              <a:rPr lang="en-US"/>
              <a:t>v = a[t1]</a:t>
            </a:r>
            <a:endParaRPr lang="cs-CZ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900113" y="3284538"/>
            <a:ext cx="17272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i = i+1</a:t>
            </a:r>
          </a:p>
          <a:p>
            <a:pPr marL="342900" indent="-342900" algn="ctr"/>
            <a:r>
              <a:rPr lang="en-US"/>
              <a:t>t2 = 4*i</a:t>
            </a:r>
          </a:p>
          <a:p>
            <a:pPr marL="342900" indent="-342900" algn="ctr"/>
            <a:r>
              <a:rPr lang="en-US"/>
              <a:t>t3 = a[t2]</a:t>
            </a:r>
          </a:p>
          <a:p>
            <a:pPr marL="342900" indent="-342900" algn="ctr"/>
            <a:r>
              <a:rPr lang="en-US"/>
              <a:t>if t3&lt;v goto </a:t>
            </a:r>
            <a:r>
              <a:rPr lang="cs-CZ"/>
              <a:t>B2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900113" y="4868863"/>
            <a:ext cx="17272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j = j-1</a:t>
            </a:r>
          </a:p>
          <a:p>
            <a:pPr marL="342900" indent="-342900" algn="ctr"/>
            <a:r>
              <a:rPr lang="en-US"/>
              <a:t>t4 = 4*j</a:t>
            </a:r>
            <a:endParaRPr lang="cs-CZ"/>
          </a:p>
          <a:p>
            <a:pPr marL="342900" indent="-342900" algn="ctr"/>
            <a:r>
              <a:rPr lang="en-US"/>
              <a:t>t5 = a[t4]</a:t>
            </a:r>
          </a:p>
          <a:p>
            <a:pPr marL="342900" indent="-342900" algn="ctr"/>
            <a:r>
              <a:rPr lang="en-US"/>
              <a:t>if t5&gt;v goto </a:t>
            </a:r>
            <a:r>
              <a:rPr lang="cs-CZ"/>
              <a:t>B3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292725" y="1700213"/>
            <a:ext cx="17272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if i&gt;=j goto </a:t>
            </a:r>
            <a:r>
              <a:rPr lang="cs-CZ"/>
              <a:t>B6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779838" y="2781300"/>
            <a:ext cx="1727200" cy="1223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x = </a:t>
            </a:r>
            <a:r>
              <a:rPr lang="cs-CZ"/>
              <a:t>t3</a:t>
            </a:r>
            <a:endParaRPr lang="en-US"/>
          </a:p>
          <a:p>
            <a:pPr marL="342900" indent="-342900" algn="ctr"/>
            <a:r>
              <a:rPr lang="en-US"/>
              <a:t>a[t</a:t>
            </a:r>
            <a:r>
              <a:rPr lang="cs-CZ"/>
              <a:t>2</a:t>
            </a:r>
            <a:r>
              <a:rPr lang="en-US"/>
              <a:t>] = t</a:t>
            </a:r>
            <a:r>
              <a:rPr lang="cs-CZ"/>
              <a:t>5</a:t>
            </a:r>
            <a:endParaRPr lang="en-US"/>
          </a:p>
          <a:p>
            <a:pPr marL="342900" indent="-342900" algn="ctr"/>
            <a:r>
              <a:rPr lang="en-US"/>
              <a:t>a[t</a:t>
            </a:r>
            <a:r>
              <a:rPr lang="cs-CZ"/>
              <a:t>4</a:t>
            </a:r>
            <a:r>
              <a:rPr lang="en-US"/>
              <a:t>] = x</a:t>
            </a:r>
          </a:p>
          <a:p>
            <a:pPr marL="342900" indent="-342900" algn="ctr"/>
            <a:r>
              <a:rPr lang="en-US"/>
              <a:t>goto </a:t>
            </a:r>
            <a:r>
              <a:rPr lang="cs-CZ"/>
              <a:t>B2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877050" y="2781300"/>
            <a:ext cx="1727200" cy="1223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x = t3</a:t>
            </a:r>
          </a:p>
          <a:p>
            <a:pPr marL="342900" indent="-342900" algn="ctr"/>
            <a:r>
              <a:rPr lang="en-US"/>
              <a:t>t14 = a[t1]</a:t>
            </a:r>
          </a:p>
          <a:p>
            <a:pPr marL="342900" indent="-342900" algn="ctr"/>
            <a:r>
              <a:rPr lang="en-US"/>
              <a:t>a[t2] = t14</a:t>
            </a:r>
          </a:p>
          <a:p>
            <a:pPr marL="342900" indent="-342900" algn="ctr"/>
            <a:r>
              <a:rPr lang="en-US"/>
              <a:t>a[t1] = x</a:t>
            </a:r>
            <a:endParaRPr lang="cs-CZ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>
            <a:off x="4716463" y="2133600"/>
            <a:ext cx="1079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6443663" y="2133600"/>
            <a:ext cx="12969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1763713" y="28527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1763713" y="44370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7662" name="Freeform 14"/>
          <p:cNvSpPr>
            <a:spLocks/>
          </p:cNvSpPr>
          <p:nvPr/>
        </p:nvSpPr>
        <p:spPr bwMode="auto">
          <a:xfrm>
            <a:off x="2203450" y="2997200"/>
            <a:ext cx="2393950" cy="1597025"/>
          </a:xfrm>
          <a:custGeom>
            <a:avLst/>
            <a:gdLst/>
            <a:ahLst/>
            <a:cxnLst>
              <a:cxn ang="0">
                <a:pos x="1508" y="641"/>
              </a:cxn>
              <a:cxn ang="0">
                <a:pos x="1005" y="906"/>
              </a:cxn>
              <a:cxn ang="0">
                <a:pos x="340" y="44"/>
              </a:cxn>
              <a:cxn ang="0">
                <a:pos x="0" y="175"/>
              </a:cxn>
            </a:cxnLst>
            <a:rect l="0" t="0" r="r" b="b"/>
            <a:pathLst>
              <a:path w="1508" h="1006">
                <a:moveTo>
                  <a:pt x="1508" y="641"/>
                </a:moveTo>
                <a:cubicBezTo>
                  <a:pt x="1423" y="684"/>
                  <a:pt x="1200" y="1006"/>
                  <a:pt x="1005" y="906"/>
                </a:cubicBezTo>
                <a:cubicBezTo>
                  <a:pt x="806" y="779"/>
                  <a:pt x="638" y="88"/>
                  <a:pt x="340" y="44"/>
                </a:cubicBezTo>
                <a:cubicBezTo>
                  <a:pt x="42" y="0"/>
                  <a:pt x="71" y="148"/>
                  <a:pt x="0" y="1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7663" name="Freeform 15"/>
          <p:cNvSpPr>
            <a:spLocks/>
          </p:cNvSpPr>
          <p:nvPr/>
        </p:nvSpPr>
        <p:spPr bwMode="auto">
          <a:xfrm>
            <a:off x="654050" y="2919413"/>
            <a:ext cx="604838" cy="1795462"/>
          </a:xfrm>
          <a:custGeom>
            <a:avLst/>
            <a:gdLst/>
            <a:ahLst/>
            <a:cxnLst>
              <a:cxn ang="0">
                <a:pos x="381" y="956"/>
              </a:cxn>
              <a:cxn ang="0">
                <a:pos x="54" y="994"/>
              </a:cxn>
              <a:cxn ang="0">
                <a:pos x="54" y="135"/>
              </a:cxn>
              <a:cxn ang="0">
                <a:pos x="381" y="230"/>
              </a:cxn>
            </a:cxnLst>
            <a:rect l="0" t="0" r="r" b="b"/>
            <a:pathLst>
              <a:path w="381" h="1131">
                <a:moveTo>
                  <a:pt x="381" y="956"/>
                </a:moveTo>
                <a:cubicBezTo>
                  <a:pt x="327" y="962"/>
                  <a:pt x="108" y="1131"/>
                  <a:pt x="54" y="994"/>
                </a:cubicBezTo>
                <a:cubicBezTo>
                  <a:pt x="0" y="857"/>
                  <a:pt x="0" y="270"/>
                  <a:pt x="54" y="135"/>
                </a:cubicBezTo>
                <a:cubicBezTo>
                  <a:pt x="108" y="0"/>
                  <a:pt x="313" y="210"/>
                  <a:pt x="381" y="23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7664" name="Freeform 16"/>
          <p:cNvSpPr>
            <a:spLocks/>
          </p:cNvSpPr>
          <p:nvPr/>
        </p:nvSpPr>
        <p:spPr bwMode="auto">
          <a:xfrm>
            <a:off x="684213" y="4508500"/>
            <a:ext cx="604837" cy="1870075"/>
          </a:xfrm>
          <a:custGeom>
            <a:avLst/>
            <a:gdLst/>
            <a:ahLst/>
            <a:cxnLst>
              <a:cxn ang="0">
                <a:pos x="381" y="956"/>
              </a:cxn>
              <a:cxn ang="0">
                <a:pos x="59" y="1041"/>
              </a:cxn>
              <a:cxn ang="0">
                <a:pos x="54" y="135"/>
              </a:cxn>
              <a:cxn ang="0">
                <a:pos x="381" y="230"/>
              </a:cxn>
            </a:cxnLst>
            <a:rect l="0" t="0" r="r" b="b"/>
            <a:pathLst>
              <a:path w="381" h="1178">
                <a:moveTo>
                  <a:pt x="381" y="956"/>
                </a:moveTo>
                <a:cubicBezTo>
                  <a:pt x="381" y="956"/>
                  <a:pt x="113" y="1178"/>
                  <a:pt x="59" y="1041"/>
                </a:cubicBezTo>
                <a:cubicBezTo>
                  <a:pt x="5" y="904"/>
                  <a:pt x="0" y="270"/>
                  <a:pt x="54" y="135"/>
                </a:cubicBezTo>
                <a:cubicBezTo>
                  <a:pt x="108" y="0"/>
                  <a:pt x="313" y="210"/>
                  <a:pt x="381" y="23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158750" y="15049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B1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7235825" y="14843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B4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5651500" y="26368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B5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6227763" y="26368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B6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158750" y="31416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B2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158750" y="47244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B3</a:t>
            </a:r>
          </a:p>
        </p:txBody>
      </p:sp>
      <p:sp>
        <p:nvSpPr>
          <p:cNvPr id="27671" name="Freeform 23"/>
          <p:cNvSpPr>
            <a:spLocks/>
          </p:cNvSpPr>
          <p:nvPr/>
        </p:nvSpPr>
        <p:spPr bwMode="auto">
          <a:xfrm>
            <a:off x="1763713" y="1246188"/>
            <a:ext cx="4392612" cy="5405437"/>
          </a:xfrm>
          <a:custGeom>
            <a:avLst/>
            <a:gdLst/>
            <a:ahLst/>
            <a:cxnLst>
              <a:cxn ang="0">
                <a:pos x="0" y="3008"/>
              </a:cxn>
              <a:cxn ang="0">
                <a:pos x="633" y="3127"/>
              </a:cxn>
              <a:cxn ang="0">
                <a:pos x="1439" y="231"/>
              </a:cxn>
              <a:cxn ang="0">
                <a:pos x="2767" y="286"/>
              </a:cxn>
            </a:cxnLst>
            <a:rect l="0" t="0" r="r" b="b"/>
            <a:pathLst>
              <a:path w="2767" h="3405">
                <a:moveTo>
                  <a:pt x="0" y="3008"/>
                </a:moveTo>
                <a:cubicBezTo>
                  <a:pt x="105" y="3028"/>
                  <a:pt x="172" y="3405"/>
                  <a:pt x="633" y="3127"/>
                </a:cubicBezTo>
                <a:cubicBezTo>
                  <a:pt x="1094" y="2849"/>
                  <a:pt x="946" y="462"/>
                  <a:pt x="1439" y="231"/>
                </a:cubicBezTo>
                <a:cubicBezTo>
                  <a:pt x="1932" y="0"/>
                  <a:pt x="2490" y="275"/>
                  <a:pt x="2767" y="28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cs-CZ" dirty="0" smtClean="0"/>
              <a:t>– </a:t>
            </a:r>
            <a:r>
              <a:rPr lang="en-US" dirty="0"/>
              <a:t>copy propagation </a:t>
            </a:r>
            <a:r>
              <a:rPr lang="en-US" dirty="0" smtClean="0"/>
              <a:t>and </a:t>
            </a:r>
            <a:r>
              <a:rPr lang="en-US" dirty="0"/>
              <a:t>dead-code elimination</a:t>
            </a:r>
            <a:endParaRPr lang="cs-CZ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11188" y="2133600"/>
            <a:ext cx="1727200" cy="1223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x = </a:t>
            </a:r>
            <a:r>
              <a:rPr lang="cs-CZ"/>
              <a:t>t3</a:t>
            </a:r>
            <a:endParaRPr lang="en-US"/>
          </a:p>
          <a:p>
            <a:pPr marL="342900" indent="-342900" algn="ctr"/>
            <a:r>
              <a:rPr lang="en-US"/>
              <a:t>a[t</a:t>
            </a:r>
            <a:r>
              <a:rPr lang="cs-CZ"/>
              <a:t>2</a:t>
            </a:r>
            <a:r>
              <a:rPr lang="en-US"/>
              <a:t>] = t</a:t>
            </a:r>
            <a:r>
              <a:rPr lang="cs-CZ"/>
              <a:t>5</a:t>
            </a:r>
            <a:endParaRPr lang="en-US"/>
          </a:p>
          <a:p>
            <a:pPr marL="342900" indent="-342900" algn="ctr"/>
            <a:r>
              <a:rPr lang="en-US"/>
              <a:t>a[t</a:t>
            </a:r>
            <a:r>
              <a:rPr lang="cs-CZ"/>
              <a:t>4</a:t>
            </a:r>
            <a:r>
              <a:rPr lang="en-US"/>
              <a:t>] = x</a:t>
            </a:r>
          </a:p>
          <a:p>
            <a:pPr marL="342900" indent="-342900" algn="ctr"/>
            <a:r>
              <a:rPr lang="en-US"/>
              <a:t>goto </a:t>
            </a:r>
            <a:r>
              <a:rPr lang="cs-CZ"/>
              <a:t>B2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482850" y="19891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B5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211638" y="2133600"/>
            <a:ext cx="1727200" cy="1223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x = </a:t>
            </a:r>
            <a:r>
              <a:rPr lang="cs-CZ"/>
              <a:t>t3</a:t>
            </a:r>
            <a:endParaRPr lang="en-US"/>
          </a:p>
          <a:p>
            <a:pPr marL="342900" indent="-342900" algn="ctr"/>
            <a:r>
              <a:rPr lang="en-US"/>
              <a:t>a[t</a:t>
            </a:r>
            <a:r>
              <a:rPr lang="cs-CZ"/>
              <a:t>2</a:t>
            </a:r>
            <a:r>
              <a:rPr lang="en-US"/>
              <a:t>] = t</a:t>
            </a:r>
            <a:r>
              <a:rPr lang="cs-CZ"/>
              <a:t>5</a:t>
            </a:r>
            <a:endParaRPr lang="en-US"/>
          </a:p>
          <a:p>
            <a:pPr marL="342900" indent="-342900" algn="ctr"/>
            <a:r>
              <a:rPr lang="en-US"/>
              <a:t>a[t</a:t>
            </a:r>
            <a:r>
              <a:rPr lang="cs-CZ"/>
              <a:t>4</a:t>
            </a:r>
            <a:r>
              <a:rPr lang="en-US"/>
              <a:t>] = t3</a:t>
            </a:r>
          </a:p>
          <a:p>
            <a:pPr marL="342900" indent="-342900" algn="ctr"/>
            <a:r>
              <a:rPr lang="en-US"/>
              <a:t>goto </a:t>
            </a:r>
            <a:r>
              <a:rPr lang="cs-CZ"/>
              <a:t>B2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083300" y="19891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B5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611188" y="4724400"/>
            <a:ext cx="1727200" cy="1223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x = </a:t>
            </a:r>
            <a:r>
              <a:rPr lang="cs-CZ"/>
              <a:t>t3</a:t>
            </a:r>
            <a:endParaRPr lang="en-US"/>
          </a:p>
          <a:p>
            <a:pPr marL="342900" indent="-342900" algn="ctr"/>
            <a:r>
              <a:rPr lang="en-US"/>
              <a:t>a[t</a:t>
            </a:r>
            <a:r>
              <a:rPr lang="cs-CZ"/>
              <a:t>2</a:t>
            </a:r>
            <a:r>
              <a:rPr lang="en-US"/>
              <a:t>] = t</a:t>
            </a:r>
            <a:r>
              <a:rPr lang="cs-CZ"/>
              <a:t>5</a:t>
            </a:r>
            <a:endParaRPr lang="en-US"/>
          </a:p>
          <a:p>
            <a:pPr marL="342900" indent="-342900" algn="ctr"/>
            <a:r>
              <a:rPr lang="en-US"/>
              <a:t>a[t</a:t>
            </a:r>
            <a:r>
              <a:rPr lang="cs-CZ"/>
              <a:t>4</a:t>
            </a:r>
            <a:r>
              <a:rPr lang="en-US"/>
              <a:t>] = t3</a:t>
            </a:r>
          </a:p>
          <a:p>
            <a:pPr marL="342900" indent="-342900" algn="ctr"/>
            <a:r>
              <a:rPr lang="en-US"/>
              <a:t>goto </a:t>
            </a:r>
            <a:r>
              <a:rPr lang="cs-CZ"/>
              <a:t>B2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482850" y="45799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B5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4211638" y="4724400"/>
            <a:ext cx="1727200" cy="1223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a[t</a:t>
            </a:r>
            <a:r>
              <a:rPr lang="cs-CZ"/>
              <a:t>2</a:t>
            </a:r>
            <a:r>
              <a:rPr lang="en-US"/>
              <a:t>] = t</a:t>
            </a:r>
            <a:r>
              <a:rPr lang="cs-CZ"/>
              <a:t>5</a:t>
            </a:r>
            <a:endParaRPr lang="en-US"/>
          </a:p>
          <a:p>
            <a:pPr marL="342900" indent="-342900" algn="ctr"/>
            <a:r>
              <a:rPr lang="en-US"/>
              <a:t>a[t</a:t>
            </a:r>
            <a:r>
              <a:rPr lang="cs-CZ"/>
              <a:t>4</a:t>
            </a:r>
            <a:r>
              <a:rPr lang="en-US"/>
              <a:t>] = t3</a:t>
            </a:r>
          </a:p>
          <a:p>
            <a:pPr marL="342900" indent="-342900" algn="ctr"/>
            <a:r>
              <a:rPr lang="en-US"/>
              <a:t>goto </a:t>
            </a:r>
            <a:r>
              <a:rPr lang="cs-CZ"/>
              <a:t>B2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083300" y="45799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cs-CZ" dirty="0" smtClean="0"/>
              <a:t>– </a:t>
            </a:r>
            <a:r>
              <a:rPr lang="en-US" dirty="0" smtClean="0"/>
              <a:t>reduction in strength</a:t>
            </a:r>
            <a:endParaRPr lang="cs-CZ" dirty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217613" y="1689100"/>
            <a:ext cx="17272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cs-CZ"/>
              <a:t>i = m-</a:t>
            </a:r>
            <a:r>
              <a:rPr lang="en-US"/>
              <a:t>1</a:t>
            </a:r>
          </a:p>
          <a:p>
            <a:pPr marL="342900" indent="-342900" algn="ctr"/>
            <a:r>
              <a:rPr lang="en-US"/>
              <a:t>j = n</a:t>
            </a:r>
          </a:p>
          <a:p>
            <a:pPr marL="342900" indent="-342900" algn="ctr"/>
            <a:r>
              <a:rPr lang="en-US"/>
              <a:t>t1 = 4*n</a:t>
            </a:r>
          </a:p>
          <a:p>
            <a:pPr marL="342900" indent="-342900" algn="ctr"/>
            <a:r>
              <a:rPr lang="en-US"/>
              <a:t>v = a[t1]</a:t>
            </a:r>
            <a:endParaRPr lang="cs-CZ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017838" y="15462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B1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217613" y="3778250"/>
            <a:ext cx="17272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j = j-1</a:t>
            </a:r>
          </a:p>
          <a:p>
            <a:pPr marL="342900" indent="-342900" algn="ctr"/>
            <a:r>
              <a:rPr lang="en-US"/>
              <a:t>t4 = 4*j</a:t>
            </a:r>
            <a:endParaRPr lang="cs-CZ"/>
          </a:p>
          <a:p>
            <a:pPr marL="342900" indent="-342900" algn="ctr"/>
            <a:r>
              <a:rPr lang="en-US"/>
              <a:t>t5 = a[t4]</a:t>
            </a:r>
          </a:p>
          <a:p>
            <a:pPr marL="342900" indent="-342900" algn="ctr"/>
            <a:r>
              <a:rPr lang="en-US"/>
              <a:t>if t5&gt;v goto </a:t>
            </a:r>
            <a:r>
              <a:rPr lang="cs-CZ"/>
              <a:t>B3</a:t>
            </a:r>
          </a:p>
        </p:txBody>
      </p:sp>
      <p:sp>
        <p:nvSpPr>
          <p:cNvPr id="29703" name="Freeform 7"/>
          <p:cNvSpPr>
            <a:spLocks/>
          </p:cNvSpPr>
          <p:nvPr/>
        </p:nvSpPr>
        <p:spPr bwMode="auto">
          <a:xfrm>
            <a:off x="1001713" y="3417888"/>
            <a:ext cx="604837" cy="1870075"/>
          </a:xfrm>
          <a:custGeom>
            <a:avLst/>
            <a:gdLst/>
            <a:ahLst/>
            <a:cxnLst>
              <a:cxn ang="0">
                <a:pos x="381" y="956"/>
              </a:cxn>
              <a:cxn ang="0">
                <a:pos x="59" y="1041"/>
              </a:cxn>
              <a:cxn ang="0">
                <a:pos x="54" y="135"/>
              </a:cxn>
              <a:cxn ang="0">
                <a:pos x="381" y="230"/>
              </a:cxn>
            </a:cxnLst>
            <a:rect l="0" t="0" r="r" b="b"/>
            <a:pathLst>
              <a:path w="381" h="1178">
                <a:moveTo>
                  <a:pt x="381" y="956"/>
                </a:moveTo>
                <a:cubicBezTo>
                  <a:pt x="381" y="956"/>
                  <a:pt x="113" y="1178"/>
                  <a:pt x="59" y="1041"/>
                </a:cubicBezTo>
                <a:cubicBezTo>
                  <a:pt x="5" y="904"/>
                  <a:pt x="0" y="270"/>
                  <a:pt x="54" y="135"/>
                </a:cubicBezTo>
                <a:cubicBezTo>
                  <a:pt x="108" y="0"/>
                  <a:pt x="313" y="210"/>
                  <a:pt x="381" y="23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017838" y="36337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B3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1217613" y="3201988"/>
            <a:ext cx="17272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017838" y="30575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B2</a:t>
            </a:r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081213" y="28416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081213" y="34178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217613" y="5218113"/>
            <a:ext cx="17272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if i&gt;=j goto </a:t>
            </a:r>
            <a:r>
              <a:rPr lang="cs-CZ"/>
              <a:t>B6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017838" y="50022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B4</a:t>
            </a:r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2081213" y="49307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96888" y="6081713"/>
            <a:ext cx="13684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152650" y="6081713"/>
            <a:ext cx="13684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H="1">
            <a:off x="1433513" y="564991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2368550" y="5649913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1001713" y="57229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B5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944813" y="57229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B6</a:t>
            </a:r>
          </a:p>
        </p:txBody>
      </p:sp>
      <p:sp>
        <p:nvSpPr>
          <p:cNvPr id="29718" name="Freeform 22"/>
          <p:cNvSpPr>
            <a:spLocks/>
          </p:cNvSpPr>
          <p:nvPr/>
        </p:nvSpPr>
        <p:spPr bwMode="auto">
          <a:xfrm>
            <a:off x="323850" y="2781300"/>
            <a:ext cx="1181100" cy="3759200"/>
          </a:xfrm>
          <a:custGeom>
            <a:avLst/>
            <a:gdLst/>
            <a:ahLst/>
            <a:cxnLst>
              <a:cxn ang="0">
                <a:pos x="245" y="2215"/>
              </a:cxn>
              <a:cxn ang="0">
                <a:pos x="27" y="2242"/>
              </a:cxn>
              <a:cxn ang="0">
                <a:pos x="205" y="231"/>
              </a:cxn>
              <a:cxn ang="0">
                <a:pos x="744" y="265"/>
              </a:cxn>
            </a:cxnLst>
            <a:rect l="0" t="0" r="r" b="b"/>
            <a:pathLst>
              <a:path w="744" h="2368">
                <a:moveTo>
                  <a:pt x="245" y="2215"/>
                </a:moveTo>
                <a:cubicBezTo>
                  <a:pt x="245" y="2215"/>
                  <a:pt x="42" y="2368"/>
                  <a:pt x="27" y="2242"/>
                </a:cubicBezTo>
                <a:cubicBezTo>
                  <a:pt x="12" y="2116"/>
                  <a:pt x="0" y="462"/>
                  <a:pt x="205" y="231"/>
                </a:cubicBezTo>
                <a:cubicBezTo>
                  <a:pt x="410" y="0"/>
                  <a:pt x="632" y="258"/>
                  <a:pt x="744" y="26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5435600" y="1700213"/>
            <a:ext cx="1727200" cy="144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cs-CZ"/>
              <a:t>i = m-</a:t>
            </a:r>
            <a:r>
              <a:rPr lang="en-US"/>
              <a:t>1</a:t>
            </a:r>
          </a:p>
          <a:p>
            <a:pPr marL="342900" indent="-342900" algn="ctr"/>
            <a:r>
              <a:rPr lang="en-US"/>
              <a:t>j = n</a:t>
            </a:r>
          </a:p>
          <a:p>
            <a:pPr marL="342900" indent="-342900" algn="ctr"/>
            <a:r>
              <a:rPr lang="en-US"/>
              <a:t>t1 = 4*n</a:t>
            </a:r>
          </a:p>
          <a:p>
            <a:pPr marL="342900" indent="-342900" algn="ctr"/>
            <a:r>
              <a:rPr lang="en-US"/>
              <a:t>v = a[t1]</a:t>
            </a:r>
            <a:endParaRPr lang="cs-CZ"/>
          </a:p>
          <a:p>
            <a:pPr marL="342900" indent="-342900" algn="ctr"/>
            <a:r>
              <a:rPr lang="cs-CZ"/>
              <a:t>t4 = 4*j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7235825" y="15573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B1</a:t>
            </a: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5435600" y="3789363"/>
            <a:ext cx="17272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j = j-1</a:t>
            </a:r>
          </a:p>
          <a:p>
            <a:pPr marL="342900" indent="-342900" algn="ctr"/>
            <a:r>
              <a:rPr lang="en-US"/>
              <a:t>t4 = </a:t>
            </a:r>
            <a:r>
              <a:rPr lang="cs-CZ"/>
              <a:t>t4-4</a:t>
            </a:r>
          </a:p>
          <a:p>
            <a:pPr marL="342900" indent="-342900" algn="ctr"/>
            <a:r>
              <a:rPr lang="en-US"/>
              <a:t>t5 = a[t4]</a:t>
            </a:r>
          </a:p>
          <a:p>
            <a:pPr marL="342900" indent="-342900" algn="ctr"/>
            <a:r>
              <a:rPr lang="en-US"/>
              <a:t>if t5&gt;v goto </a:t>
            </a:r>
            <a:r>
              <a:rPr lang="cs-CZ"/>
              <a:t>B3</a:t>
            </a:r>
          </a:p>
        </p:txBody>
      </p:sp>
      <p:sp>
        <p:nvSpPr>
          <p:cNvPr id="29722" name="Freeform 26"/>
          <p:cNvSpPr>
            <a:spLocks/>
          </p:cNvSpPr>
          <p:nvPr/>
        </p:nvSpPr>
        <p:spPr bwMode="auto">
          <a:xfrm>
            <a:off x="5210175" y="3635375"/>
            <a:ext cx="614363" cy="1654175"/>
          </a:xfrm>
          <a:custGeom>
            <a:avLst/>
            <a:gdLst/>
            <a:ahLst/>
            <a:cxnLst>
              <a:cxn ang="0">
                <a:pos x="387" y="826"/>
              </a:cxn>
              <a:cxn ang="0">
                <a:pos x="65" y="911"/>
              </a:cxn>
              <a:cxn ang="0">
                <a:pos x="80" y="40"/>
              </a:cxn>
              <a:cxn ang="0">
                <a:pos x="387" y="100"/>
              </a:cxn>
            </a:cxnLst>
            <a:rect l="0" t="0" r="r" b="b"/>
            <a:pathLst>
              <a:path w="387" h="1042">
                <a:moveTo>
                  <a:pt x="387" y="826"/>
                </a:moveTo>
                <a:cubicBezTo>
                  <a:pt x="387" y="826"/>
                  <a:pt x="116" y="1042"/>
                  <a:pt x="65" y="911"/>
                </a:cubicBezTo>
                <a:cubicBezTo>
                  <a:pt x="11" y="774"/>
                  <a:pt x="0" y="80"/>
                  <a:pt x="80" y="40"/>
                </a:cubicBezTo>
                <a:cubicBezTo>
                  <a:pt x="160" y="0"/>
                  <a:pt x="323" y="88"/>
                  <a:pt x="387" y="1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7235825" y="36449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B3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5435600" y="3357563"/>
            <a:ext cx="17272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7235825" y="30686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B2</a:t>
            </a:r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6300788" y="3141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 flipH="1">
            <a:off x="6299200" y="3573463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435600" y="5229225"/>
            <a:ext cx="17272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if i&gt;=j goto </a:t>
            </a:r>
            <a:r>
              <a:rPr lang="cs-CZ"/>
              <a:t>B6</a:t>
            </a: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7235825" y="50133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B4</a:t>
            </a: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6299200" y="4941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4714875" y="6092825"/>
            <a:ext cx="13684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6370638" y="6092825"/>
            <a:ext cx="13684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 flipH="1">
            <a:off x="5651500" y="566102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>
            <a:off x="6586538" y="5661025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5219700" y="57340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B5</a:t>
            </a: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7162800" y="57340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B6</a:t>
            </a:r>
          </a:p>
        </p:txBody>
      </p:sp>
      <p:sp>
        <p:nvSpPr>
          <p:cNvPr id="29737" name="Freeform 41"/>
          <p:cNvSpPr>
            <a:spLocks/>
          </p:cNvSpPr>
          <p:nvPr/>
        </p:nvSpPr>
        <p:spPr bwMode="auto">
          <a:xfrm>
            <a:off x="4389438" y="3008313"/>
            <a:ext cx="1346200" cy="3387725"/>
          </a:xfrm>
          <a:custGeom>
            <a:avLst/>
            <a:gdLst/>
            <a:ahLst/>
            <a:cxnLst>
              <a:cxn ang="0">
                <a:pos x="360" y="2072"/>
              </a:cxn>
              <a:cxn ang="0">
                <a:pos x="142" y="2099"/>
              </a:cxn>
              <a:cxn ang="0">
                <a:pos x="304" y="231"/>
              </a:cxn>
              <a:cxn ang="0">
                <a:pos x="848" y="205"/>
              </a:cxn>
            </a:cxnLst>
            <a:rect l="0" t="0" r="r" b="b"/>
            <a:pathLst>
              <a:path w="848" h="2134">
                <a:moveTo>
                  <a:pt x="360" y="2072"/>
                </a:moveTo>
                <a:cubicBezTo>
                  <a:pt x="360" y="2072"/>
                  <a:pt x="284" y="2134"/>
                  <a:pt x="142" y="2099"/>
                </a:cubicBezTo>
                <a:cubicBezTo>
                  <a:pt x="0" y="2064"/>
                  <a:pt x="99" y="462"/>
                  <a:pt x="304" y="231"/>
                </a:cubicBezTo>
                <a:cubicBezTo>
                  <a:pt x="509" y="0"/>
                  <a:pt x="735" y="211"/>
                  <a:pt x="848" y="20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cs-CZ" dirty="0" smtClean="0"/>
              <a:t>– </a:t>
            </a:r>
            <a:r>
              <a:rPr lang="en-US" dirty="0" smtClean="0"/>
              <a:t>removing induction variable</a:t>
            </a:r>
            <a:endParaRPr lang="cs-CZ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403350" y="1700213"/>
            <a:ext cx="1727200" cy="144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cs-CZ"/>
              <a:t>i = m-</a:t>
            </a:r>
            <a:r>
              <a:rPr lang="en-US"/>
              <a:t>1</a:t>
            </a:r>
          </a:p>
          <a:p>
            <a:pPr marL="342900" indent="-342900" algn="ctr"/>
            <a:r>
              <a:rPr lang="en-US"/>
              <a:t>j = n</a:t>
            </a:r>
          </a:p>
          <a:p>
            <a:pPr marL="342900" indent="-342900" algn="ctr"/>
            <a:r>
              <a:rPr lang="en-US"/>
              <a:t>t1 = 4*n</a:t>
            </a:r>
          </a:p>
          <a:p>
            <a:pPr marL="342900" indent="-342900" algn="ctr"/>
            <a:r>
              <a:rPr lang="en-US"/>
              <a:t>v = a[t1]</a:t>
            </a:r>
            <a:endParaRPr lang="cs-CZ"/>
          </a:p>
          <a:p>
            <a:pPr marL="342900" indent="-342900" algn="ctr"/>
            <a:r>
              <a:rPr lang="cs-CZ"/>
              <a:t>t4 = 4*j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203575" y="15573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B1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403350" y="3789363"/>
            <a:ext cx="17272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j = j-1</a:t>
            </a:r>
          </a:p>
          <a:p>
            <a:pPr marL="342900" indent="-342900" algn="ctr"/>
            <a:r>
              <a:rPr lang="en-US"/>
              <a:t>t4 = </a:t>
            </a:r>
            <a:r>
              <a:rPr lang="cs-CZ"/>
              <a:t>t4-4</a:t>
            </a:r>
          </a:p>
          <a:p>
            <a:pPr marL="342900" indent="-342900" algn="ctr"/>
            <a:r>
              <a:rPr lang="en-US"/>
              <a:t>t5 = a[t4]</a:t>
            </a:r>
          </a:p>
          <a:p>
            <a:pPr marL="342900" indent="-342900" algn="ctr"/>
            <a:r>
              <a:rPr lang="en-US"/>
              <a:t>if t5&gt;v goto </a:t>
            </a:r>
            <a:r>
              <a:rPr lang="cs-CZ"/>
              <a:t>B3</a:t>
            </a:r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>
            <a:off x="1177925" y="3635375"/>
            <a:ext cx="614363" cy="1654175"/>
          </a:xfrm>
          <a:custGeom>
            <a:avLst/>
            <a:gdLst/>
            <a:ahLst/>
            <a:cxnLst>
              <a:cxn ang="0">
                <a:pos x="387" y="826"/>
              </a:cxn>
              <a:cxn ang="0">
                <a:pos x="65" y="911"/>
              </a:cxn>
              <a:cxn ang="0">
                <a:pos x="80" y="40"/>
              </a:cxn>
              <a:cxn ang="0">
                <a:pos x="387" y="100"/>
              </a:cxn>
            </a:cxnLst>
            <a:rect l="0" t="0" r="r" b="b"/>
            <a:pathLst>
              <a:path w="387" h="1042">
                <a:moveTo>
                  <a:pt x="387" y="826"/>
                </a:moveTo>
                <a:cubicBezTo>
                  <a:pt x="387" y="826"/>
                  <a:pt x="116" y="1042"/>
                  <a:pt x="65" y="911"/>
                </a:cubicBezTo>
                <a:cubicBezTo>
                  <a:pt x="11" y="774"/>
                  <a:pt x="0" y="80"/>
                  <a:pt x="80" y="40"/>
                </a:cubicBezTo>
                <a:cubicBezTo>
                  <a:pt x="160" y="0"/>
                  <a:pt x="323" y="88"/>
                  <a:pt x="387" y="1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203575" y="36449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B3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403350" y="3357563"/>
            <a:ext cx="17272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3203575" y="30686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B2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2268538" y="3141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H="1">
            <a:off x="2266950" y="3573463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403350" y="5229225"/>
            <a:ext cx="17272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if i&gt;=j goto </a:t>
            </a:r>
            <a:r>
              <a:rPr lang="cs-CZ"/>
              <a:t>B6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203575" y="50133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B4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2266950" y="4941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682625" y="6092825"/>
            <a:ext cx="13684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338388" y="6092825"/>
            <a:ext cx="13684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H="1">
            <a:off x="1619250" y="566102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2554288" y="5661025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1187450" y="57340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B5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3130550" y="57340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B6</a:t>
            </a:r>
          </a:p>
        </p:txBody>
      </p:sp>
      <p:sp>
        <p:nvSpPr>
          <p:cNvPr id="30742" name="Freeform 22"/>
          <p:cNvSpPr>
            <a:spLocks/>
          </p:cNvSpPr>
          <p:nvPr/>
        </p:nvSpPr>
        <p:spPr bwMode="auto">
          <a:xfrm>
            <a:off x="357188" y="3008313"/>
            <a:ext cx="1346200" cy="3387725"/>
          </a:xfrm>
          <a:custGeom>
            <a:avLst/>
            <a:gdLst/>
            <a:ahLst/>
            <a:cxnLst>
              <a:cxn ang="0">
                <a:pos x="360" y="2072"/>
              </a:cxn>
              <a:cxn ang="0">
                <a:pos x="142" y="2099"/>
              </a:cxn>
              <a:cxn ang="0">
                <a:pos x="304" y="231"/>
              </a:cxn>
              <a:cxn ang="0">
                <a:pos x="848" y="205"/>
              </a:cxn>
            </a:cxnLst>
            <a:rect l="0" t="0" r="r" b="b"/>
            <a:pathLst>
              <a:path w="848" h="2134">
                <a:moveTo>
                  <a:pt x="360" y="2072"/>
                </a:moveTo>
                <a:cubicBezTo>
                  <a:pt x="360" y="2072"/>
                  <a:pt x="284" y="2134"/>
                  <a:pt x="142" y="2099"/>
                </a:cubicBezTo>
                <a:cubicBezTo>
                  <a:pt x="0" y="2064"/>
                  <a:pt x="99" y="462"/>
                  <a:pt x="304" y="231"/>
                </a:cubicBezTo>
                <a:cubicBezTo>
                  <a:pt x="509" y="0"/>
                  <a:pt x="735" y="211"/>
                  <a:pt x="848" y="20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5435600" y="1700213"/>
            <a:ext cx="1727200" cy="144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cs-CZ"/>
              <a:t>i = m-</a:t>
            </a:r>
            <a:r>
              <a:rPr lang="en-US"/>
              <a:t>1</a:t>
            </a:r>
          </a:p>
          <a:p>
            <a:pPr marL="342900" indent="-342900" algn="ctr"/>
            <a:r>
              <a:rPr lang="en-US"/>
              <a:t>j = n</a:t>
            </a:r>
          </a:p>
          <a:p>
            <a:pPr marL="342900" indent="-342900" algn="ctr"/>
            <a:r>
              <a:rPr lang="en-US"/>
              <a:t>t1 = 4*n</a:t>
            </a:r>
          </a:p>
          <a:p>
            <a:pPr marL="342900" indent="-342900" algn="ctr"/>
            <a:r>
              <a:rPr lang="en-US"/>
              <a:t>v = a[t1]</a:t>
            </a:r>
            <a:endParaRPr lang="cs-CZ"/>
          </a:p>
          <a:p>
            <a:pPr marL="342900" indent="-342900" algn="ctr"/>
            <a:r>
              <a:rPr lang="cs-CZ"/>
              <a:t>t4 = 4*j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7235825" y="15573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B1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5435600" y="3789363"/>
            <a:ext cx="17272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t4 = </a:t>
            </a:r>
            <a:r>
              <a:rPr lang="cs-CZ"/>
              <a:t>t4-4</a:t>
            </a:r>
          </a:p>
          <a:p>
            <a:pPr marL="342900" indent="-342900" algn="ctr"/>
            <a:r>
              <a:rPr lang="en-US"/>
              <a:t>t5 = a[t4]</a:t>
            </a:r>
          </a:p>
          <a:p>
            <a:pPr marL="342900" indent="-342900" algn="ctr"/>
            <a:r>
              <a:rPr lang="en-US"/>
              <a:t>if t5&gt;v goto </a:t>
            </a:r>
            <a:r>
              <a:rPr lang="cs-CZ"/>
              <a:t>B3</a:t>
            </a:r>
          </a:p>
        </p:txBody>
      </p:sp>
      <p:sp>
        <p:nvSpPr>
          <p:cNvPr id="30746" name="Freeform 26"/>
          <p:cNvSpPr>
            <a:spLocks/>
          </p:cNvSpPr>
          <p:nvPr/>
        </p:nvSpPr>
        <p:spPr bwMode="auto">
          <a:xfrm>
            <a:off x="5210175" y="3635375"/>
            <a:ext cx="614363" cy="1654175"/>
          </a:xfrm>
          <a:custGeom>
            <a:avLst/>
            <a:gdLst/>
            <a:ahLst/>
            <a:cxnLst>
              <a:cxn ang="0">
                <a:pos x="387" y="826"/>
              </a:cxn>
              <a:cxn ang="0">
                <a:pos x="65" y="911"/>
              </a:cxn>
              <a:cxn ang="0">
                <a:pos x="80" y="40"/>
              </a:cxn>
              <a:cxn ang="0">
                <a:pos x="387" y="100"/>
              </a:cxn>
            </a:cxnLst>
            <a:rect l="0" t="0" r="r" b="b"/>
            <a:pathLst>
              <a:path w="387" h="1042">
                <a:moveTo>
                  <a:pt x="387" y="826"/>
                </a:moveTo>
                <a:cubicBezTo>
                  <a:pt x="387" y="826"/>
                  <a:pt x="116" y="1042"/>
                  <a:pt x="65" y="911"/>
                </a:cubicBezTo>
                <a:cubicBezTo>
                  <a:pt x="11" y="774"/>
                  <a:pt x="0" y="80"/>
                  <a:pt x="80" y="40"/>
                </a:cubicBezTo>
                <a:cubicBezTo>
                  <a:pt x="160" y="0"/>
                  <a:pt x="323" y="88"/>
                  <a:pt x="387" y="1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7235825" y="36449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B3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435600" y="3357563"/>
            <a:ext cx="17272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7235825" y="30686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B2</a:t>
            </a:r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>
            <a:off x="6300788" y="3141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 flipH="1">
            <a:off x="6299200" y="3573463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5435600" y="5229225"/>
            <a:ext cx="17272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if i&gt;=j goto </a:t>
            </a:r>
            <a:r>
              <a:rPr lang="cs-CZ"/>
              <a:t>B6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7235825" y="50133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B4</a:t>
            </a:r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6299200" y="4941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4714875" y="6092825"/>
            <a:ext cx="13684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6370638" y="6092825"/>
            <a:ext cx="13684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 flipH="1">
            <a:off x="5651500" y="566102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6586538" y="5661025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5219700" y="57340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B5</a:t>
            </a: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7162800" y="57340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B6</a:t>
            </a:r>
          </a:p>
        </p:txBody>
      </p:sp>
      <p:sp>
        <p:nvSpPr>
          <p:cNvPr id="30761" name="Freeform 41"/>
          <p:cNvSpPr>
            <a:spLocks/>
          </p:cNvSpPr>
          <p:nvPr/>
        </p:nvSpPr>
        <p:spPr bwMode="auto">
          <a:xfrm>
            <a:off x="4389438" y="3008313"/>
            <a:ext cx="1346200" cy="3387725"/>
          </a:xfrm>
          <a:custGeom>
            <a:avLst/>
            <a:gdLst/>
            <a:ahLst/>
            <a:cxnLst>
              <a:cxn ang="0">
                <a:pos x="360" y="2072"/>
              </a:cxn>
              <a:cxn ang="0">
                <a:pos x="142" y="2099"/>
              </a:cxn>
              <a:cxn ang="0">
                <a:pos x="304" y="231"/>
              </a:cxn>
              <a:cxn ang="0">
                <a:pos x="848" y="205"/>
              </a:cxn>
            </a:cxnLst>
            <a:rect l="0" t="0" r="r" b="b"/>
            <a:pathLst>
              <a:path w="848" h="2134">
                <a:moveTo>
                  <a:pt x="360" y="2072"/>
                </a:moveTo>
                <a:cubicBezTo>
                  <a:pt x="360" y="2072"/>
                  <a:pt x="284" y="2134"/>
                  <a:pt x="142" y="2099"/>
                </a:cubicBezTo>
                <a:cubicBezTo>
                  <a:pt x="0" y="2064"/>
                  <a:pt x="99" y="462"/>
                  <a:pt x="304" y="231"/>
                </a:cubicBezTo>
                <a:cubicBezTo>
                  <a:pt x="509" y="0"/>
                  <a:pt x="735" y="211"/>
                  <a:pt x="848" y="20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cs-CZ" dirty="0" smtClean="0"/>
              <a:t>– </a:t>
            </a:r>
            <a:r>
              <a:rPr lang="en-US" dirty="0" smtClean="0"/>
              <a:t>result</a:t>
            </a:r>
            <a:endParaRPr lang="cs-CZ" dirty="0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900113" y="1700213"/>
            <a:ext cx="1727200" cy="1657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cs-CZ"/>
              <a:t>i = m-</a:t>
            </a:r>
            <a:r>
              <a:rPr lang="en-US"/>
              <a:t>1</a:t>
            </a:r>
          </a:p>
          <a:p>
            <a:pPr marL="342900" indent="-342900" algn="ctr"/>
            <a:r>
              <a:rPr lang="en-US"/>
              <a:t>j = n</a:t>
            </a:r>
          </a:p>
          <a:p>
            <a:pPr marL="342900" indent="-342900" algn="ctr"/>
            <a:r>
              <a:rPr lang="en-US"/>
              <a:t>t1 = 4*n</a:t>
            </a:r>
          </a:p>
          <a:p>
            <a:pPr marL="342900" indent="-342900" algn="ctr"/>
            <a:r>
              <a:rPr lang="en-US"/>
              <a:t>v = a[t1]</a:t>
            </a:r>
            <a:endParaRPr lang="cs-CZ"/>
          </a:p>
          <a:p>
            <a:pPr marL="342900" indent="-342900" algn="ctr"/>
            <a:r>
              <a:rPr lang="cs-CZ"/>
              <a:t>t2</a:t>
            </a:r>
            <a:r>
              <a:rPr lang="en-US"/>
              <a:t> = 4*i</a:t>
            </a:r>
          </a:p>
          <a:p>
            <a:pPr marL="342900" indent="-342900" algn="ctr"/>
            <a:r>
              <a:rPr lang="en-US"/>
              <a:t>t4 = 4*j</a:t>
            </a:r>
            <a:endParaRPr lang="cs-CZ"/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900113" y="3789363"/>
            <a:ext cx="172720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t2 = t2+4</a:t>
            </a:r>
          </a:p>
          <a:p>
            <a:pPr marL="342900" indent="-342900" algn="ctr"/>
            <a:r>
              <a:rPr lang="en-US"/>
              <a:t>t3 = a[t2]</a:t>
            </a:r>
          </a:p>
          <a:p>
            <a:pPr marL="342900" indent="-342900" algn="ctr"/>
            <a:r>
              <a:rPr lang="en-US"/>
              <a:t>if t3&lt;v goto </a:t>
            </a:r>
            <a:r>
              <a:rPr lang="cs-CZ"/>
              <a:t>B2</a:t>
            </a: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900113" y="5084763"/>
            <a:ext cx="1727200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t4 = t4-4</a:t>
            </a:r>
            <a:endParaRPr lang="cs-CZ"/>
          </a:p>
          <a:p>
            <a:pPr marL="342900" indent="-342900" algn="ctr"/>
            <a:r>
              <a:rPr lang="en-US"/>
              <a:t>t5 = a[t4]</a:t>
            </a:r>
          </a:p>
          <a:p>
            <a:pPr marL="342900" indent="-342900" algn="ctr"/>
            <a:r>
              <a:rPr lang="en-US"/>
              <a:t>if t5&gt;v goto </a:t>
            </a:r>
            <a:r>
              <a:rPr lang="cs-CZ"/>
              <a:t>B3</a:t>
            </a: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5292725" y="1700213"/>
            <a:ext cx="17272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if t2&gt;=t4 goto </a:t>
            </a:r>
            <a:r>
              <a:rPr lang="cs-CZ"/>
              <a:t>B6</a:t>
            </a: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3779838" y="2781300"/>
            <a:ext cx="1727200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a[t</a:t>
            </a:r>
            <a:r>
              <a:rPr lang="cs-CZ"/>
              <a:t>2</a:t>
            </a:r>
            <a:r>
              <a:rPr lang="en-US"/>
              <a:t>] = t</a:t>
            </a:r>
            <a:r>
              <a:rPr lang="cs-CZ"/>
              <a:t>5</a:t>
            </a:r>
            <a:endParaRPr lang="en-US"/>
          </a:p>
          <a:p>
            <a:pPr marL="342900" indent="-342900" algn="ctr"/>
            <a:r>
              <a:rPr lang="en-US"/>
              <a:t>a[t</a:t>
            </a:r>
            <a:r>
              <a:rPr lang="cs-CZ"/>
              <a:t>4</a:t>
            </a:r>
            <a:r>
              <a:rPr lang="en-US"/>
              <a:t>] = t3</a:t>
            </a:r>
          </a:p>
          <a:p>
            <a:pPr marL="342900" indent="-342900" algn="ctr"/>
            <a:r>
              <a:rPr lang="en-US"/>
              <a:t>goto </a:t>
            </a:r>
            <a:r>
              <a:rPr lang="cs-CZ"/>
              <a:t>B2</a:t>
            </a: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6877050" y="2781300"/>
            <a:ext cx="1727200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t14 = a[t1]</a:t>
            </a:r>
          </a:p>
          <a:p>
            <a:pPr marL="342900" indent="-342900" algn="ctr"/>
            <a:r>
              <a:rPr lang="en-US"/>
              <a:t>a[t2] = t14</a:t>
            </a:r>
          </a:p>
          <a:p>
            <a:pPr marL="342900" indent="-342900" algn="ctr"/>
            <a:r>
              <a:rPr lang="en-US"/>
              <a:t>a[t1] = t3</a:t>
            </a:r>
            <a:endParaRPr lang="cs-CZ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flipH="1">
            <a:off x="4716463" y="2133600"/>
            <a:ext cx="1079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6443663" y="2133600"/>
            <a:ext cx="12969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>
            <a:off x="1763713" y="33575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1763713" y="46529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1777" name="Freeform 33"/>
          <p:cNvSpPr>
            <a:spLocks/>
          </p:cNvSpPr>
          <p:nvPr/>
        </p:nvSpPr>
        <p:spPr bwMode="auto">
          <a:xfrm>
            <a:off x="2195513" y="3500438"/>
            <a:ext cx="2476500" cy="581025"/>
          </a:xfrm>
          <a:custGeom>
            <a:avLst/>
            <a:gdLst/>
            <a:ahLst/>
            <a:cxnLst>
              <a:cxn ang="0">
                <a:pos x="1560" y="151"/>
              </a:cxn>
              <a:cxn ang="0">
                <a:pos x="1089" y="366"/>
              </a:cxn>
              <a:cxn ang="0">
                <a:pos x="340" y="44"/>
              </a:cxn>
              <a:cxn ang="0">
                <a:pos x="0" y="175"/>
              </a:cxn>
            </a:cxnLst>
            <a:rect l="0" t="0" r="r" b="b"/>
            <a:pathLst>
              <a:path w="1560" h="366">
                <a:moveTo>
                  <a:pt x="1560" y="151"/>
                </a:moveTo>
                <a:cubicBezTo>
                  <a:pt x="1482" y="187"/>
                  <a:pt x="1303" y="366"/>
                  <a:pt x="1089" y="366"/>
                </a:cubicBezTo>
                <a:cubicBezTo>
                  <a:pt x="875" y="366"/>
                  <a:pt x="638" y="88"/>
                  <a:pt x="340" y="44"/>
                </a:cubicBezTo>
                <a:cubicBezTo>
                  <a:pt x="42" y="0"/>
                  <a:pt x="71" y="148"/>
                  <a:pt x="0" y="1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1778" name="Freeform 34"/>
          <p:cNvSpPr>
            <a:spLocks/>
          </p:cNvSpPr>
          <p:nvPr/>
        </p:nvSpPr>
        <p:spPr bwMode="auto">
          <a:xfrm>
            <a:off x="655638" y="3482975"/>
            <a:ext cx="633412" cy="1398588"/>
          </a:xfrm>
          <a:custGeom>
            <a:avLst/>
            <a:gdLst/>
            <a:ahLst/>
            <a:cxnLst>
              <a:cxn ang="0">
                <a:pos x="399" y="741"/>
              </a:cxn>
              <a:cxn ang="0">
                <a:pos x="72" y="779"/>
              </a:cxn>
              <a:cxn ang="0">
                <a:pos x="84" y="126"/>
              </a:cxn>
              <a:cxn ang="0">
                <a:pos x="393" y="183"/>
              </a:cxn>
            </a:cxnLst>
            <a:rect l="0" t="0" r="r" b="b"/>
            <a:pathLst>
              <a:path w="399" h="881">
                <a:moveTo>
                  <a:pt x="399" y="741"/>
                </a:moveTo>
                <a:cubicBezTo>
                  <a:pt x="345" y="747"/>
                  <a:pt x="124" y="881"/>
                  <a:pt x="72" y="779"/>
                </a:cubicBezTo>
                <a:cubicBezTo>
                  <a:pt x="18" y="642"/>
                  <a:pt x="0" y="252"/>
                  <a:pt x="84" y="126"/>
                </a:cubicBezTo>
                <a:cubicBezTo>
                  <a:pt x="168" y="0"/>
                  <a:pt x="329" y="171"/>
                  <a:pt x="393" y="1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1779" name="Freeform 35"/>
          <p:cNvSpPr>
            <a:spLocks/>
          </p:cNvSpPr>
          <p:nvPr/>
        </p:nvSpPr>
        <p:spPr bwMode="auto">
          <a:xfrm>
            <a:off x="692150" y="4822825"/>
            <a:ext cx="604838" cy="1503363"/>
          </a:xfrm>
          <a:custGeom>
            <a:avLst/>
            <a:gdLst/>
            <a:ahLst/>
            <a:cxnLst>
              <a:cxn ang="0">
                <a:pos x="376" y="758"/>
              </a:cxn>
              <a:cxn ang="0">
                <a:pos x="54" y="843"/>
              </a:cxn>
              <a:cxn ang="0">
                <a:pos x="56" y="135"/>
              </a:cxn>
              <a:cxn ang="0">
                <a:pos x="381" y="151"/>
              </a:cxn>
            </a:cxnLst>
            <a:rect l="0" t="0" r="r" b="b"/>
            <a:pathLst>
              <a:path w="381" h="947">
                <a:moveTo>
                  <a:pt x="376" y="758"/>
                </a:moveTo>
                <a:cubicBezTo>
                  <a:pt x="376" y="758"/>
                  <a:pt x="107" y="947"/>
                  <a:pt x="54" y="843"/>
                </a:cubicBezTo>
                <a:cubicBezTo>
                  <a:pt x="0" y="706"/>
                  <a:pt x="2" y="270"/>
                  <a:pt x="56" y="135"/>
                </a:cubicBezTo>
                <a:cubicBezTo>
                  <a:pt x="110" y="0"/>
                  <a:pt x="313" y="148"/>
                  <a:pt x="381" y="15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158750" y="15049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B1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7235825" y="14843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B4</a:t>
            </a: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5651500" y="26368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B5</a:t>
            </a: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6227763" y="26368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B6</a:t>
            </a: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158750" y="31416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B2</a:t>
            </a: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158750" y="47244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B3</a:t>
            </a:r>
          </a:p>
        </p:txBody>
      </p:sp>
      <p:sp>
        <p:nvSpPr>
          <p:cNvPr id="31786" name="Freeform 42"/>
          <p:cNvSpPr>
            <a:spLocks/>
          </p:cNvSpPr>
          <p:nvPr/>
        </p:nvSpPr>
        <p:spPr bwMode="auto">
          <a:xfrm>
            <a:off x="1763713" y="1246188"/>
            <a:ext cx="4392612" cy="5405437"/>
          </a:xfrm>
          <a:custGeom>
            <a:avLst/>
            <a:gdLst/>
            <a:ahLst/>
            <a:cxnLst>
              <a:cxn ang="0">
                <a:pos x="0" y="3008"/>
              </a:cxn>
              <a:cxn ang="0">
                <a:pos x="633" y="3127"/>
              </a:cxn>
              <a:cxn ang="0">
                <a:pos x="1439" y="231"/>
              </a:cxn>
              <a:cxn ang="0">
                <a:pos x="2767" y="286"/>
              </a:cxn>
            </a:cxnLst>
            <a:rect l="0" t="0" r="r" b="b"/>
            <a:pathLst>
              <a:path w="2767" h="3405">
                <a:moveTo>
                  <a:pt x="0" y="3008"/>
                </a:moveTo>
                <a:cubicBezTo>
                  <a:pt x="105" y="3028"/>
                  <a:pt x="172" y="3405"/>
                  <a:pt x="633" y="3127"/>
                </a:cubicBezTo>
                <a:cubicBezTo>
                  <a:pt x="1094" y="2849"/>
                  <a:pt x="946" y="462"/>
                  <a:pt x="1439" y="231"/>
                </a:cubicBezTo>
                <a:cubicBezTo>
                  <a:pt x="1932" y="0"/>
                  <a:pt x="2490" y="275"/>
                  <a:pt x="2767" y="28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1787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995738" y="5157788"/>
            <a:ext cx="4691062" cy="719137"/>
          </a:xfrm>
          <a:noFill/>
          <a:ln/>
        </p:spPr>
        <p:txBody>
          <a:bodyPr/>
          <a:lstStyle/>
          <a:p>
            <a:r>
              <a:rPr lang="en-US" dirty="0" smtClean="0"/>
              <a:t>Is it OK</a:t>
            </a:r>
            <a:r>
              <a:rPr lang="cs-CZ" dirty="0" smtClean="0"/>
              <a:t>?</a:t>
            </a:r>
            <a:endParaRPr lang="cs-CZ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cs-CZ" dirty="0" smtClean="0"/>
              <a:t>– </a:t>
            </a:r>
            <a:r>
              <a:rPr lang="en-US" dirty="0" smtClean="0"/>
              <a:t>final result</a:t>
            </a:r>
            <a:endParaRPr lang="cs-CZ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900113" y="1700213"/>
            <a:ext cx="1727200" cy="1657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cs-CZ"/>
              <a:t>i = m-</a:t>
            </a:r>
            <a:r>
              <a:rPr lang="en-US"/>
              <a:t>1</a:t>
            </a:r>
          </a:p>
          <a:p>
            <a:pPr marL="342900" indent="-342900" algn="ctr"/>
            <a:r>
              <a:rPr lang="en-US"/>
              <a:t>t1 = 4*n</a:t>
            </a:r>
          </a:p>
          <a:p>
            <a:pPr marL="342900" indent="-342900" algn="ctr"/>
            <a:r>
              <a:rPr lang="en-US"/>
              <a:t>v = a[t1]</a:t>
            </a:r>
            <a:endParaRPr lang="cs-CZ"/>
          </a:p>
          <a:p>
            <a:pPr marL="342900" indent="-342900" algn="ctr"/>
            <a:r>
              <a:rPr lang="cs-CZ"/>
              <a:t>t2</a:t>
            </a:r>
            <a:r>
              <a:rPr lang="en-US"/>
              <a:t> = 4*</a:t>
            </a:r>
            <a:r>
              <a:rPr lang="cs-CZ"/>
              <a:t>i</a:t>
            </a:r>
            <a:endParaRPr lang="en-US"/>
          </a:p>
          <a:p>
            <a:pPr marL="342900" indent="-342900" algn="ctr"/>
            <a:r>
              <a:rPr lang="en-US"/>
              <a:t>t4 = </a:t>
            </a:r>
            <a:r>
              <a:rPr lang="cs-CZ"/>
              <a:t>t1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900113" y="3789363"/>
            <a:ext cx="172720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t2 = t2+4</a:t>
            </a:r>
          </a:p>
          <a:p>
            <a:pPr marL="342900" indent="-342900" algn="ctr"/>
            <a:r>
              <a:rPr lang="en-US"/>
              <a:t>t3 = a[t2]</a:t>
            </a:r>
          </a:p>
          <a:p>
            <a:pPr marL="342900" indent="-342900" algn="ctr"/>
            <a:r>
              <a:rPr lang="en-US"/>
              <a:t>if t3&lt;v goto </a:t>
            </a:r>
            <a:r>
              <a:rPr lang="cs-CZ"/>
              <a:t>B2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900113" y="5084763"/>
            <a:ext cx="1727200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t4 = t4-4</a:t>
            </a:r>
            <a:endParaRPr lang="cs-CZ"/>
          </a:p>
          <a:p>
            <a:pPr marL="342900" indent="-342900" algn="ctr"/>
            <a:r>
              <a:rPr lang="en-US"/>
              <a:t>t5 = a[t4]</a:t>
            </a:r>
          </a:p>
          <a:p>
            <a:pPr marL="342900" indent="-342900" algn="ctr"/>
            <a:r>
              <a:rPr lang="en-US"/>
              <a:t>if t5&gt;v goto </a:t>
            </a:r>
            <a:r>
              <a:rPr lang="cs-CZ"/>
              <a:t>B3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292725" y="1700213"/>
            <a:ext cx="17272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if t2&gt;=t4 goto </a:t>
            </a:r>
            <a:r>
              <a:rPr lang="cs-CZ"/>
              <a:t>B6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779838" y="2781300"/>
            <a:ext cx="1727200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a[t</a:t>
            </a:r>
            <a:r>
              <a:rPr lang="cs-CZ"/>
              <a:t>2</a:t>
            </a:r>
            <a:r>
              <a:rPr lang="en-US"/>
              <a:t>] = t</a:t>
            </a:r>
            <a:r>
              <a:rPr lang="cs-CZ"/>
              <a:t>5</a:t>
            </a:r>
            <a:endParaRPr lang="en-US"/>
          </a:p>
          <a:p>
            <a:pPr marL="342900" indent="-342900" algn="ctr"/>
            <a:r>
              <a:rPr lang="en-US"/>
              <a:t>a[t</a:t>
            </a:r>
            <a:r>
              <a:rPr lang="cs-CZ"/>
              <a:t>4</a:t>
            </a:r>
            <a:r>
              <a:rPr lang="en-US"/>
              <a:t>] = t3</a:t>
            </a:r>
          </a:p>
          <a:p>
            <a:pPr marL="342900" indent="-342900" algn="ctr"/>
            <a:r>
              <a:rPr lang="en-US"/>
              <a:t>goto </a:t>
            </a:r>
            <a:r>
              <a:rPr lang="cs-CZ"/>
              <a:t>B2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6877050" y="2781300"/>
            <a:ext cx="1727200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t14 = a[t1]</a:t>
            </a:r>
          </a:p>
          <a:p>
            <a:pPr marL="342900" indent="-342900" algn="ctr"/>
            <a:r>
              <a:rPr lang="en-US"/>
              <a:t>a[t2] = t14</a:t>
            </a:r>
          </a:p>
          <a:p>
            <a:pPr marL="342900" indent="-342900" algn="ctr"/>
            <a:r>
              <a:rPr lang="en-US"/>
              <a:t>a[t1] = t3</a:t>
            </a:r>
            <a:endParaRPr lang="cs-CZ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>
            <a:off x="4716463" y="2133600"/>
            <a:ext cx="1079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6443663" y="2133600"/>
            <a:ext cx="12969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1763713" y="33575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1763713" y="46529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2782" name="Freeform 14"/>
          <p:cNvSpPr>
            <a:spLocks/>
          </p:cNvSpPr>
          <p:nvPr/>
        </p:nvSpPr>
        <p:spPr bwMode="auto">
          <a:xfrm>
            <a:off x="2195513" y="3500438"/>
            <a:ext cx="2476500" cy="581025"/>
          </a:xfrm>
          <a:custGeom>
            <a:avLst/>
            <a:gdLst/>
            <a:ahLst/>
            <a:cxnLst>
              <a:cxn ang="0">
                <a:pos x="1560" y="151"/>
              </a:cxn>
              <a:cxn ang="0">
                <a:pos x="1089" y="366"/>
              </a:cxn>
              <a:cxn ang="0">
                <a:pos x="340" y="44"/>
              </a:cxn>
              <a:cxn ang="0">
                <a:pos x="0" y="175"/>
              </a:cxn>
            </a:cxnLst>
            <a:rect l="0" t="0" r="r" b="b"/>
            <a:pathLst>
              <a:path w="1560" h="366">
                <a:moveTo>
                  <a:pt x="1560" y="151"/>
                </a:moveTo>
                <a:cubicBezTo>
                  <a:pt x="1482" y="187"/>
                  <a:pt x="1303" y="366"/>
                  <a:pt x="1089" y="366"/>
                </a:cubicBezTo>
                <a:cubicBezTo>
                  <a:pt x="875" y="366"/>
                  <a:pt x="638" y="88"/>
                  <a:pt x="340" y="44"/>
                </a:cubicBezTo>
                <a:cubicBezTo>
                  <a:pt x="42" y="0"/>
                  <a:pt x="71" y="148"/>
                  <a:pt x="0" y="1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2783" name="Freeform 15"/>
          <p:cNvSpPr>
            <a:spLocks/>
          </p:cNvSpPr>
          <p:nvPr/>
        </p:nvSpPr>
        <p:spPr bwMode="auto">
          <a:xfrm>
            <a:off x="655638" y="3482975"/>
            <a:ext cx="633412" cy="1398588"/>
          </a:xfrm>
          <a:custGeom>
            <a:avLst/>
            <a:gdLst/>
            <a:ahLst/>
            <a:cxnLst>
              <a:cxn ang="0">
                <a:pos x="399" y="741"/>
              </a:cxn>
              <a:cxn ang="0">
                <a:pos x="72" y="779"/>
              </a:cxn>
              <a:cxn ang="0">
                <a:pos x="84" y="126"/>
              </a:cxn>
              <a:cxn ang="0">
                <a:pos x="393" y="183"/>
              </a:cxn>
            </a:cxnLst>
            <a:rect l="0" t="0" r="r" b="b"/>
            <a:pathLst>
              <a:path w="399" h="881">
                <a:moveTo>
                  <a:pt x="399" y="741"/>
                </a:moveTo>
                <a:cubicBezTo>
                  <a:pt x="345" y="747"/>
                  <a:pt x="124" y="881"/>
                  <a:pt x="72" y="779"/>
                </a:cubicBezTo>
                <a:cubicBezTo>
                  <a:pt x="18" y="642"/>
                  <a:pt x="0" y="252"/>
                  <a:pt x="84" y="126"/>
                </a:cubicBezTo>
                <a:cubicBezTo>
                  <a:pt x="168" y="0"/>
                  <a:pt x="329" y="171"/>
                  <a:pt x="393" y="1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2784" name="Freeform 16"/>
          <p:cNvSpPr>
            <a:spLocks/>
          </p:cNvSpPr>
          <p:nvPr/>
        </p:nvSpPr>
        <p:spPr bwMode="auto">
          <a:xfrm>
            <a:off x="692150" y="4822825"/>
            <a:ext cx="604838" cy="1503363"/>
          </a:xfrm>
          <a:custGeom>
            <a:avLst/>
            <a:gdLst/>
            <a:ahLst/>
            <a:cxnLst>
              <a:cxn ang="0">
                <a:pos x="376" y="758"/>
              </a:cxn>
              <a:cxn ang="0">
                <a:pos x="54" y="843"/>
              </a:cxn>
              <a:cxn ang="0">
                <a:pos x="56" y="135"/>
              </a:cxn>
              <a:cxn ang="0">
                <a:pos x="381" y="151"/>
              </a:cxn>
            </a:cxnLst>
            <a:rect l="0" t="0" r="r" b="b"/>
            <a:pathLst>
              <a:path w="381" h="947">
                <a:moveTo>
                  <a:pt x="376" y="758"/>
                </a:moveTo>
                <a:cubicBezTo>
                  <a:pt x="376" y="758"/>
                  <a:pt x="107" y="947"/>
                  <a:pt x="54" y="843"/>
                </a:cubicBezTo>
                <a:cubicBezTo>
                  <a:pt x="0" y="706"/>
                  <a:pt x="2" y="270"/>
                  <a:pt x="56" y="135"/>
                </a:cubicBezTo>
                <a:cubicBezTo>
                  <a:pt x="110" y="0"/>
                  <a:pt x="313" y="148"/>
                  <a:pt x="381" y="15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158750" y="15049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B1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7235825" y="14843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B4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5651500" y="26368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B5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6227763" y="263683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B6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158750" y="31416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B2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158750" y="47244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B3</a:t>
            </a:r>
          </a:p>
        </p:txBody>
      </p:sp>
      <p:sp>
        <p:nvSpPr>
          <p:cNvPr id="32791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95738" y="5157788"/>
            <a:ext cx="4691062" cy="1150937"/>
          </a:xfrm>
          <a:noFill/>
          <a:ln/>
        </p:spPr>
        <p:txBody>
          <a:bodyPr/>
          <a:lstStyle/>
          <a:p>
            <a:r>
              <a:rPr lang="en-US" dirty="0" smtClean="0"/>
              <a:t>Another application of LCSE on B1</a:t>
            </a:r>
            <a:endParaRPr lang="cs-CZ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and vectorization</a:t>
            </a:r>
            <a:endParaRPr lang="cs-CZ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  <a:endParaRPr lang="cs-CZ" dirty="0"/>
          </a:p>
          <a:p>
            <a:pPr lvl="1"/>
            <a:r>
              <a:rPr lang="en-US" dirty="0" smtClean="0"/>
              <a:t>Implicit </a:t>
            </a:r>
            <a:r>
              <a:rPr lang="cs-CZ" dirty="0" smtClean="0"/>
              <a:t>× </a:t>
            </a:r>
            <a:r>
              <a:rPr lang="en-US" dirty="0" smtClean="0"/>
              <a:t>explicit</a:t>
            </a:r>
            <a:endParaRPr lang="cs-CZ" dirty="0"/>
          </a:p>
          <a:p>
            <a:pPr lvl="1"/>
            <a:r>
              <a:rPr lang="en-US" dirty="0" smtClean="0"/>
              <a:t>Code parts allowing concurrent execution</a:t>
            </a:r>
            <a:endParaRPr lang="cs-CZ" dirty="0"/>
          </a:p>
          <a:p>
            <a:pPr lvl="1"/>
            <a:r>
              <a:rPr lang="en-US" dirty="0" err="1" smtClean="0"/>
              <a:t>Prefetch</a:t>
            </a:r>
            <a:r>
              <a:rPr lang="en-US" dirty="0" smtClean="0"/>
              <a:t> variables to a cache</a:t>
            </a:r>
          </a:p>
          <a:p>
            <a:r>
              <a:rPr lang="en-US" dirty="0" smtClean="0"/>
              <a:t>Vectorization</a:t>
            </a:r>
            <a:endParaRPr lang="cs-CZ" dirty="0"/>
          </a:p>
          <a:p>
            <a:pPr lvl="1"/>
            <a:r>
              <a:rPr lang="en-US" dirty="0" smtClean="0"/>
              <a:t>Expression parallelization using SIMD operations</a:t>
            </a:r>
            <a:endParaRPr lang="cs-CZ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</a:t>
            </a:r>
            <a:r>
              <a:rPr lang="en-US" dirty="0"/>
              <a:t>Guided </a:t>
            </a:r>
            <a:r>
              <a:rPr lang="en-US" dirty="0" smtClean="0"/>
              <a:t>Optimization</a:t>
            </a:r>
            <a:endParaRPr lang="cs-CZ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/>
              <a:t>Three phases</a:t>
            </a:r>
            <a:endParaRPr lang="cs-CZ" sz="26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Instrumentation</a:t>
            </a:r>
            <a:endParaRPr lang="cs-CZ" sz="2200" dirty="0"/>
          </a:p>
          <a:p>
            <a:pPr lvl="2">
              <a:lnSpc>
                <a:spcPct val="80000"/>
              </a:lnSpc>
            </a:pPr>
            <a:r>
              <a:rPr lang="en-US" sz="2100" dirty="0" smtClean="0"/>
              <a:t>Specially compiled code with calls to “collecting” functions at the start and the end of each basic block</a:t>
            </a:r>
            <a:endParaRPr lang="cs-CZ" sz="21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Profiling</a:t>
            </a:r>
            <a:endParaRPr lang="cs-CZ" sz="2200" dirty="0"/>
          </a:p>
          <a:p>
            <a:pPr lvl="2">
              <a:lnSpc>
                <a:spcPct val="80000"/>
              </a:lnSpc>
            </a:pPr>
            <a:r>
              <a:rPr lang="en-US" sz="2100" dirty="0" smtClean="0"/>
              <a:t>Run the instrumented code with a “typical” input</a:t>
            </a:r>
            <a:endParaRPr lang="cs-CZ" sz="2100" dirty="0"/>
          </a:p>
          <a:p>
            <a:pPr lvl="2">
              <a:lnSpc>
                <a:spcPct val="80000"/>
              </a:lnSpc>
            </a:pPr>
            <a:r>
              <a:rPr lang="en-US" sz="2100" dirty="0" smtClean="0"/>
              <a:t>Collect statistical data about visiting collecting functions</a:t>
            </a:r>
            <a:endParaRPr lang="cs-CZ" sz="21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Optimization</a:t>
            </a:r>
            <a:endParaRPr lang="cs-CZ" sz="2200" dirty="0"/>
          </a:p>
          <a:p>
            <a:pPr lvl="2">
              <a:lnSpc>
                <a:spcPct val="80000"/>
              </a:lnSpc>
            </a:pPr>
            <a:r>
              <a:rPr lang="en-US" sz="2100" dirty="0" smtClean="0"/>
              <a:t>Collected data influence optimization</a:t>
            </a:r>
            <a:endParaRPr lang="cs-CZ" sz="2100" dirty="0"/>
          </a:p>
          <a:p>
            <a:pPr lvl="2">
              <a:lnSpc>
                <a:spcPct val="80000"/>
              </a:lnSpc>
            </a:pPr>
            <a:r>
              <a:rPr lang="en-US" sz="2100" dirty="0" smtClean="0"/>
              <a:t>Used in optimization upon intermediate code and code</a:t>
            </a:r>
            <a:endParaRPr lang="cs-CZ" sz="2100" dirty="0" smtClean="0"/>
          </a:p>
          <a:p>
            <a:pPr lvl="2">
              <a:lnSpc>
                <a:spcPct val="80000"/>
              </a:lnSpc>
            </a:pPr>
            <a:r>
              <a:rPr lang="en-US" sz="2100" dirty="0" smtClean="0"/>
              <a:t>Adding weights to edges in control-flow graph</a:t>
            </a:r>
          </a:p>
          <a:p>
            <a:pPr lvl="2">
              <a:lnSpc>
                <a:spcPct val="80000"/>
              </a:lnSpc>
            </a:pPr>
            <a:r>
              <a:rPr lang="en-US" sz="2100" dirty="0"/>
              <a:t>L</a:t>
            </a:r>
            <a:r>
              <a:rPr lang="en-US" sz="2100" dirty="0" smtClean="0"/>
              <a:t>ooking for most important paths in control-flow graph</a:t>
            </a:r>
            <a:endParaRPr lang="cs-CZ" sz="2100" dirty="0" smtClean="0"/>
          </a:p>
          <a:p>
            <a:pPr lvl="2">
              <a:lnSpc>
                <a:spcPct val="80000"/>
              </a:lnSpc>
            </a:pPr>
            <a:r>
              <a:rPr lang="en-US" sz="2100" smtClean="0"/>
              <a:t>Register assignment</a:t>
            </a:r>
            <a:endParaRPr lang="cs-CZ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transformation</a:t>
            </a:r>
            <a:endParaRPr lang="cs-CZ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Preserve the meaning of programs</a:t>
            </a:r>
            <a:endParaRPr lang="cs-CZ" sz="2600" dirty="0"/>
          </a:p>
          <a:p>
            <a:pPr lvl="1"/>
            <a:r>
              <a:rPr lang="en-US" sz="2200" dirty="0" smtClean="0"/>
              <a:t>Output and program behavior must not be changed by a transformation – always use safe approach</a:t>
            </a:r>
            <a:endParaRPr lang="cs-CZ" sz="2200" dirty="0"/>
          </a:p>
          <a:p>
            <a:r>
              <a:rPr lang="en-US" sz="2600" dirty="0" smtClean="0"/>
              <a:t>Speed up programs by a measurable amount</a:t>
            </a:r>
            <a:endParaRPr lang="cs-CZ" sz="2600" dirty="0"/>
          </a:p>
          <a:p>
            <a:pPr lvl="1"/>
            <a:r>
              <a:rPr lang="en-US" sz="2200" dirty="0" smtClean="0"/>
              <a:t>Sometimes space reduction</a:t>
            </a:r>
            <a:endParaRPr lang="cs-CZ" sz="2200" dirty="0"/>
          </a:p>
          <a:p>
            <a:pPr lvl="1"/>
            <a:r>
              <a:rPr lang="en-US" sz="2200" dirty="0" smtClean="0"/>
              <a:t>Occasionally the optimization can slow down a program, on the average it improves it</a:t>
            </a:r>
            <a:endParaRPr lang="cs-CZ" sz="2200" dirty="0"/>
          </a:p>
          <a:p>
            <a:r>
              <a:rPr lang="en-US" sz="2600" dirty="0" smtClean="0"/>
              <a:t>A transformation must be worth the effort</a:t>
            </a:r>
            <a:endParaRPr lang="cs-CZ" sz="2600" dirty="0"/>
          </a:p>
          <a:p>
            <a:pPr lvl="1"/>
            <a:r>
              <a:rPr lang="en-US" sz="2200" dirty="0" smtClean="0"/>
              <a:t>Complex/slow optimization with negligible effect are not worth the effort</a:t>
            </a:r>
            <a:endParaRPr lang="cs-CZ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the code optimizer</a:t>
            </a:r>
            <a:endParaRPr lang="cs-CZ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565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/>
              <a:t>Control-flow analysis</a:t>
            </a:r>
            <a:endParaRPr lang="cs-CZ" sz="26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Construct the control flow graph</a:t>
            </a:r>
            <a:endParaRPr lang="cs-CZ" sz="2200" dirty="0"/>
          </a:p>
          <a:p>
            <a:pPr>
              <a:lnSpc>
                <a:spcPct val="80000"/>
              </a:lnSpc>
            </a:pPr>
            <a:r>
              <a:rPr lang="en-US" sz="2600" dirty="0" smtClean="0"/>
              <a:t>Data-flow analysis</a:t>
            </a:r>
            <a:endParaRPr lang="cs-CZ" sz="2600" dirty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Live variables</a:t>
            </a:r>
            <a:endParaRPr lang="cs-CZ" sz="2200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63938" y="3500438"/>
            <a:ext cx="1439862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Code </a:t>
            </a:r>
            <a:br>
              <a:rPr lang="en-US" dirty="0" smtClean="0"/>
            </a:br>
            <a:r>
              <a:rPr lang="en-US" dirty="0" smtClean="0"/>
              <a:t>optimizer</a:t>
            </a:r>
            <a:endParaRPr lang="cs-CZ" dirty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042988" y="3500438"/>
            <a:ext cx="1439862" cy="792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Front end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084888" y="3500438"/>
            <a:ext cx="1439862" cy="792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generator</a:t>
            </a:r>
            <a:endParaRPr lang="cs-CZ" dirty="0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2484438" y="393382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003800" y="3933825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258888" y="5445125"/>
            <a:ext cx="1439862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Control-flow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cs-CZ" dirty="0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3563938" y="5445125"/>
            <a:ext cx="1439862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Data-flow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cs-CZ" dirty="0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867400" y="5445125"/>
            <a:ext cx="1439863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/>
              <a:t>Transfor</a:t>
            </a:r>
            <a:r>
              <a:rPr lang="en-US" dirty="0" smtClean="0"/>
              <a:t>-</a:t>
            </a:r>
            <a:br>
              <a:rPr lang="en-US" dirty="0" smtClean="0"/>
            </a:br>
            <a:r>
              <a:rPr lang="en-US" dirty="0" err="1" smtClean="0"/>
              <a:t>mations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2700338" y="5876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5003800" y="5876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1258888" y="4292600"/>
            <a:ext cx="2305050" cy="11525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5003800" y="4292600"/>
            <a:ext cx="2305050" cy="11525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  <p:bldP spid="13322" grpId="0" animBg="1"/>
      <p:bldP spid="13323" grpId="0" animBg="1"/>
      <p:bldP spid="13324" grpId="0" animBg="1"/>
      <p:bldP spid="13325" grpId="0" animBg="1"/>
      <p:bldP spid="13326" grpId="0" animBg="1"/>
      <p:bldP spid="133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Control flow graph</a:t>
            </a:r>
            <a:endParaRPr lang="cs-CZ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Three-address code graph representation</a:t>
            </a:r>
            <a:endParaRPr lang="cs-CZ" dirty="0" smtClean="0"/>
          </a:p>
          <a:p>
            <a:pPr eaLnBrk="1" hangingPunct="1"/>
            <a:r>
              <a:rPr lang="en-US" dirty="0" smtClean="0"/>
              <a:t>Nodes represent computation</a:t>
            </a:r>
            <a:endParaRPr lang="cs-CZ" dirty="0" smtClean="0"/>
          </a:p>
          <a:p>
            <a:pPr eaLnBrk="1" hangingPunct="1"/>
            <a:r>
              <a:rPr lang="en-US" dirty="0" smtClean="0"/>
              <a:t>Directed edges represent control flow</a:t>
            </a:r>
            <a:endParaRPr lang="cs-CZ" dirty="0" smtClean="0"/>
          </a:p>
          <a:p>
            <a:pPr eaLnBrk="1" hangingPunct="1"/>
            <a:r>
              <a:rPr lang="en-US" dirty="0" smtClean="0"/>
              <a:t>Important for optimization and representation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5748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block</a:t>
            </a:r>
            <a:endParaRPr lang="cs-CZ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022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 sequence of consecutive three-address statements in which flow of control enters at the beginning and leaves at the end without halt or possibility of branching except at the end</a:t>
            </a:r>
            <a:endParaRPr lang="cs-CZ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Algorithm for partitioning a sequence of three-address statements into basic blocks</a:t>
            </a:r>
            <a:endParaRPr lang="cs-CZ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Determine the set of leaders</a:t>
            </a:r>
            <a:endParaRPr lang="cs-CZ" sz="22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/>
              <a:t>The first statement is a leader</a:t>
            </a:r>
            <a:endParaRPr lang="cs-CZ" sz="21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/>
              <a:t>Any statement that is the target of a jump is a leader</a:t>
            </a:r>
            <a:endParaRPr lang="cs-CZ" sz="21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/>
              <a:t>Any statement that immediately follows a jump is a leader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For each leader, its basic block consists of the leader and all statements up to but not including the next leader or the end of the sequence</a:t>
            </a:r>
            <a:endParaRPr lang="cs-CZ" sz="2200" dirty="0" smtClean="0"/>
          </a:p>
        </p:txBody>
      </p:sp>
    </p:spTree>
    <p:extLst>
      <p:ext uri="{BB962C8B-B14F-4D97-AF65-F5344CB8AC3E}">
        <p14:creationId xmlns:p14="http://schemas.microsoft.com/office/powerpoint/2010/main" val="41830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Construction of control flow graph</a:t>
            </a:r>
            <a:endParaRPr lang="cs-CZ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A directed graph</a:t>
            </a:r>
            <a:endParaRPr lang="cs-CZ" sz="2600" dirty="0" smtClean="0"/>
          </a:p>
          <a:p>
            <a:pPr eaLnBrk="1" hangingPunct="1"/>
            <a:r>
              <a:rPr lang="en-US" sz="2600" dirty="0" smtClean="0"/>
              <a:t>The nodes are the basic blocks</a:t>
            </a:r>
            <a:endParaRPr lang="cs-CZ" sz="2600" dirty="0" smtClean="0"/>
          </a:p>
          <a:p>
            <a:pPr eaLnBrk="1" hangingPunct="1"/>
            <a:r>
              <a:rPr lang="en-US" sz="2600" dirty="0" smtClean="0"/>
              <a:t>One node is initial</a:t>
            </a:r>
            <a:r>
              <a:rPr lang="cs-CZ" sz="2600" dirty="0" smtClean="0"/>
              <a:t> – </a:t>
            </a:r>
            <a:r>
              <a:rPr lang="en-US" sz="2600" dirty="0" smtClean="0"/>
              <a:t>a block whose leader is the first statement in the sequence</a:t>
            </a:r>
            <a:endParaRPr lang="cs-CZ" sz="2600" dirty="0" smtClean="0"/>
          </a:p>
          <a:p>
            <a:pPr eaLnBrk="1" hangingPunct="1"/>
            <a:r>
              <a:rPr lang="en-US" sz="2600" dirty="0" smtClean="0"/>
              <a:t>There is a directed edge from block</a:t>
            </a:r>
            <a:r>
              <a:rPr lang="cs-CZ" sz="2600" dirty="0" smtClean="0"/>
              <a:t> B</a:t>
            </a:r>
            <a:r>
              <a:rPr lang="cs-CZ" sz="2600" baseline="-25000" dirty="0" smtClean="0"/>
              <a:t>1</a:t>
            </a:r>
            <a:r>
              <a:rPr lang="cs-CZ" sz="2600" dirty="0" smtClean="0"/>
              <a:t> </a:t>
            </a:r>
            <a:r>
              <a:rPr lang="en-US" sz="2600" dirty="0" smtClean="0"/>
              <a:t>to block</a:t>
            </a:r>
            <a:r>
              <a:rPr lang="cs-CZ" sz="2600" dirty="0" smtClean="0"/>
              <a:t> B</a:t>
            </a:r>
            <a:r>
              <a:rPr lang="cs-CZ" sz="2600" baseline="-25000" dirty="0" smtClean="0"/>
              <a:t>2</a:t>
            </a:r>
            <a:r>
              <a:rPr lang="cs-CZ" sz="2600" dirty="0" smtClean="0"/>
              <a:t>, </a:t>
            </a:r>
            <a:r>
              <a:rPr lang="en-US" sz="2600" dirty="0" smtClean="0"/>
              <a:t>if one of the following condition holds</a:t>
            </a:r>
            <a:endParaRPr lang="cs-CZ" sz="2600" dirty="0" smtClean="0"/>
          </a:p>
          <a:p>
            <a:pPr lvl="1" eaLnBrk="1" hangingPunct="1"/>
            <a:r>
              <a:rPr lang="en-US" sz="2200" dirty="0" smtClean="0"/>
              <a:t>The last statement of </a:t>
            </a:r>
            <a:r>
              <a:rPr lang="cs-CZ" sz="2200" dirty="0" smtClean="0"/>
              <a:t>B</a:t>
            </a:r>
            <a:r>
              <a:rPr lang="cs-CZ" sz="2200" baseline="-25000" dirty="0" smtClean="0"/>
              <a:t>1</a:t>
            </a:r>
            <a:r>
              <a:rPr lang="cs-CZ" sz="2200" dirty="0" smtClean="0"/>
              <a:t> </a:t>
            </a:r>
            <a:r>
              <a:rPr lang="en-US" sz="2200" dirty="0" smtClean="0"/>
              <a:t>is a jump to the leader of </a:t>
            </a:r>
            <a:r>
              <a:rPr lang="cs-CZ" sz="2200" dirty="0" smtClean="0"/>
              <a:t>B</a:t>
            </a:r>
            <a:r>
              <a:rPr lang="cs-CZ" sz="2200" baseline="-25000" dirty="0" smtClean="0"/>
              <a:t>2</a:t>
            </a:r>
          </a:p>
          <a:p>
            <a:pPr lvl="1" eaLnBrk="1" hangingPunct="1"/>
            <a:r>
              <a:rPr lang="cs-CZ" sz="2200" dirty="0" smtClean="0"/>
              <a:t>B</a:t>
            </a:r>
            <a:r>
              <a:rPr lang="cs-CZ" sz="2200" baseline="-25000" dirty="0" smtClean="0"/>
              <a:t>2</a:t>
            </a:r>
            <a:r>
              <a:rPr lang="cs-CZ" sz="2200" dirty="0" smtClean="0"/>
              <a:t> </a:t>
            </a:r>
            <a:r>
              <a:rPr lang="en-US" sz="2200" dirty="0" smtClean="0"/>
              <a:t>immediately follows </a:t>
            </a:r>
            <a:r>
              <a:rPr lang="cs-CZ" sz="2200" dirty="0" smtClean="0"/>
              <a:t>B</a:t>
            </a:r>
            <a:r>
              <a:rPr lang="cs-CZ" sz="2200" baseline="-25000" dirty="0" smtClean="0"/>
              <a:t>1</a:t>
            </a:r>
            <a:r>
              <a:rPr lang="cs-CZ" sz="2200" dirty="0" smtClean="0"/>
              <a:t> </a:t>
            </a:r>
            <a:r>
              <a:rPr lang="en-US" sz="2200" dirty="0" smtClean="0"/>
              <a:t>and</a:t>
            </a:r>
            <a:r>
              <a:rPr lang="cs-CZ" sz="2200" dirty="0" smtClean="0"/>
              <a:t> B</a:t>
            </a:r>
            <a:r>
              <a:rPr lang="cs-CZ" sz="2200" baseline="-25000" dirty="0" smtClean="0"/>
              <a:t>1</a:t>
            </a:r>
            <a:r>
              <a:rPr lang="cs-CZ" sz="2200" dirty="0" smtClean="0"/>
              <a:t> </a:t>
            </a:r>
            <a:r>
              <a:rPr lang="en-US" sz="2200" dirty="0" smtClean="0"/>
              <a:t>does not end in an unconditional jump</a:t>
            </a:r>
            <a:endParaRPr lang="cs-CZ" sz="2200" dirty="0" smtClean="0"/>
          </a:p>
        </p:txBody>
      </p:sp>
    </p:spTree>
    <p:extLst>
      <p:ext uri="{BB962C8B-B14F-4D97-AF65-F5344CB8AC3E}">
        <p14:creationId xmlns:p14="http://schemas.microsoft.com/office/powerpoint/2010/main" val="4831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control flow graph</a:t>
            </a:r>
            <a:endParaRPr lang="cs-CZ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57212"/>
          </a:xfrm>
        </p:spPr>
        <p:txBody>
          <a:bodyPr/>
          <a:lstStyle/>
          <a:p>
            <a:pPr eaLnBrk="1" hangingPunct="1"/>
            <a:r>
              <a:rPr lang="cs-CZ" noProof="1" smtClean="0"/>
              <a:t>for(V1;V2;V3) P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580063" y="2276475"/>
            <a:ext cx="2089150" cy="4535488"/>
            <a:chOff x="3515" y="1434"/>
            <a:chExt cx="1316" cy="2857"/>
          </a:xfrm>
        </p:grpSpPr>
        <p:sp>
          <p:nvSpPr>
            <p:cNvPr id="17424" name="Rectangle 4"/>
            <p:cNvSpPr>
              <a:spLocks noChangeArrowheads="1"/>
            </p:cNvSpPr>
            <p:nvPr/>
          </p:nvSpPr>
          <p:spPr bwMode="auto">
            <a:xfrm>
              <a:off x="3833" y="1751"/>
              <a:ext cx="635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V1</a:t>
              </a:r>
              <a:endParaRPr lang="cs-CZ"/>
            </a:p>
          </p:txBody>
        </p:sp>
        <p:sp>
          <p:nvSpPr>
            <p:cNvPr id="17425" name="Rectangle 6"/>
            <p:cNvSpPr>
              <a:spLocks noChangeArrowheads="1"/>
            </p:cNvSpPr>
            <p:nvPr/>
          </p:nvSpPr>
          <p:spPr bwMode="auto">
            <a:xfrm>
              <a:off x="3833" y="3657"/>
              <a:ext cx="635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V2</a:t>
              </a:r>
              <a:endParaRPr lang="cs-CZ"/>
            </a:p>
          </p:txBody>
        </p:sp>
        <p:sp>
          <p:nvSpPr>
            <p:cNvPr id="17426" name="Rectangle 7"/>
            <p:cNvSpPr>
              <a:spLocks noChangeArrowheads="1"/>
            </p:cNvSpPr>
            <p:nvPr/>
          </p:nvSpPr>
          <p:spPr bwMode="auto">
            <a:xfrm>
              <a:off x="3833" y="2386"/>
              <a:ext cx="635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endParaRPr lang="cs-CZ"/>
            </a:p>
          </p:txBody>
        </p:sp>
        <p:sp>
          <p:nvSpPr>
            <p:cNvPr id="17427" name="Rectangle 8"/>
            <p:cNvSpPr>
              <a:spLocks noChangeArrowheads="1"/>
            </p:cNvSpPr>
            <p:nvPr/>
          </p:nvSpPr>
          <p:spPr bwMode="auto">
            <a:xfrm>
              <a:off x="3833" y="3021"/>
              <a:ext cx="635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V3</a:t>
              </a:r>
              <a:endParaRPr lang="cs-CZ"/>
            </a:p>
          </p:txBody>
        </p:sp>
        <p:sp>
          <p:nvSpPr>
            <p:cNvPr id="17428" name="Line 10"/>
            <p:cNvSpPr>
              <a:spLocks noChangeShapeType="1"/>
            </p:cNvSpPr>
            <p:nvPr/>
          </p:nvSpPr>
          <p:spPr bwMode="auto">
            <a:xfrm>
              <a:off x="4150" y="143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17429" name="Line 11"/>
            <p:cNvSpPr>
              <a:spLocks noChangeShapeType="1"/>
            </p:cNvSpPr>
            <p:nvPr/>
          </p:nvSpPr>
          <p:spPr bwMode="auto">
            <a:xfrm>
              <a:off x="4150" y="270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17430" name="Line 12"/>
            <p:cNvSpPr>
              <a:spLocks noChangeShapeType="1"/>
            </p:cNvSpPr>
            <p:nvPr/>
          </p:nvSpPr>
          <p:spPr bwMode="auto">
            <a:xfrm>
              <a:off x="4150" y="333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17431" name="Line 13"/>
            <p:cNvSpPr>
              <a:spLocks noChangeShapeType="1"/>
            </p:cNvSpPr>
            <p:nvPr/>
          </p:nvSpPr>
          <p:spPr bwMode="auto">
            <a:xfrm>
              <a:off x="4150" y="397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17432" name="Freeform 17"/>
            <p:cNvSpPr>
              <a:spLocks/>
            </p:cNvSpPr>
            <p:nvPr/>
          </p:nvSpPr>
          <p:spPr bwMode="auto">
            <a:xfrm>
              <a:off x="4468" y="2386"/>
              <a:ext cx="363" cy="1588"/>
            </a:xfrm>
            <a:custGeom>
              <a:avLst/>
              <a:gdLst>
                <a:gd name="T0" fmla="*/ 0 w 363"/>
                <a:gd name="T1" fmla="*/ 1588 h 1588"/>
                <a:gd name="T2" fmla="*/ 363 w 363"/>
                <a:gd name="T3" fmla="*/ 1588 h 1588"/>
                <a:gd name="T4" fmla="*/ 363 w 363"/>
                <a:gd name="T5" fmla="*/ 0 h 1588"/>
                <a:gd name="T6" fmla="*/ 0 w 363"/>
                <a:gd name="T7" fmla="*/ 0 h 15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1588"/>
                <a:gd name="T14" fmla="*/ 363 w 363"/>
                <a:gd name="T15" fmla="*/ 1588 h 15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1588">
                  <a:moveTo>
                    <a:pt x="0" y="1588"/>
                  </a:moveTo>
                  <a:lnTo>
                    <a:pt x="363" y="1588"/>
                  </a:lnTo>
                  <a:lnTo>
                    <a:pt x="363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17433" name="Freeform 30"/>
            <p:cNvSpPr>
              <a:spLocks/>
            </p:cNvSpPr>
            <p:nvPr/>
          </p:nvSpPr>
          <p:spPr bwMode="auto">
            <a:xfrm>
              <a:off x="3515" y="2069"/>
              <a:ext cx="635" cy="1588"/>
            </a:xfrm>
            <a:custGeom>
              <a:avLst/>
              <a:gdLst>
                <a:gd name="T0" fmla="*/ 635 w 635"/>
                <a:gd name="T1" fmla="*/ 0 h 1588"/>
                <a:gd name="T2" fmla="*/ 635 w 635"/>
                <a:gd name="T3" fmla="*/ 181 h 1588"/>
                <a:gd name="T4" fmla="*/ 0 w 635"/>
                <a:gd name="T5" fmla="*/ 181 h 1588"/>
                <a:gd name="T6" fmla="*/ 0 w 635"/>
                <a:gd name="T7" fmla="*/ 1588 h 1588"/>
                <a:gd name="T8" fmla="*/ 318 w 635"/>
                <a:gd name="T9" fmla="*/ 1588 h 15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588"/>
                <a:gd name="T17" fmla="*/ 635 w 635"/>
                <a:gd name="T18" fmla="*/ 1588 h 15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588">
                  <a:moveTo>
                    <a:pt x="635" y="0"/>
                  </a:moveTo>
                  <a:lnTo>
                    <a:pt x="635" y="181"/>
                  </a:lnTo>
                  <a:lnTo>
                    <a:pt x="0" y="181"/>
                  </a:lnTo>
                  <a:lnTo>
                    <a:pt x="0" y="1588"/>
                  </a:lnTo>
                  <a:lnTo>
                    <a:pt x="318" y="15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cs-CZ"/>
            </a:p>
          </p:txBody>
        </p:sp>
      </p:grpSp>
      <p:grpSp>
        <p:nvGrpSpPr>
          <p:cNvPr id="17413" name="Group 33"/>
          <p:cNvGrpSpPr>
            <a:grpSpLocks/>
          </p:cNvGrpSpPr>
          <p:nvPr/>
        </p:nvGrpSpPr>
        <p:grpSpPr bwMode="auto">
          <a:xfrm>
            <a:off x="1476375" y="2278063"/>
            <a:ext cx="2016125" cy="4537075"/>
            <a:chOff x="930" y="1435"/>
            <a:chExt cx="1270" cy="2858"/>
          </a:xfrm>
        </p:grpSpPr>
        <p:sp>
          <p:nvSpPr>
            <p:cNvPr id="17414" name="Rectangle 18"/>
            <p:cNvSpPr>
              <a:spLocks noChangeArrowheads="1"/>
            </p:cNvSpPr>
            <p:nvPr/>
          </p:nvSpPr>
          <p:spPr bwMode="auto">
            <a:xfrm>
              <a:off x="1247" y="1752"/>
              <a:ext cx="635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V1</a:t>
              </a:r>
              <a:endParaRPr lang="cs-CZ"/>
            </a:p>
          </p:txBody>
        </p:sp>
        <p:sp>
          <p:nvSpPr>
            <p:cNvPr id="17415" name="Rectangle 19"/>
            <p:cNvSpPr>
              <a:spLocks noChangeArrowheads="1"/>
            </p:cNvSpPr>
            <p:nvPr/>
          </p:nvSpPr>
          <p:spPr bwMode="auto">
            <a:xfrm>
              <a:off x="1247" y="2387"/>
              <a:ext cx="635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V2</a:t>
              </a:r>
              <a:endParaRPr lang="cs-CZ"/>
            </a:p>
          </p:txBody>
        </p:sp>
        <p:sp>
          <p:nvSpPr>
            <p:cNvPr id="17416" name="Rectangle 20"/>
            <p:cNvSpPr>
              <a:spLocks noChangeArrowheads="1"/>
            </p:cNvSpPr>
            <p:nvPr/>
          </p:nvSpPr>
          <p:spPr bwMode="auto">
            <a:xfrm>
              <a:off x="1247" y="3022"/>
              <a:ext cx="635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endParaRPr lang="cs-CZ"/>
            </a:p>
          </p:txBody>
        </p:sp>
        <p:sp>
          <p:nvSpPr>
            <p:cNvPr id="17417" name="Rectangle 21"/>
            <p:cNvSpPr>
              <a:spLocks noChangeArrowheads="1"/>
            </p:cNvSpPr>
            <p:nvPr/>
          </p:nvSpPr>
          <p:spPr bwMode="auto">
            <a:xfrm>
              <a:off x="1247" y="3658"/>
              <a:ext cx="635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V3</a:t>
              </a:r>
              <a:endParaRPr lang="cs-CZ"/>
            </a:p>
          </p:txBody>
        </p:sp>
        <p:sp>
          <p:nvSpPr>
            <p:cNvPr id="17418" name="Line 22"/>
            <p:cNvSpPr>
              <a:spLocks noChangeShapeType="1"/>
            </p:cNvSpPr>
            <p:nvPr/>
          </p:nvSpPr>
          <p:spPr bwMode="auto">
            <a:xfrm>
              <a:off x="1564" y="207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17419" name="Line 23"/>
            <p:cNvSpPr>
              <a:spLocks noChangeShapeType="1"/>
            </p:cNvSpPr>
            <p:nvPr/>
          </p:nvSpPr>
          <p:spPr bwMode="auto">
            <a:xfrm>
              <a:off x="1564" y="143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17420" name="Line 24"/>
            <p:cNvSpPr>
              <a:spLocks noChangeShapeType="1"/>
            </p:cNvSpPr>
            <p:nvPr/>
          </p:nvSpPr>
          <p:spPr bwMode="auto">
            <a:xfrm>
              <a:off x="1564" y="270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17421" name="Line 25"/>
            <p:cNvSpPr>
              <a:spLocks noChangeShapeType="1"/>
            </p:cNvSpPr>
            <p:nvPr/>
          </p:nvSpPr>
          <p:spPr bwMode="auto">
            <a:xfrm>
              <a:off x="1564" y="334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17422" name="Freeform 28"/>
            <p:cNvSpPr>
              <a:spLocks/>
            </p:cNvSpPr>
            <p:nvPr/>
          </p:nvSpPr>
          <p:spPr bwMode="auto">
            <a:xfrm>
              <a:off x="1882" y="2387"/>
              <a:ext cx="318" cy="1588"/>
            </a:xfrm>
            <a:custGeom>
              <a:avLst/>
              <a:gdLst>
                <a:gd name="T0" fmla="*/ 0 w 318"/>
                <a:gd name="T1" fmla="*/ 1588 h 1588"/>
                <a:gd name="T2" fmla="*/ 318 w 318"/>
                <a:gd name="T3" fmla="*/ 1588 h 1588"/>
                <a:gd name="T4" fmla="*/ 318 w 318"/>
                <a:gd name="T5" fmla="*/ 0 h 1588"/>
                <a:gd name="T6" fmla="*/ 0 w 318"/>
                <a:gd name="T7" fmla="*/ 0 h 15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8"/>
                <a:gd name="T13" fmla="*/ 0 h 1588"/>
                <a:gd name="T14" fmla="*/ 318 w 318"/>
                <a:gd name="T15" fmla="*/ 1588 h 15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8" h="1588">
                  <a:moveTo>
                    <a:pt x="0" y="1588"/>
                  </a:moveTo>
                  <a:lnTo>
                    <a:pt x="318" y="1588"/>
                  </a:lnTo>
                  <a:lnTo>
                    <a:pt x="31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17423" name="Freeform 31"/>
            <p:cNvSpPr>
              <a:spLocks/>
            </p:cNvSpPr>
            <p:nvPr/>
          </p:nvSpPr>
          <p:spPr bwMode="auto">
            <a:xfrm>
              <a:off x="930" y="2705"/>
              <a:ext cx="635" cy="1588"/>
            </a:xfrm>
            <a:custGeom>
              <a:avLst/>
              <a:gdLst>
                <a:gd name="T0" fmla="*/ 317 w 635"/>
                <a:gd name="T1" fmla="*/ 0 h 1588"/>
                <a:gd name="T2" fmla="*/ 0 w 635"/>
                <a:gd name="T3" fmla="*/ 0 h 1588"/>
                <a:gd name="T4" fmla="*/ 0 w 635"/>
                <a:gd name="T5" fmla="*/ 1406 h 1588"/>
                <a:gd name="T6" fmla="*/ 635 w 635"/>
                <a:gd name="T7" fmla="*/ 1406 h 1588"/>
                <a:gd name="T8" fmla="*/ 635 w 635"/>
                <a:gd name="T9" fmla="*/ 1588 h 15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588"/>
                <a:gd name="T17" fmla="*/ 635 w 635"/>
                <a:gd name="T18" fmla="*/ 1588 h 15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588">
                  <a:moveTo>
                    <a:pt x="317" y="0"/>
                  </a:moveTo>
                  <a:lnTo>
                    <a:pt x="0" y="0"/>
                  </a:lnTo>
                  <a:lnTo>
                    <a:pt x="0" y="1406"/>
                  </a:lnTo>
                  <a:lnTo>
                    <a:pt x="635" y="1406"/>
                  </a:lnTo>
                  <a:lnTo>
                    <a:pt x="635" y="15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23418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analysis</a:t>
            </a:r>
            <a:endParaRPr lang="cs-CZ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Assign live variables to nodes of the control-flow graph</a:t>
            </a:r>
            <a:endParaRPr lang="cs-CZ" sz="26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Variables need not to be live in the whole basic block</a:t>
            </a:r>
            <a:endParaRPr lang="cs-CZ" sz="22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Compute exact lifespan inside the basic block</a:t>
            </a:r>
            <a:endParaRPr lang="cs-CZ" sz="2200" dirty="0"/>
          </a:p>
          <a:p>
            <a:pPr>
              <a:lnSpc>
                <a:spcPct val="90000"/>
              </a:lnSpc>
            </a:pPr>
            <a:r>
              <a:rPr lang="en-US" sz="2600" dirty="0" smtClean="0"/>
              <a:t>Evaluation order</a:t>
            </a:r>
            <a:endParaRPr lang="cs-CZ" sz="26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Topological sort of DAG</a:t>
            </a:r>
          </a:p>
          <a:p>
            <a:pPr lvl="2">
              <a:lnSpc>
                <a:spcPct val="90000"/>
              </a:lnSpc>
            </a:pPr>
            <a:r>
              <a:rPr lang="en-US" sz="1900" dirty="0" smtClean="0"/>
              <a:t>Nodes are definitions and uses of a variable</a:t>
            </a:r>
          </a:p>
          <a:p>
            <a:pPr lvl="2">
              <a:lnSpc>
                <a:spcPct val="90000"/>
              </a:lnSpc>
            </a:pPr>
            <a:r>
              <a:rPr lang="en-US" sz="1900" dirty="0" smtClean="0"/>
              <a:t>Oriented </a:t>
            </a:r>
            <a:r>
              <a:rPr lang="en-US" sz="1900" dirty="0"/>
              <a:t>e</a:t>
            </a:r>
            <a:r>
              <a:rPr lang="en-US" sz="1900" dirty="0" smtClean="0"/>
              <a:t>dges are from a use to a definition in a computation</a:t>
            </a:r>
            <a:endParaRPr lang="cs-CZ" sz="1900" dirty="0"/>
          </a:p>
          <a:p>
            <a:pPr>
              <a:lnSpc>
                <a:spcPct val="90000"/>
              </a:lnSpc>
            </a:pPr>
            <a:r>
              <a:rPr lang="en-US" sz="2600" dirty="0" smtClean="0"/>
              <a:t>Pointer modeling</a:t>
            </a:r>
            <a:endParaRPr lang="cs-CZ" sz="2600" dirty="0"/>
          </a:p>
          <a:p>
            <a:pPr lvl="1">
              <a:lnSpc>
                <a:spcPct val="90000"/>
              </a:lnSpc>
            </a:pPr>
            <a:r>
              <a:rPr lang="cs-CZ" sz="2200" dirty="0"/>
              <a:t>Pointer </a:t>
            </a:r>
            <a:r>
              <a:rPr lang="en-US" sz="2200" dirty="0" smtClean="0"/>
              <a:t>aliasing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Function calls modeling</a:t>
            </a:r>
            <a:endParaRPr lang="cs-CZ" sz="2600" dirty="0"/>
          </a:p>
          <a:p>
            <a:pPr lvl="1">
              <a:lnSpc>
                <a:spcPct val="90000"/>
              </a:lnSpc>
            </a:pPr>
            <a:r>
              <a:rPr lang="en-US" sz="2200" dirty="0" err="1" smtClean="0"/>
              <a:t>Interprocedural</a:t>
            </a:r>
            <a:r>
              <a:rPr lang="en-US" sz="2200" dirty="0" smtClean="0"/>
              <a:t> optimization</a:t>
            </a:r>
            <a:endParaRPr lang="cs-CZ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ba">
  <a:themeElements>
    <a:clrScheme name="kuba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kub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ub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ub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kuba</Template>
  <TotalTime>491</TotalTime>
  <Words>1645</Words>
  <Application>Microsoft Office PowerPoint</Application>
  <PresentationFormat>On-screen Show (4:3)</PresentationFormat>
  <Paragraphs>423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Courier New</vt:lpstr>
      <vt:lpstr>Wingdings</vt:lpstr>
      <vt:lpstr>kuba</vt:lpstr>
      <vt:lpstr>Compiler principles</vt:lpstr>
      <vt:lpstr>Optimization</vt:lpstr>
      <vt:lpstr>Criteria for transformation</vt:lpstr>
      <vt:lpstr>Organization of the code optimizer</vt:lpstr>
      <vt:lpstr>Control flow graph</vt:lpstr>
      <vt:lpstr>Basic block</vt:lpstr>
      <vt:lpstr>Construction of control flow graph</vt:lpstr>
      <vt:lpstr>Example of control flow graph</vt:lpstr>
      <vt:lpstr>Data-flow analysis</vt:lpstr>
      <vt:lpstr>Live variable analysis</vt:lpstr>
      <vt:lpstr>Kinds of optimizations</vt:lpstr>
      <vt:lpstr>Local optimization</vt:lpstr>
      <vt:lpstr>Local CSE</vt:lpstr>
      <vt:lpstr>Global optimization</vt:lpstr>
      <vt:lpstr>Loop optimization – 1</vt:lpstr>
      <vt:lpstr>Loop optimization – 2</vt:lpstr>
      <vt:lpstr>Example – C code</vt:lpstr>
      <vt:lpstr>Example – three-address code</vt:lpstr>
      <vt:lpstr>Example – control-flow graph</vt:lpstr>
      <vt:lpstr>Example - LCSE</vt:lpstr>
      <vt:lpstr>Example – GCSE</vt:lpstr>
      <vt:lpstr>Example – copy propagation and dead-code elimination</vt:lpstr>
      <vt:lpstr>Example – reduction in strength</vt:lpstr>
      <vt:lpstr>Example – removing induction variable</vt:lpstr>
      <vt:lpstr>Example – result</vt:lpstr>
      <vt:lpstr>Example – final result</vt:lpstr>
      <vt:lpstr>Parallelization and vectorization</vt:lpstr>
      <vt:lpstr>Profile Guided Optimization</vt:lpstr>
    </vt:vector>
  </TitlesOfParts>
  <Company>Ulita, KSI, MFF UK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Principy překladačů</dc:title>
  <dc:creator>Jakub Yaghob</dc:creator>
  <cp:lastModifiedBy>Jakub Yaghob</cp:lastModifiedBy>
  <cp:revision>71</cp:revision>
  <dcterms:created xsi:type="dcterms:W3CDTF">2005-09-28T09:53:52Z</dcterms:created>
  <dcterms:modified xsi:type="dcterms:W3CDTF">2016-12-06T18:20:46Z</dcterms:modified>
</cp:coreProperties>
</file>