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71" r:id="rId9"/>
    <p:sldId id="274" r:id="rId10"/>
    <p:sldId id="261" r:id="rId11"/>
    <p:sldId id="262" r:id="rId12"/>
    <p:sldId id="263" r:id="rId13"/>
    <p:sldId id="264" r:id="rId14"/>
    <p:sldId id="265" r:id="rId15"/>
    <p:sldId id="268" r:id="rId16"/>
    <p:sldId id="272" r:id="rId17"/>
    <p:sldId id="273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63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pic>
        <p:nvPicPr>
          <p:cNvPr id="6" name="Picture 9" descr="b2e2lirt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5" y="3392488"/>
            <a:ext cx="168433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308B9D-78DA-4307-A2B4-BDC76F7D4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9B1F5-36BC-4290-8B36-A48E00DCE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257E4-99BA-4E3E-89FB-A8AE65AAA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B1675-8A34-499D-A649-E8185D01AB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0A2D1-3E12-4EDC-8CCD-2DC04976C5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C434-911C-48F4-BE5C-54AF5DE70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62E6C-D841-42D7-801C-247106A9B9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6327C-795A-4A18-A259-8CE3D8626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C6125-15AF-41F4-A5F0-9DFB08AC4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6E2CD-4FF0-4B16-A1B4-A79231304C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FA87B-D354-4048-9740-57F1F018AC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5776EE08-F9A3-4917-8AAB-48974381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cs-CZ"/>
          </a:p>
        </p:txBody>
      </p:sp>
      <p:pic>
        <p:nvPicPr>
          <p:cNvPr id="1033" name="Picture 9" descr="b2e2lirt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9575" y="115888"/>
            <a:ext cx="1114425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Compiler principles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Processor architectures</a:t>
            </a:r>
            <a:endParaRPr lang="cs-CZ" dirty="0" smtClean="0"/>
          </a:p>
          <a:p>
            <a:pPr eaLnBrk="1" hangingPunct="1"/>
            <a:endParaRPr lang="cs-CZ" dirty="0" smtClean="0"/>
          </a:p>
          <a:p>
            <a:pPr eaLnBrk="1" hangingPunct="1"/>
            <a:endParaRPr lang="cs-CZ" dirty="0" smtClean="0"/>
          </a:p>
          <a:p>
            <a:pPr eaLnBrk="1" hangingPunct="1"/>
            <a:r>
              <a:rPr lang="cs-CZ" dirty="0" smtClean="0"/>
              <a:t>Jakub Yaghob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Branch prediction</a:t>
            </a:r>
            <a:endParaRPr lang="cs-CZ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Deep pipelines have a problem with not taken conditional jumps</a:t>
            </a:r>
            <a:endParaRPr lang="cs-CZ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Dynamic branch prediction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cs-CZ" sz="2000" dirty="0" smtClean="0"/>
              <a:t>BTB</a:t>
            </a:r>
          </a:p>
          <a:p>
            <a:pPr lvl="1" eaLnBrk="1" hangingPunct="1">
              <a:lnSpc>
                <a:spcPct val="90000"/>
              </a:lnSpc>
            </a:pPr>
            <a:r>
              <a:rPr lang="cs-CZ" sz="2000" dirty="0" smtClean="0"/>
              <a:t>CPU </a:t>
            </a:r>
            <a:r>
              <a:rPr lang="en-US" sz="2000" dirty="0" smtClean="0"/>
              <a:t>uses history</a:t>
            </a:r>
            <a:r>
              <a:rPr lang="cs-CZ" sz="2000" dirty="0" smtClean="0"/>
              <a:t> (</a:t>
            </a:r>
            <a:r>
              <a:rPr lang="en-US" sz="2000" dirty="0" smtClean="0"/>
              <a:t>patterns of some length</a:t>
            </a:r>
            <a:r>
              <a:rPr lang="cs-CZ" sz="2000" dirty="0" smtClean="0"/>
              <a:t>) </a:t>
            </a:r>
            <a:r>
              <a:rPr lang="en-US" sz="2000" dirty="0" smtClean="0"/>
              <a:t>for branch prediction</a:t>
            </a:r>
            <a:endParaRPr lang="cs-CZ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Static prediction used when no history is available</a:t>
            </a:r>
            <a:endParaRPr lang="cs-CZ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Static branch prediction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 hint</a:t>
            </a:r>
            <a:endParaRPr lang="cs-CZ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Forward jump is not taken, backward jump is taken</a:t>
            </a:r>
            <a:endParaRPr lang="cs-CZ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Hint</a:t>
            </a:r>
            <a:endParaRPr lang="cs-CZ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A compiler computes branch probability and generates appropriate branch hint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Delay slot</a:t>
            </a:r>
            <a:endParaRPr lang="cs-CZ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Speculative execution</a:t>
            </a:r>
            <a:endParaRPr lang="cs-CZ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600" dirty="0" smtClean="0"/>
              <a:t>Execution of a code in advance which is not used later</a:t>
            </a:r>
            <a:endParaRPr lang="cs-CZ" sz="2600" dirty="0" smtClean="0"/>
          </a:p>
          <a:p>
            <a:pPr eaLnBrk="1" hangingPunct="1"/>
            <a:r>
              <a:rPr lang="en-US" sz="2600" dirty="0" smtClean="0"/>
              <a:t>Significant disproportion between CPU and memory speed</a:t>
            </a:r>
            <a:endParaRPr lang="cs-CZ" sz="2600" dirty="0" smtClean="0"/>
          </a:p>
          <a:p>
            <a:pPr eaLnBrk="1" hangingPunct="1"/>
            <a:r>
              <a:rPr lang="en-US" sz="2600" dirty="0" smtClean="0"/>
              <a:t>Usually used for read operations in advance</a:t>
            </a:r>
            <a:endParaRPr lang="cs-CZ" sz="2600" dirty="0" smtClean="0"/>
          </a:p>
          <a:p>
            <a:pPr eaLnBrk="1" hangingPunct="1"/>
            <a:r>
              <a:rPr lang="cs-CZ" sz="2600" dirty="0" smtClean="0"/>
              <a:t>CPU </a:t>
            </a:r>
            <a:r>
              <a:rPr lang="en-US" sz="2600" dirty="0" smtClean="0"/>
              <a:t>postpones write operations</a:t>
            </a:r>
            <a:endParaRPr lang="cs-CZ" sz="2600" dirty="0" smtClean="0"/>
          </a:p>
          <a:p>
            <a:pPr eaLnBrk="1" hangingPunct="1"/>
            <a:r>
              <a:rPr lang="en-US" sz="2600" dirty="0" smtClean="0"/>
              <a:t>Memory barriers</a:t>
            </a:r>
            <a:endParaRPr lang="cs-CZ" sz="2600" dirty="0" smtClean="0"/>
          </a:p>
          <a:p>
            <a:pPr eaLnBrk="1" hangingPunct="1"/>
            <a:r>
              <a:rPr lang="en-US" sz="2600" dirty="0" smtClean="0"/>
              <a:t>Code speculation</a:t>
            </a:r>
            <a:endParaRPr lang="cs-CZ" sz="2600" dirty="0" smtClean="0"/>
          </a:p>
          <a:p>
            <a:pPr lvl="1" eaLnBrk="1" hangingPunct="1"/>
            <a:r>
              <a:rPr lang="en-US" sz="2200" dirty="0" smtClean="0"/>
              <a:t>Check for successful execution</a:t>
            </a:r>
            <a:endParaRPr lang="cs-CZ" sz="2200" dirty="0" smtClean="0"/>
          </a:p>
          <a:p>
            <a:pPr eaLnBrk="1" hangingPunct="1"/>
            <a:r>
              <a:rPr lang="en-US" sz="2600" dirty="0" smtClean="0"/>
              <a:t>Data speculation</a:t>
            </a:r>
            <a:endParaRPr lang="cs-CZ" sz="2600" dirty="0" smtClean="0"/>
          </a:p>
          <a:p>
            <a:pPr lvl="1" eaLnBrk="1" hangingPunct="1"/>
            <a:r>
              <a:rPr lang="en-US" sz="2200" dirty="0" smtClean="0"/>
              <a:t>Moved forward even with possible pointer-aliasing</a:t>
            </a:r>
            <a:endParaRPr lang="cs-CZ" sz="2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SIMD </a:t>
            </a:r>
            <a:r>
              <a:rPr lang="en-US" dirty="0" smtClean="0"/>
              <a:t>instructions</a:t>
            </a:r>
            <a:endParaRPr lang="cs-CZ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Sometimes called multimedia instructions</a:t>
            </a:r>
            <a:endParaRPr lang="cs-CZ" dirty="0" smtClean="0"/>
          </a:p>
          <a:p>
            <a:pPr eaLnBrk="1" hangingPunct="1"/>
            <a:r>
              <a:rPr lang="en-US" dirty="0" smtClean="0"/>
              <a:t>Integer and float data types</a:t>
            </a:r>
            <a:endParaRPr lang="cs-CZ" dirty="0" smtClean="0"/>
          </a:p>
          <a:p>
            <a:pPr eaLnBrk="1" hangingPunct="1"/>
            <a:r>
              <a:rPr lang="en-US" dirty="0" smtClean="0"/>
              <a:t>Expression vectorization already in intermediate code or later in code generation</a:t>
            </a:r>
            <a:endParaRPr lang="cs-CZ" dirty="0" smtClean="0"/>
          </a:p>
          <a:p>
            <a:pPr eaLnBrk="1" hangingPunct="1"/>
            <a:r>
              <a:rPr lang="en-US" dirty="0" smtClean="0"/>
              <a:t>Considerable (constant) execution speedup</a:t>
            </a:r>
            <a:endParaRPr lang="cs-CZ" dirty="0" smtClean="0"/>
          </a:p>
          <a:p>
            <a:pPr eaLnBrk="1" hangingPunct="1"/>
            <a:r>
              <a:rPr lang="en-US" dirty="0" smtClean="0"/>
              <a:t>Sometimes difficult detection of vectorization opportunity</a:t>
            </a:r>
            <a:endParaRPr lang="cs-CZ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VLIW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Instruction encoding</a:t>
            </a:r>
            <a:endParaRPr lang="cs-CZ" dirty="0" smtClean="0"/>
          </a:p>
          <a:p>
            <a:pPr lvl="1" eaLnBrk="1" hangingPunct="1"/>
            <a:r>
              <a:rPr lang="en-US" dirty="0" smtClean="0"/>
              <a:t>Templates in</a:t>
            </a:r>
            <a:r>
              <a:rPr lang="cs-CZ" dirty="0" smtClean="0"/>
              <a:t> </a:t>
            </a:r>
            <a:r>
              <a:rPr lang="cs-CZ" dirty="0" smtClean="0"/>
              <a:t>IA-64</a:t>
            </a:r>
          </a:p>
          <a:p>
            <a:pPr eaLnBrk="1" hangingPunct="1"/>
            <a:r>
              <a:rPr lang="cs-CZ" dirty="0" smtClean="0"/>
              <a:t>ILP (</a:t>
            </a:r>
            <a:r>
              <a:rPr lang="en-US" dirty="0" smtClean="0"/>
              <a:t>Instruction Level Parallelism</a:t>
            </a:r>
            <a:r>
              <a:rPr lang="cs-CZ" dirty="0" smtClean="0"/>
              <a:t>)</a:t>
            </a:r>
          </a:p>
          <a:p>
            <a:pPr lvl="1" eaLnBrk="1" hangingPunct="1"/>
            <a:r>
              <a:rPr lang="en-US" dirty="0" smtClean="0"/>
              <a:t>Concurrency encoded directly in instructions</a:t>
            </a:r>
            <a:endParaRPr lang="cs-CZ" dirty="0" smtClean="0"/>
          </a:p>
          <a:p>
            <a:pPr lvl="1" eaLnBrk="1" hangingPunct="1"/>
            <a:r>
              <a:rPr lang="en-US" dirty="0" smtClean="0"/>
              <a:t>Dependencies in concurrency group</a:t>
            </a:r>
            <a:endParaRPr lang="cs-CZ" dirty="0" smtClean="0"/>
          </a:p>
          <a:p>
            <a:pPr lvl="2" eaLnBrk="1" hangingPunct="1"/>
            <a:r>
              <a:rPr lang="cs-CZ" dirty="0" smtClean="0"/>
              <a:t>RAW</a:t>
            </a:r>
            <a:r>
              <a:rPr lang="cs-CZ" dirty="0" smtClean="0"/>
              <a:t>, </a:t>
            </a:r>
            <a:r>
              <a:rPr lang="cs-CZ" dirty="0" smtClean="0"/>
              <a:t>WAW</a:t>
            </a:r>
            <a:r>
              <a:rPr lang="en-US" dirty="0" smtClean="0"/>
              <a:t> disallowed</a:t>
            </a:r>
            <a:endParaRPr lang="cs-CZ" dirty="0" smtClean="0"/>
          </a:p>
          <a:p>
            <a:pPr lvl="2" eaLnBrk="1" hangingPunct="1"/>
            <a:r>
              <a:rPr lang="cs-CZ" dirty="0" smtClean="0"/>
              <a:t>WAR</a:t>
            </a:r>
            <a:r>
              <a:rPr lang="en-US" dirty="0" smtClean="0"/>
              <a:t> allowed</a:t>
            </a:r>
            <a:endParaRPr lang="cs-CZ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SoC</a:t>
            </a:r>
            <a:r>
              <a:rPr lang="en-US" dirty="0" smtClean="0"/>
              <a:t> (System on Chip) + microcontrollers</a:t>
            </a:r>
            <a:endParaRPr lang="cs-CZ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Small memory space</a:t>
            </a:r>
            <a:endParaRPr lang="cs-CZ" dirty="0" smtClean="0"/>
          </a:p>
          <a:p>
            <a:pPr lvl="1" eaLnBrk="1" hangingPunct="1"/>
            <a:r>
              <a:rPr lang="en-US" dirty="0" smtClean="0"/>
              <a:t>Optimization for size of code and data</a:t>
            </a:r>
            <a:endParaRPr lang="cs-CZ" dirty="0" smtClean="0"/>
          </a:p>
          <a:p>
            <a:pPr lvl="2" eaLnBrk="1" hangingPunct="1"/>
            <a:r>
              <a:rPr lang="en-US" dirty="0" smtClean="0"/>
              <a:t>One-bit variables</a:t>
            </a:r>
            <a:endParaRPr lang="cs-CZ" dirty="0" smtClean="0"/>
          </a:p>
          <a:p>
            <a:pPr eaLnBrk="1" hangingPunct="1"/>
            <a:r>
              <a:rPr lang="en-US" dirty="0" smtClean="0"/>
              <a:t>Separated memory spaces</a:t>
            </a:r>
            <a:endParaRPr lang="cs-CZ" dirty="0" smtClean="0"/>
          </a:p>
          <a:p>
            <a:pPr lvl="1" eaLnBrk="1" hangingPunct="1"/>
            <a:r>
              <a:rPr lang="en-US" dirty="0" smtClean="0"/>
              <a:t>Code and several data address spaces</a:t>
            </a:r>
            <a:endParaRPr lang="cs-CZ" dirty="0" smtClean="0"/>
          </a:p>
          <a:p>
            <a:pPr lvl="1" eaLnBrk="1" hangingPunct="1"/>
            <a:r>
              <a:rPr lang="en-US" dirty="0" smtClean="0"/>
              <a:t>Different access</a:t>
            </a:r>
            <a:endParaRPr lang="cs-CZ" dirty="0" smtClean="0"/>
          </a:p>
          <a:p>
            <a:pPr eaLnBrk="1" hangingPunct="1"/>
            <a:r>
              <a:rPr lang="en-US" dirty="0" smtClean="0"/>
              <a:t>Simple pipeline, no </a:t>
            </a:r>
            <a:r>
              <a:rPr lang="en-US" dirty="0" err="1" smtClean="0"/>
              <a:t>superscalarity</a:t>
            </a:r>
            <a:endParaRPr lang="cs-CZ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Code generation</a:t>
            </a:r>
            <a:endParaRPr lang="cs-CZ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Memory allocation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Instruction selection</a:t>
            </a:r>
            <a:endParaRPr lang="cs-CZ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Register allocation</a:t>
            </a:r>
            <a:endParaRPr lang="cs-CZ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Instruction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Output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Output file format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Objects</a:t>
            </a:r>
            <a:endParaRPr lang="cs-CZ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Code, data, relocations, external and public symbols, debug information</a:t>
            </a:r>
            <a:endParaRPr lang="cs-CZ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allocation</a:t>
            </a:r>
            <a:endParaRPr lang="cs-CZ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Code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Jump resolving</a:t>
            </a:r>
            <a:endParaRPr lang="cs-CZ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Static data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Global data</a:t>
            </a:r>
            <a:endParaRPr lang="cs-CZ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Stack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Local variables and function parameters</a:t>
            </a:r>
            <a:endParaRPr lang="cs-CZ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Size of data types</a:t>
            </a:r>
            <a:endParaRPr lang="cs-CZ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Memory placement</a:t>
            </a:r>
            <a:endParaRPr lang="cs-CZ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Data alignment</a:t>
            </a:r>
            <a:endParaRPr lang="cs-CZ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Decide, what is in memory and what gets an allocated register</a:t>
            </a:r>
            <a:endParaRPr lang="cs-CZ" sz="26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Instruction selection</a:t>
            </a:r>
            <a:endParaRPr lang="cs-CZ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cs-CZ" sz="2600" dirty="0" smtClean="0"/>
              <a:t>1:N</a:t>
            </a:r>
          </a:p>
          <a:p>
            <a:pPr lvl="1" eaLnBrk="1" hangingPunct="1"/>
            <a:r>
              <a:rPr lang="en-US" sz="2200" dirty="0" smtClean="0"/>
              <a:t>One intermediate code instruction corresponds with N target instructions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Simple, the generated code is considerably suboptimal</a:t>
            </a:r>
            <a:endParaRPr lang="cs-CZ" sz="2200" dirty="0" smtClean="0"/>
          </a:p>
          <a:p>
            <a:pPr eaLnBrk="1" hangingPunct="1"/>
            <a:r>
              <a:rPr lang="cs-CZ" sz="2600" dirty="0" smtClean="0"/>
              <a:t>M:N</a:t>
            </a:r>
          </a:p>
          <a:p>
            <a:pPr lvl="1" eaLnBrk="1" hangingPunct="1"/>
            <a:r>
              <a:rPr lang="cs-CZ" sz="2200" dirty="0" smtClean="0"/>
              <a:t>M </a:t>
            </a:r>
            <a:r>
              <a:rPr lang="en-US" sz="2200" dirty="0" smtClean="0"/>
              <a:t>intermediate code instructions correspond with </a:t>
            </a:r>
            <a:r>
              <a:rPr lang="cs-CZ" sz="2200" dirty="0" smtClean="0"/>
              <a:t>N </a:t>
            </a:r>
            <a:r>
              <a:rPr lang="en-US" sz="2200" dirty="0" smtClean="0"/>
              <a:t>target instructions </a:t>
            </a:r>
            <a:endParaRPr lang="cs-CZ" sz="2200" dirty="0" smtClean="0"/>
          </a:p>
          <a:p>
            <a:pPr lvl="1" eaLnBrk="1" hangingPunct="1"/>
            <a:r>
              <a:rPr lang="cs-CZ" sz="2200" dirty="0" smtClean="0"/>
              <a:t>NP-</a:t>
            </a:r>
            <a:r>
              <a:rPr lang="en-US" sz="2200" dirty="0" smtClean="0"/>
              <a:t>complete problem of selection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Heuristics</a:t>
            </a:r>
            <a:endParaRPr lang="cs-CZ" sz="2200" dirty="0" smtClean="0"/>
          </a:p>
          <a:p>
            <a:pPr eaLnBrk="1" hangingPunct="1"/>
            <a:r>
              <a:rPr lang="en-US" sz="2600" dirty="0" smtClean="0"/>
              <a:t>More possibilities of code generation</a:t>
            </a:r>
            <a:endParaRPr lang="cs-CZ" sz="2600" dirty="0" smtClean="0"/>
          </a:p>
          <a:p>
            <a:pPr lvl="1" eaLnBrk="1" hangingPunct="1"/>
            <a:r>
              <a:rPr lang="cs-CZ" sz="2200" dirty="0" smtClean="0"/>
              <a:t>CISC, SIMD, VLIW</a:t>
            </a:r>
          </a:p>
          <a:p>
            <a:pPr eaLnBrk="1" hangingPunct="1"/>
            <a:r>
              <a:rPr lang="en-US" sz="2600" dirty="0" smtClean="0"/>
              <a:t>Non-orthogonal instruction set problem</a:t>
            </a:r>
            <a:endParaRPr lang="cs-CZ" sz="26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Register allocation</a:t>
            </a:r>
            <a:endParaRPr lang="cs-CZ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600" dirty="0" smtClean="0"/>
              <a:t>What is placed to the memory and what is placed into a register of a required register type</a:t>
            </a:r>
            <a:endParaRPr lang="cs-CZ" sz="2600" dirty="0" smtClean="0"/>
          </a:p>
          <a:p>
            <a:pPr eaLnBrk="1" hangingPunct="1"/>
            <a:r>
              <a:rPr lang="en-US" sz="2600" dirty="0"/>
              <a:t>Non-orthogonal instruction set problem</a:t>
            </a:r>
            <a:endParaRPr lang="cs-CZ" sz="2600" dirty="0"/>
          </a:p>
          <a:p>
            <a:pPr eaLnBrk="1" hangingPunct="1"/>
            <a:r>
              <a:rPr lang="en-US" sz="2600" dirty="0" smtClean="0"/>
              <a:t>Coloring of a graph of variable liveness</a:t>
            </a:r>
            <a:endParaRPr lang="cs-CZ" sz="2600" dirty="0" smtClean="0"/>
          </a:p>
          <a:p>
            <a:pPr lvl="1" eaLnBrk="1" hangingPunct="1"/>
            <a:r>
              <a:rPr lang="en-US" sz="2200" dirty="0" smtClean="0"/>
              <a:t>The graph is constructed onl</a:t>
            </a:r>
            <a:r>
              <a:rPr lang="en-US" sz="2200" dirty="0" smtClean="0"/>
              <a:t>y for a selected variable type (e.g. integer variables)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The number of colors is equal to the number of available registers of the selected type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When there is no graph coloring, </a:t>
            </a:r>
            <a:r>
              <a:rPr lang="en-US" sz="2200" dirty="0"/>
              <a:t>remove “less important” graph </a:t>
            </a:r>
            <a:r>
              <a:rPr lang="en-US" sz="2200" dirty="0" smtClean="0"/>
              <a:t>nodes and try again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We don’t need to find an optimal graph coloring, we are looking for any graph coloring</a:t>
            </a:r>
            <a:endParaRPr lang="cs-CZ" sz="22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Instruction scheduling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Rearrange instructions keeping semantic and avoiding pipeline stalls</a:t>
            </a:r>
            <a:endParaRPr lang="cs-CZ" sz="2600" dirty="0" smtClean="0"/>
          </a:p>
          <a:p>
            <a:pPr lvl="1" eaLnBrk="1" hangingPunct="1"/>
            <a:r>
              <a:rPr lang="cs-CZ" sz="2200" dirty="0" smtClean="0"/>
              <a:t>RAW</a:t>
            </a:r>
            <a:r>
              <a:rPr lang="cs-CZ" sz="2200" dirty="0" smtClean="0"/>
              <a:t>, WAW, </a:t>
            </a:r>
            <a:r>
              <a:rPr lang="cs-CZ" sz="2200" dirty="0" smtClean="0"/>
              <a:t>WAR</a:t>
            </a:r>
            <a:r>
              <a:rPr lang="en-US" sz="2200" dirty="0" smtClean="0"/>
              <a:t> dependencies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Construct graph of data dependency</a:t>
            </a:r>
            <a:endParaRPr lang="cs-CZ" sz="2200" dirty="0" smtClean="0"/>
          </a:p>
          <a:p>
            <a:pPr lvl="2" eaLnBrk="1" hangingPunct="1"/>
            <a:r>
              <a:rPr lang="en-US" sz="2100" dirty="0" smtClean="0"/>
              <a:t>Oriented graph, where an edge represents instruction ordering for data availability</a:t>
            </a:r>
            <a:endParaRPr lang="cs-CZ" sz="2100" dirty="0" smtClean="0"/>
          </a:p>
          <a:p>
            <a:pPr lvl="2" eaLnBrk="1" hangingPunct="1"/>
            <a:r>
              <a:rPr lang="en-US" sz="2100" dirty="0" smtClean="0"/>
              <a:t>Find any topological order</a:t>
            </a:r>
            <a:endParaRPr lang="cs-CZ" sz="2100" dirty="0" smtClean="0"/>
          </a:p>
          <a:p>
            <a:pPr lvl="1" eaLnBrk="1" hangingPunct="1"/>
            <a:r>
              <a:rPr lang="en-US" sz="2200" dirty="0" smtClean="0"/>
              <a:t>Instruction latency, speculations, </a:t>
            </a:r>
            <a:r>
              <a:rPr lang="en-US" sz="2200" dirty="0" err="1" smtClean="0"/>
              <a:t>superscalarity</a:t>
            </a:r>
            <a:r>
              <a:rPr lang="en-US" sz="2200" dirty="0" smtClean="0"/>
              <a:t>, out-of-order</a:t>
            </a:r>
            <a:r>
              <a:rPr lang="cs-CZ" sz="2200" dirty="0" smtClean="0"/>
              <a:t> </a:t>
            </a:r>
            <a:r>
              <a:rPr lang="en-US" sz="2200" dirty="0" smtClean="0"/>
              <a:t>execution</a:t>
            </a:r>
          </a:p>
          <a:p>
            <a:pPr lvl="1" eaLnBrk="1" hangingPunct="1"/>
            <a:r>
              <a:rPr lang="en-US" sz="2200" dirty="0" smtClean="0"/>
              <a:t>Usually performed upon one basic block</a:t>
            </a:r>
            <a:endParaRPr lang="cs-CZ" sz="2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Processor architectures</a:t>
            </a:r>
            <a:endParaRPr lang="cs-CZ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Processor architecture is a target language</a:t>
            </a:r>
            <a:endParaRPr lang="cs-CZ" dirty="0" smtClean="0"/>
          </a:p>
          <a:p>
            <a:pPr lvl="1" eaLnBrk="1" hangingPunct="1"/>
            <a:r>
              <a:rPr lang="en-US" dirty="0" smtClean="0"/>
              <a:t>For compilers targeting a processor code</a:t>
            </a:r>
            <a:endParaRPr lang="cs-CZ" dirty="0" smtClean="0"/>
          </a:p>
          <a:p>
            <a:pPr lvl="1" eaLnBrk="1" hangingPunct="1"/>
            <a:r>
              <a:rPr lang="en-US" dirty="0" smtClean="0"/>
              <a:t>It influences the compiler backend</a:t>
            </a:r>
            <a:r>
              <a:rPr lang="cs-CZ" dirty="0" smtClean="0"/>
              <a:t>, </a:t>
            </a:r>
            <a:r>
              <a:rPr lang="en-US" dirty="0" smtClean="0"/>
              <a:t>namely code generator</a:t>
            </a:r>
            <a:endParaRPr lang="cs-CZ" dirty="0" smtClean="0"/>
          </a:p>
          <a:p>
            <a:pPr lvl="1" eaLnBrk="1" hangingPunct="1"/>
            <a:r>
              <a:rPr lang="en-US" dirty="0" smtClean="0"/>
              <a:t>It can affect an intermediate code form and instructions, used high-level optimizations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Registers</a:t>
            </a:r>
            <a:endParaRPr lang="cs-CZ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fastest memory</a:t>
            </a:r>
            <a:endParaRPr lang="cs-CZ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Precious resource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cs-CZ" dirty="0" smtClean="0"/>
              <a:t>x86 </a:t>
            </a:r>
            <a:r>
              <a:rPr lang="en-US" dirty="0" smtClean="0"/>
              <a:t>has </a:t>
            </a:r>
            <a:r>
              <a:rPr lang="cs-CZ" dirty="0" smtClean="0"/>
              <a:t>7 </a:t>
            </a:r>
            <a:r>
              <a:rPr lang="en-US" dirty="0" smtClean="0"/>
              <a:t>of </a:t>
            </a:r>
            <a:r>
              <a:rPr lang="cs-CZ" dirty="0" smtClean="0"/>
              <a:t>32-</a:t>
            </a:r>
            <a:r>
              <a:rPr lang="en-US" dirty="0" smtClean="0"/>
              <a:t>bits integer registers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cs-CZ" dirty="0" smtClean="0"/>
              <a:t>IA-64 </a:t>
            </a:r>
            <a:r>
              <a:rPr lang="en-US" dirty="0" smtClean="0"/>
              <a:t>has </a:t>
            </a:r>
            <a:r>
              <a:rPr lang="cs-CZ" dirty="0" smtClean="0"/>
              <a:t>128 </a:t>
            </a:r>
            <a:r>
              <a:rPr lang="en-US" dirty="0" smtClean="0"/>
              <a:t>of </a:t>
            </a:r>
            <a:r>
              <a:rPr lang="cs-CZ" dirty="0" smtClean="0"/>
              <a:t>64-</a:t>
            </a:r>
            <a:r>
              <a:rPr lang="en-US" dirty="0" smtClean="0"/>
              <a:t>bits integer registers</a:t>
            </a:r>
            <a:endParaRPr lang="cs-CZ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Different register types for different data types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Integer</a:t>
            </a:r>
            <a:r>
              <a:rPr lang="cs-CZ" dirty="0" smtClean="0"/>
              <a:t>, </a:t>
            </a:r>
            <a:r>
              <a:rPr lang="en-US" dirty="0" smtClean="0"/>
              <a:t>floating point</a:t>
            </a:r>
            <a:r>
              <a:rPr lang="cs-CZ" dirty="0" smtClean="0"/>
              <a:t>, </a:t>
            </a:r>
            <a:r>
              <a:rPr lang="en-US" dirty="0" smtClean="0"/>
              <a:t>address</a:t>
            </a:r>
            <a:r>
              <a:rPr lang="cs-CZ" dirty="0" smtClean="0"/>
              <a:t>, </a:t>
            </a:r>
            <a:r>
              <a:rPr lang="en-US" dirty="0" smtClean="0"/>
              <a:t>vector</a:t>
            </a:r>
            <a:endParaRPr lang="cs-CZ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Different access modes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Direct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Stack </a:t>
            </a:r>
            <a:r>
              <a:rPr lang="cs-CZ" dirty="0" smtClean="0"/>
              <a:t>(FPU)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Instruction set</a:t>
            </a:r>
            <a:endParaRPr lang="cs-CZ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RISC</a:t>
            </a:r>
          </a:p>
          <a:p>
            <a:pPr lvl="1" eaLnBrk="1" hangingPunct="1"/>
            <a:r>
              <a:rPr lang="en-US" dirty="0" smtClean="0"/>
              <a:t>Simple instructions</a:t>
            </a:r>
            <a:r>
              <a:rPr lang="cs-CZ" dirty="0" smtClean="0"/>
              <a:t>, </a:t>
            </a:r>
            <a:r>
              <a:rPr lang="en-US" dirty="0" smtClean="0"/>
              <a:t>small number</a:t>
            </a:r>
            <a:r>
              <a:rPr lang="cs-CZ" dirty="0" smtClean="0"/>
              <a:t> (</a:t>
            </a:r>
            <a:r>
              <a:rPr lang="en-US" dirty="0" smtClean="0"/>
              <a:t>e.g. no division</a:t>
            </a:r>
            <a:r>
              <a:rPr lang="cs-CZ" dirty="0" smtClean="0"/>
              <a:t>)</a:t>
            </a:r>
          </a:p>
          <a:p>
            <a:pPr eaLnBrk="1" hangingPunct="1"/>
            <a:r>
              <a:rPr lang="cs-CZ" dirty="0" smtClean="0"/>
              <a:t>CISC</a:t>
            </a:r>
          </a:p>
          <a:p>
            <a:pPr lvl="1" eaLnBrk="1" hangingPunct="1"/>
            <a:r>
              <a:rPr lang="en-US" dirty="0" smtClean="0"/>
              <a:t>Complex instructions</a:t>
            </a:r>
            <a:r>
              <a:rPr lang="cs-CZ" dirty="0" smtClean="0"/>
              <a:t>, </a:t>
            </a:r>
            <a:r>
              <a:rPr lang="en-US" dirty="0" smtClean="0"/>
              <a:t>wide repertoire</a:t>
            </a:r>
            <a:endParaRPr lang="cs-CZ" dirty="0" smtClean="0"/>
          </a:p>
          <a:p>
            <a:pPr eaLnBrk="1" hangingPunct="1"/>
            <a:r>
              <a:rPr lang="en-US" dirty="0" smtClean="0"/>
              <a:t>Load-Execute-Store</a:t>
            </a:r>
          </a:p>
          <a:p>
            <a:pPr eaLnBrk="1" hangingPunct="1"/>
            <a:r>
              <a:rPr lang="en-US" dirty="0" smtClean="0"/>
              <a:t>Orthogonality</a:t>
            </a:r>
            <a:endParaRPr lang="cs-CZ" dirty="0" smtClean="0"/>
          </a:p>
          <a:p>
            <a:pPr lvl="1" eaLnBrk="1" hangingPunct="1"/>
            <a:r>
              <a:rPr lang="cs-CZ" dirty="0" smtClean="0"/>
              <a:t>x86 </a:t>
            </a:r>
            <a:r>
              <a:rPr lang="en-US" dirty="0" smtClean="0"/>
              <a:t>has non-orthogonal instruction set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789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Next instruction fetch and decode started before the previous instruction was finished</a:t>
            </a:r>
            <a:endParaRPr lang="cs-CZ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Each stage and each instruction has a latency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Problem with operand dependency</a:t>
            </a:r>
            <a:r>
              <a:rPr lang="cs-CZ" dirty="0" smtClean="0"/>
              <a:t> (RAW)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4508500"/>
            <a:ext cx="762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3209925"/>
            <a:ext cx="5040313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Superscalar processor</a:t>
            </a:r>
            <a:endParaRPr lang="cs-CZ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4762500" cy="1565275"/>
          </a:xfrm>
        </p:spPr>
        <p:txBody>
          <a:bodyPr/>
          <a:lstStyle/>
          <a:p>
            <a:pPr eaLnBrk="1" hangingPunct="1"/>
            <a:r>
              <a:rPr lang="en-US" dirty="0" smtClean="0"/>
              <a:t>More equal units capable of parallel instruction execution</a:t>
            </a:r>
            <a:endParaRPr lang="cs-CZ" dirty="0" smtClean="0"/>
          </a:p>
        </p:txBody>
      </p:sp>
      <p:pic>
        <p:nvPicPr>
          <p:cNvPr id="8199" name="Picture 7" descr="image007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0" y="4191000"/>
            <a:ext cx="40005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Execution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91513" cy="4733925"/>
          </a:xfrm>
        </p:spPr>
        <p:txBody>
          <a:bodyPr/>
          <a:lstStyle/>
          <a:p>
            <a:pPr eaLnBrk="1" hangingPunct="1"/>
            <a:r>
              <a:rPr lang="en-US" dirty="0" smtClean="0"/>
              <a:t>Instruction fetch</a:t>
            </a:r>
            <a:endParaRPr lang="cs-CZ" dirty="0" smtClean="0"/>
          </a:p>
          <a:p>
            <a:pPr eaLnBrk="1" hangingPunct="1"/>
            <a:r>
              <a:rPr lang="en-US" dirty="0" smtClean="0"/>
              <a:t>Instruction dispatch to an instruction queue</a:t>
            </a:r>
            <a:endParaRPr lang="cs-CZ" dirty="0" smtClean="0"/>
          </a:p>
          <a:p>
            <a:pPr eaLnBrk="1" hangingPunct="1"/>
            <a:r>
              <a:rPr lang="en-US" dirty="0" smtClean="0"/>
              <a:t>The instruction waits until its input operands are available</a:t>
            </a:r>
            <a:endParaRPr lang="cs-CZ" dirty="0" smtClean="0"/>
          </a:p>
          <a:p>
            <a:pPr eaLnBrk="1" hangingPunct="1"/>
            <a:r>
              <a:rPr lang="en-US" dirty="0" smtClean="0"/>
              <a:t>The instruction is issued to its execution unit</a:t>
            </a:r>
            <a:endParaRPr lang="cs-CZ" dirty="0" smtClean="0"/>
          </a:p>
          <a:p>
            <a:pPr eaLnBrk="1" hangingPunct="1"/>
            <a:r>
              <a:rPr lang="en-US" dirty="0" smtClean="0"/>
              <a:t>The results are queued</a:t>
            </a:r>
            <a:endParaRPr lang="cs-CZ" dirty="0" smtClean="0"/>
          </a:p>
          <a:p>
            <a:pPr eaLnBrk="1" hangingPunct="1"/>
            <a:r>
              <a:rPr lang="en-US" dirty="0" smtClean="0"/>
              <a:t>When all older instructions written their results to the register file, the instruction writes its result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Out-of-Order Execution – </a:t>
            </a:r>
            <a:r>
              <a:rPr lang="en-US" smtClean="0"/>
              <a:t>AMD</a:t>
            </a:r>
            <a:endParaRPr lang="cs-CZ" smtClean="0"/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989138"/>
            <a:ext cx="7488237" cy="471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Out-of-Order Execution – </a:t>
            </a:r>
            <a:r>
              <a:rPr lang="en-US" smtClean="0"/>
              <a:t>ARM Cortex-A72</a:t>
            </a:r>
            <a:endParaRPr lang="cs-CZ" smtClean="0"/>
          </a:p>
        </p:txBody>
      </p:sp>
      <p:pic>
        <p:nvPicPr>
          <p:cNvPr id="11267" name="Content Placeholder 3" descr="ARM_Cortex-A72-Block_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8363" y="1719263"/>
            <a:ext cx="4867275" cy="441166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ba">
  <a:themeElements>
    <a:clrScheme name="kuba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kub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ub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ub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kuba</Template>
  <TotalTime>459</TotalTime>
  <Words>679</Words>
  <Application>Microsoft Office PowerPoint</Application>
  <PresentationFormat>On-screen Show (4:3)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kuba</vt:lpstr>
      <vt:lpstr>Compiler principles</vt:lpstr>
      <vt:lpstr>Processor architectures</vt:lpstr>
      <vt:lpstr>Registers</vt:lpstr>
      <vt:lpstr>Instruction set</vt:lpstr>
      <vt:lpstr>Pipelining</vt:lpstr>
      <vt:lpstr>Superscalar processor</vt:lpstr>
      <vt:lpstr>Out-of-Order Execution</vt:lpstr>
      <vt:lpstr>Out-of-Order Execution – AMD</vt:lpstr>
      <vt:lpstr>Out-of-Order Execution – ARM Cortex-A72</vt:lpstr>
      <vt:lpstr>Branch prediction</vt:lpstr>
      <vt:lpstr>Speculative execution</vt:lpstr>
      <vt:lpstr>SIMD instructions</vt:lpstr>
      <vt:lpstr>VLIW</vt:lpstr>
      <vt:lpstr>SoC (System on Chip) + microcontrollers</vt:lpstr>
      <vt:lpstr>Code generation</vt:lpstr>
      <vt:lpstr>Memory allocation</vt:lpstr>
      <vt:lpstr>Instruction selection</vt:lpstr>
      <vt:lpstr>Register allocation</vt:lpstr>
      <vt:lpstr>Instruction scheduling</vt:lpstr>
    </vt:vector>
  </TitlesOfParts>
  <Company>Ulita, KSI, MFF UK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Principy překladačů</dc:title>
  <dc:creator>Jakub Yaghob</dc:creator>
  <cp:lastModifiedBy>Jakub Yaghob</cp:lastModifiedBy>
  <cp:revision>48</cp:revision>
  <dcterms:created xsi:type="dcterms:W3CDTF">2005-09-28T09:53:52Z</dcterms:created>
  <dcterms:modified xsi:type="dcterms:W3CDTF">2017-01-10T22:00:01Z</dcterms:modified>
</cp:coreProperties>
</file>