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pic>
        <p:nvPicPr>
          <p:cNvPr id="6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AF238-750F-45E6-95B2-CCA1FED40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C7E88-B49D-495E-B927-745134D22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6285D-FE40-4647-9761-9AAC67FF5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A88A-AA90-4BC2-AF92-785404CAE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9093D-C024-4FE6-A49A-191CC5791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16679-90ED-4B12-9131-79F6D25D1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CD2E-961A-4715-9D14-EFB84E7B6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300DD-3693-4E9B-BB3F-D174F1249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625E-6906-4A26-9982-8D3C240DA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B8336-EFF7-4843-99D2-445CDCBAB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227F5-0B3F-4369-914E-384A34278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EADB82FB-D886-4C03-9BA5-38F0E8DD29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cs-CZ"/>
          </a:p>
        </p:txBody>
      </p:sp>
      <p:pic>
        <p:nvPicPr>
          <p:cNvPr id="1033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principles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Run-time support</a:t>
            </a:r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Jakub Yaghob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memory</a:t>
            </a:r>
            <a:endParaRPr lang="cs-CZ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Allocation algorithms</a:t>
            </a:r>
            <a:endParaRPr lang="cs-CZ" sz="2200" dirty="0" smtClean="0"/>
          </a:p>
          <a:p>
            <a:pPr lvl="1" eaLnBrk="1" hangingPunct="1"/>
            <a:r>
              <a:rPr lang="en-US" sz="2000" dirty="0" smtClean="0"/>
              <a:t>Continuous blocks of variable length</a:t>
            </a:r>
            <a:endParaRPr lang="cs-CZ" sz="2000" dirty="0" smtClean="0"/>
          </a:p>
          <a:p>
            <a:pPr eaLnBrk="1" hangingPunct="1"/>
            <a:r>
              <a:rPr lang="en-US" sz="2200" dirty="0" smtClean="0"/>
              <a:t>Garbage collector</a:t>
            </a:r>
          </a:p>
          <a:p>
            <a:pPr lvl="1" eaLnBrk="1" hangingPunct="1"/>
            <a:r>
              <a:rPr lang="en-US" sz="2000" dirty="0" smtClean="0"/>
              <a:t>Implicit deallocation</a:t>
            </a:r>
            <a:endParaRPr lang="cs-CZ" sz="2000" dirty="0" smtClean="0"/>
          </a:p>
          <a:p>
            <a:pPr lvl="1" eaLnBrk="1" hangingPunct="1"/>
            <a:r>
              <a:rPr lang="en-US" sz="2000" dirty="0" smtClean="0"/>
              <a:t>Reference counting</a:t>
            </a:r>
            <a:endParaRPr lang="cs-CZ" sz="2000" dirty="0" smtClean="0"/>
          </a:p>
          <a:p>
            <a:pPr lvl="1" eaLnBrk="1" hangingPunct="1"/>
            <a:r>
              <a:rPr lang="en-US" sz="2000" dirty="0" smtClean="0"/>
              <a:t>Markers</a:t>
            </a:r>
            <a:endParaRPr lang="cs-CZ" sz="2000" dirty="0" smtClean="0"/>
          </a:p>
          <a:p>
            <a:pPr lvl="2" eaLnBrk="1" hangingPunct="1"/>
            <a:r>
              <a:rPr lang="en-US" sz="1900" dirty="0" smtClean="0"/>
              <a:t>Stop the program at some point of execution</a:t>
            </a:r>
            <a:endParaRPr lang="cs-CZ" sz="1900" dirty="0" smtClean="0"/>
          </a:p>
          <a:p>
            <a:pPr lvl="2" eaLnBrk="1" hangingPunct="1"/>
            <a:r>
              <a:rPr lang="en-US" sz="1900" dirty="0" smtClean="0"/>
              <a:t>All pointers must be known including types</a:t>
            </a:r>
            <a:endParaRPr lang="cs-CZ" sz="1900" dirty="0" smtClean="0"/>
          </a:p>
          <a:p>
            <a:pPr lvl="2" eaLnBrk="1" hangingPunct="1"/>
            <a:r>
              <a:rPr lang="en-US" sz="1900" dirty="0" smtClean="0"/>
              <a:t>All blocks marked as unused</a:t>
            </a:r>
            <a:endParaRPr lang="cs-CZ" sz="1900" dirty="0" smtClean="0"/>
          </a:p>
          <a:p>
            <a:pPr lvl="2" eaLnBrk="1" hangingPunct="1"/>
            <a:r>
              <a:rPr lang="en-US" sz="1900" dirty="0" smtClean="0"/>
              <a:t>Go recursively through pointers and mark used blocks</a:t>
            </a:r>
            <a:endParaRPr lang="cs-CZ" sz="1900" dirty="0" smtClean="0"/>
          </a:p>
          <a:p>
            <a:pPr lvl="2" eaLnBrk="1" hangingPunct="1"/>
            <a:r>
              <a:rPr lang="en-US" sz="1900" dirty="0" smtClean="0"/>
              <a:t>Unused blocks are removed</a:t>
            </a:r>
            <a:endParaRPr lang="cs-CZ" sz="1900" dirty="0" smtClean="0"/>
          </a:p>
          <a:p>
            <a:pPr lvl="2" eaLnBrk="1" hangingPunct="1"/>
            <a:r>
              <a:rPr lang="en-US" sz="1900" dirty="0" smtClean="0"/>
              <a:t>Possible </a:t>
            </a:r>
            <a:r>
              <a:rPr lang="en-US" sz="1900" smtClean="0"/>
              <a:t>memory consolidation</a:t>
            </a:r>
            <a:endParaRPr lang="cs-CZ" sz="19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Run-time support</a:t>
            </a:r>
            <a:endParaRPr lang="cs-CZ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Static language support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Compiler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Library interface</a:t>
            </a:r>
            <a:endParaRPr lang="cs-CZ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Header files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Dynamic language support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Run-time program environment</a:t>
            </a:r>
            <a:endParaRPr lang="cs-CZ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Storage organization</a:t>
            </a:r>
            <a:endParaRPr lang="cs-CZ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Memory content before execution</a:t>
            </a:r>
            <a:endParaRPr lang="cs-CZ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Constructors and destructors of global objects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Libraries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Calling convention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organization</a:t>
            </a:r>
            <a:endParaRPr lang="cs-CZ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62037"/>
          </a:xfrm>
        </p:spPr>
        <p:txBody>
          <a:bodyPr/>
          <a:lstStyle/>
          <a:p>
            <a:pPr eaLnBrk="1" hangingPunct="1"/>
            <a:r>
              <a:rPr lang="en-US" dirty="0" smtClean="0"/>
              <a:t>Memory organization during procedural program execution</a:t>
            </a:r>
            <a:endParaRPr lang="cs-CZ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55650" y="5516563"/>
            <a:ext cx="1943100" cy="6477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Heap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55650" y="2924175"/>
            <a:ext cx="19431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Code</a:t>
            </a:r>
            <a:endParaRPr lang="cs-CZ" sz="2400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55650" y="3571875"/>
            <a:ext cx="1943100" cy="6477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Static data</a:t>
            </a:r>
            <a:endParaRPr lang="cs-CZ" sz="24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55650" y="4219575"/>
            <a:ext cx="1943100" cy="6477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Stack</a:t>
            </a:r>
            <a:endParaRPr lang="cs-CZ" sz="2400" dirty="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55650" y="4868863"/>
            <a:ext cx="19431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cs-CZ" sz="2400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1727200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727200" y="48688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500563" y="6092825"/>
            <a:ext cx="4175125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Heap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500563" y="2492375"/>
            <a:ext cx="4175125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Code</a:t>
            </a:r>
            <a:endParaRPr lang="cs-CZ" sz="2400" dirty="0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00563" y="3789363"/>
            <a:ext cx="41751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Uninitialized static data</a:t>
            </a:r>
            <a:endParaRPr lang="cs-CZ" sz="2400" dirty="0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500563" y="5157788"/>
            <a:ext cx="4175125" cy="4302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Stack for thread </a:t>
            </a:r>
            <a:r>
              <a:rPr lang="cs-CZ" sz="2400" dirty="0" smtClean="0"/>
              <a:t>n</a:t>
            </a:r>
            <a:endParaRPr lang="cs-CZ" sz="2400" baseline="-25000" dirty="0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4500563" y="5589588"/>
            <a:ext cx="4175125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cs-CZ" sz="2400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6588125" y="58769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6588125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500563" y="4221163"/>
            <a:ext cx="4175125" cy="4302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Stack for thread 1</a:t>
            </a:r>
            <a:endParaRPr lang="cs-CZ" sz="2400" baseline="-25000" dirty="0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6588125" y="46529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6588125" y="4941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4500563" y="2924175"/>
            <a:ext cx="41751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Constants</a:t>
            </a:r>
            <a:endParaRPr lang="cs-CZ" sz="2400" dirty="0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500563" y="3357563"/>
            <a:ext cx="41751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/>
              <a:t>Initialized static data</a:t>
            </a:r>
            <a:endParaRPr lang="cs-CZ" sz="2400" dirty="0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4500563" y="46529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8675688" y="46529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8" grpId="0" animBg="1"/>
      <p:bldP spid="7189" grpId="0" animBg="1"/>
      <p:bldP spid="7190" grpId="0" animBg="1"/>
      <p:bldP spid="7191" grpId="0" animBg="1"/>
      <p:bldP spid="7193" grpId="0" animBg="1"/>
      <p:bldP spid="71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Activation record</a:t>
            </a:r>
            <a:endParaRPr lang="cs-CZ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1719263"/>
            <a:ext cx="5627687" cy="4805362"/>
          </a:xfrm>
        </p:spPr>
        <p:txBody>
          <a:bodyPr/>
          <a:lstStyle/>
          <a:p>
            <a:pPr eaLnBrk="1" hangingPunct="1"/>
            <a:r>
              <a:rPr lang="en-US" dirty="0" smtClean="0"/>
              <a:t>Control link</a:t>
            </a:r>
            <a:endParaRPr lang="cs-CZ" dirty="0" smtClean="0"/>
          </a:p>
          <a:p>
            <a:pPr lvl="1" eaLnBrk="1" hangingPunct="1"/>
            <a:r>
              <a:rPr lang="en-US" dirty="0" smtClean="0"/>
              <a:t>Activation record of the caller</a:t>
            </a:r>
            <a:endParaRPr lang="cs-CZ" dirty="0" smtClean="0"/>
          </a:p>
          <a:p>
            <a:pPr eaLnBrk="1" hangingPunct="1"/>
            <a:r>
              <a:rPr lang="en-US" dirty="0" smtClean="0"/>
              <a:t>Access link</a:t>
            </a:r>
            <a:endParaRPr lang="cs-CZ" dirty="0" smtClean="0"/>
          </a:p>
          <a:p>
            <a:pPr lvl="1" eaLnBrk="1" hangingPunct="1"/>
            <a:r>
              <a:rPr lang="en-US" dirty="0" smtClean="0"/>
              <a:t>Pointer to nonlocal data held in other activation records</a:t>
            </a:r>
            <a:endParaRPr lang="cs-CZ" dirty="0" smtClean="0"/>
          </a:p>
          <a:p>
            <a:pPr eaLnBrk="1" hangingPunct="1"/>
            <a:r>
              <a:rPr lang="en-US" dirty="0" smtClean="0"/>
              <a:t>Saved machine status</a:t>
            </a:r>
            <a:endParaRPr lang="cs-CZ" dirty="0" smtClean="0"/>
          </a:p>
          <a:p>
            <a:pPr lvl="1" eaLnBrk="1" hangingPunct="1"/>
            <a:r>
              <a:rPr lang="en-US" dirty="0" smtClean="0"/>
              <a:t>Return address to th</a:t>
            </a:r>
            <a:r>
              <a:rPr lang="en-US" dirty="0" smtClean="0"/>
              <a:t>e code</a:t>
            </a:r>
            <a:endParaRPr lang="cs-CZ" dirty="0" smtClean="0"/>
          </a:p>
          <a:p>
            <a:pPr lvl="1" eaLnBrk="1" hangingPunct="1"/>
            <a:r>
              <a:rPr lang="en-US" dirty="0" smtClean="0"/>
              <a:t>Registers</a:t>
            </a:r>
            <a:endParaRPr lang="cs-CZ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5288" y="1773238"/>
            <a:ext cx="2232025" cy="5762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Return value</a:t>
            </a:r>
            <a:endParaRPr lang="cs-CZ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349500"/>
            <a:ext cx="2232025" cy="5762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Actual parameters</a:t>
            </a:r>
            <a:endParaRPr lang="cs-CZ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95288" y="2924175"/>
            <a:ext cx="22320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Control link</a:t>
            </a:r>
            <a:endParaRPr lang="cs-CZ" dirty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95288" y="3500438"/>
            <a:ext cx="2232025" cy="5762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Access link</a:t>
            </a:r>
            <a:endParaRPr lang="cs-CZ" dirty="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95288" y="4076700"/>
            <a:ext cx="22320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Saved machine status</a:t>
            </a:r>
            <a:endParaRPr lang="cs-CZ" dirty="0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95288" y="4652963"/>
            <a:ext cx="2232025" cy="5762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Local data</a:t>
            </a:r>
            <a:endParaRPr lang="cs-CZ" dirty="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95288" y="5229225"/>
            <a:ext cx="2232025" cy="5762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Temporaries</a:t>
            </a:r>
            <a:endParaRPr lang="cs-CZ" dirty="0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95288" y="2924175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95288" y="4652963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convention</a:t>
            </a:r>
            <a:endParaRPr lang="cs-CZ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Calli</a:t>
            </a:r>
            <a:r>
              <a:rPr lang="en-US" sz="2600" dirty="0" smtClean="0"/>
              <a:t>ng convention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Public name mangling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Call/return sequence for functions and procedures</a:t>
            </a:r>
            <a:endParaRPr lang="cs-CZ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Housekeeping responsibility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Parameter passing</a:t>
            </a:r>
            <a:endParaRPr lang="cs-CZ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Registers, stack</a:t>
            </a:r>
            <a:endParaRPr lang="cs-CZ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Order of passed parameters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Return value</a:t>
            </a:r>
            <a:endParaRPr lang="cs-CZ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Registers, stacks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Registers role</a:t>
            </a:r>
            <a:endParaRPr lang="cs-CZ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Parameter passing, scratch, preserved</a:t>
            </a:r>
            <a:endParaRPr lang="cs-CZ" sz="21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Public name mangling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Real meaning</a:t>
            </a:r>
          </a:p>
          <a:p>
            <a:pPr lvl="1" eaLnBrk="1" hangingPunct="1">
              <a:lnSpc>
                <a:spcPct val="80000"/>
              </a:lnSpc>
            </a:pPr>
            <a:r>
              <a:rPr lang="cs-CZ" sz="1700" dirty="0" smtClean="0"/>
              <a:t>mangle</a:t>
            </a:r>
            <a:endParaRPr lang="cs-CZ" sz="1700" dirty="0" smtClean="0"/>
          </a:p>
          <a:p>
            <a:pPr lvl="2" eaLnBrk="1" hangingPunct="1">
              <a:lnSpc>
                <a:spcPct val="80000"/>
              </a:lnSpc>
            </a:pPr>
            <a:r>
              <a:rPr lang="cs-CZ" sz="1600" dirty="0" smtClean="0"/>
              <a:t>mandlovat</a:t>
            </a:r>
          </a:p>
          <a:p>
            <a:pPr lvl="2" eaLnBrk="1" hangingPunct="1">
              <a:lnSpc>
                <a:spcPct val="80000"/>
              </a:lnSpc>
            </a:pPr>
            <a:r>
              <a:rPr lang="cs-CZ" sz="1600" dirty="0" smtClean="0"/>
              <a:t>rozsekat, roztrhat, rozbít, rozdrtit, těžce poškodit, potlouci, pohmožditi</a:t>
            </a:r>
          </a:p>
          <a:p>
            <a:pPr lvl="2" eaLnBrk="1" hangingPunct="1">
              <a:lnSpc>
                <a:spcPct val="80000"/>
              </a:lnSpc>
            </a:pPr>
            <a:r>
              <a:rPr lang="cs-CZ" sz="1600" i="1" dirty="0" smtClean="0"/>
              <a:t>přen</a:t>
            </a:r>
            <a:r>
              <a:rPr lang="cs-CZ" sz="1600" dirty="0" smtClean="0"/>
              <a:t>. pokazit, </a:t>
            </a:r>
            <a:r>
              <a:rPr lang="cs-CZ" sz="1600" dirty="0" smtClean="0">
                <a:solidFill>
                  <a:srgbClr val="FF0000"/>
                </a:solidFill>
              </a:rPr>
              <a:t>znetvořit</a:t>
            </a:r>
            <a:r>
              <a:rPr lang="cs-CZ" sz="1600" dirty="0" smtClean="0"/>
              <a:t>, </a:t>
            </a:r>
            <a:r>
              <a:rPr lang="cs-CZ" sz="1600" dirty="0" smtClean="0">
                <a:solidFill>
                  <a:srgbClr val="FF0000"/>
                </a:solidFill>
              </a:rPr>
              <a:t>k nepoznání změnit</a:t>
            </a:r>
            <a:r>
              <a:rPr lang="cs-CZ" sz="1600" dirty="0" smtClean="0"/>
              <a:t>, překroutit, zkomolit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Examples</a:t>
            </a:r>
            <a:r>
              <a:rPr lang="cs-CZ" sz="1900" dirty="0" smtClean="0"/>
              <a:t>:</a:t>
            </a:r>
            <a:endParaRPr lang="cs-CZ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cs-CZ" sz="1900" b="1" dirty="0" smtClean="0">
                <a:solidFill>
                  <a:schemeClr val="hlink"/>
                </a:solidFill>
                <a:latin typeface="Courier New" pitchFamily="49" charset="0"/>
              </a:rPr>
              <a:t>long f1(</a:t>
            </a:r>
            <a:r>
              <a:rPr lang="cs-CZ" sz="1900" b="1" dirty="0" err="1" smtClean="0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cs-CZ" sz="1900" b="1" dirty="0" smtClean="0">
                <a:solidFill>
                  <a:schemeClr val="hlink"/>
                </a:solidFill>
                <a:latin typeface="Courier New" pitchFamily="49" charset="0"/>
              </a:rPr>
              <a:t> i, </a:t>
            </a:r>
            <a:r>
              <a:rPr lang="cs-CZ" sz="1900" b="1" dirty="0" err="1" smtClean="0">
                <a:solidFill>
                  <a:schemeClr val="hlink"/>
                </a:solidFill>
                <a:latin typeface="Courier New" pitchFamily="49" charset="0"/>
              </a:rPr>
              <a:t>const</a:t>
            </a:r>
            <a:r>
              <a:rPr lang="cs-CZ" sz="19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cs-CZ" sz="1900" b="1" dirty="0" err="1" smtClean="0">
                <a:solidFill>
                  <a:schemeClr val="hlink"/>
                </a:solidFill>
                <a:latin typeface="Courier New" pitchFamily="49" charset="0"/>
              </a:rPr>
              <a:t>char</a:t>
            </a:r>
            <a:r>
              <a:rPr lang="cs-CZ" sz="1900" b="1" dirty="0" smtClean="0">
                <a:solidFill>
                  <a:schemeClr val="hlink"/>
                </a:solidFill>
                <a:latin typeface="Courier New" pitchFamily="49" charset="0"/>
              </a:rPr>
              <a:t> *m, </a:t>
            </a:r>
            <a:r>
              <a:rPr lang="cs-CZ" sz="1900" b="1" dirty="0" err="1" smtClean="0">
                <a:solidFill>
                  <a:schemeClr val="hlink"/>
                </a:solidFill>
                <a:latin typeface="Courier New" pitchFamily="49" charset="0"/>
              </a:rPr>
              <a:t>struct</a:t>
            </a:r>
            <a:r>
              <a:rPr lang="cs-CZ" sz="1900" b="1" dirty="0" smtClean="0">
                <a:solidFill>
                  <a:schemeClr val="hlink"/>
                </a:solidFill>
                <a:latin typeface="Courier New" pitchFamily="49" charset="0"/>
              </a:rPr>
              <a:t> s *p)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_f1					</a:t>
            </a:r>
            <a:r>
              <a:rPr lang="cs-CZ" sz="1600" dirty="0" smtClean="0"/>
              <a:t>MSVC IA-32 C __</a:t>
            </a:r>
            <a:r>
              <a:rPr lang="cs-CZ" sz="1600" dirty="0" err="1" smtClean="0"/>
              <a:t>cdecl</a:t>
            </a:r>
            <a:endParaRPr lang="cs-CZ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@f1@12				</a:t>
            </a:r>
            <a:r>
              <a:rPr lang="cs-CZ" sz="1600" dirty="0" smtClean="0"/>
              <a:t>MSVC IA-32 C __</a:t>
            </a:r>
            <a:r>
              <a:rPr lang="cs-CZ" sz="1600" dirty="0" err="1" smtClean="0"/>
              <a:t>fastcall</a:t>
            </a:r>
            <a:endParaRPr lang="cs-CZ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_f1@12				</a:t>
            </a:r>
            <a:r>
              <a:rPr lang="cs-CZ" sz="1600" dirty="0" smtClean="0"/>
              <a:t>MSVC IA-32 C __</a:t>
            </a:r>
            <a:r>
              <a:rPr lang="cs-CZ" sz="1600" dirty="0" err="1" smtClean="0"/>
              <a:t>stdcall</a:t>
            </a:r>
            <a:endParaRPr lang="cs-CZ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?f1@@</a:t>
            </a:r>
            <a:r>
              <a:rPr lang="cs-CZ" sz="1700" b="1" dirty="0" err="1" smtClean="0">
                <a:solidFill>
                  <a:schemeClr val="hlink"/>
                </a:solidFill>
                <a:latin typeface="Courier New" pitchFamily="49" charset="0"/>
              </a:rPr>
              <a:t>YAJHPBDPAUs</a:t>
            </a: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@@@Z		</a:t>
            </a:r>
            <a:r>
              <a:rPr lang="cs-CZ" sz="1600" dirty="0" smtClean="0"/>
              <a:t>MSVC IA-32 C++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_f1					</a:t>
            </a:r>
            <a:r>
              <a:rPr lang="cs-CZ" sz="1600" dirty="0" smtClean="0"/>
              <a:t>GCC IA-32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__Z2f1iPKcP1s			</a:t>
            </a:r>
            <a:r>
              <a:rPr lang="cs-CZ" sz="1600" dirty="0" smtClean="0"/>
              <a:t>GCC IA-32 C++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f1					</a:t>
            </a:r>
            <a:r>
              <a:rPr lang="cs-CZ" sz="1600" dirty="0" smtClean="0"/>
              <a:t>MSVC IA-64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	?f1@@</a:t>
            </a:r>
            <a:r>
              <a:rPr lang="cs-CZ" sz="1700" b="1" dirty="0" err="1" smtClean="0">
                <a:solidFill>
                  <a:schemeClr val="hlink"/>
                </a:solidFill>
                <a:latin typeface="Courier New" pitchFamily="49" charset="0"/>
              </a:rPr>
              <a:t>YAJHPEBDPEAUs</a:t>
            </a:r>
            <a:r>
              <a:rPr lang="cs-CZ" sz="1700" b="1" dirty="0" smtClean="0">
                <a:solidFill>
                  <a:schemeClr val="hlink"/>
                </a:solidFill>
                <a:latin typeface="Courier New" pitchFamily="49" charset="0"/>
              </a:rPr>
              <a:t>@@@Z		</a:t>
            </a:r>
            <a:r>
              <a:rPr lang="cs-CZ" sz="1600" dirty="0" smtClean="0"/>
              <a:t>MSVC IA-64 C++</a:t>
            </a:r>
          </a:p>
        </p:txBody>
      </p:sp>
      <p:pic>
        <p:nvPicPr>
          <p:cNvPr id="8196" name="Picture 4" descr="j02392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868863"/>
            <a:ext cx="9763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Call/return sequence</a:t>
            </a:r>
            <a:endParaRPr lang="cs-CZ" dirty="0" smtClean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979613" y="2132013"/>
            <a:ext cx="32400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Parameters, return value</a:t>
            </a:r>
            <a:endParaRPr lang="cs-CZ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979613" y="2852738"/>
            <a:ext cx="32400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Links, machine state</a:t>
            </a:r>
            <a:endParaRPr lang="cs-CZ" dirty="0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979613" y="3573463"/>
            <a:ext cx="32400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Local and temporal data</a:t>
            </a:r>
            <a:endParaRPr lang="cs-CZ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979613" y="2132013"/>
            <a:ext cx="3240087" cy="2160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1979613" y="4292600"/>
            <a:ext cx="32400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Parameters, return value</a:t>
            </a:r>
            <a:endParaRPr lang="cs-CZ" dirty="0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979613" y="5013325"/>
            <a:ext cx="32400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Links, machine state</a:t>
            </a:r>
            <a:endParaRPr lang="cs-CZ" dirty="0"/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1979613" y="5734050"/>
            <a:ext cx="32400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Local and temporal data</a:t>
            </a:r>
            <a:endParaRPr lang="cs-CZ" dirty="0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1979613" y="4292600"/>
            <a:ext cx="3240087" cy="21605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V="1">
            <a:off x="1979613" y="1698625"/>
            <a:ext cx="0" cy="4333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 flipV="1">
            <a:off x="5219700" y="1698625"/>
            <a:ext cx="0" cy="4333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755650" y="2133600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395288" y="21336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>
            <a:off x="395288" y="42926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395288" y="64531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33" name="Text Box 14"/>
          <p:cNvSpPr txBox="1">
            <a:spLocks noChangeArrowheads="1"/>
          </p:cNvSpPr>
          <p:nvPr/>
        </p:nvSpPr>
        <p:spPr bwMode="auto">
          <a:xfrm>
            <a:off x="174418" y="2708275"/>
            <a:ext cx="1159292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Caller’s</a:t>
            </a:r>
            <a:br>
              <a:rPr lang="en-US" dirty="0" smtClean="0"/>
            </a:br>
            <a:r>
              <a:rPr lang="en-US" dirty="0" smtClean="0"/>
              <a:t>activation</a:t>
            </a:r>
            <a:br>
              <a:rPr lang="en-US" dirty="0" smtClean="0"/>
            </a:br>
            <a:r>
              <a:rPr lang="en-US" dirty="0" smtClean="0"/>
              <a:t>record</a:t>
            </a:r>
            <a:endParaRPr lang="cs-CZ" dirty="0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755650" y="4294188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35" name="Text Box 20"/>
          <p:cNvSpPr txBox="1">
            <a:spLocks noChangeArrowheads="1"/>
          </p:cNvSpPr>
          <p:nvPr/>
        </p:nvSpPr>
        <p:spPr bwMode="auto">
          <a:xfrm>
            <a:off x="155369" y="4868863"/>
            <a:ext cx="1159292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Callee’s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activation</a:t>
            </a:r>
            <a:br>
              <a:rPr lang="en-US" dirty="0" smtClean="0"/>
            </a:br>
            <a:r>
              <a:rPr lang="en-US" dirty="0" smtClean="0"/>
              <a:t>record</a:t>
            </a:r>
            <a:endParaRPr lang="cs-CZ" dirty="0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1692275" y="573405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1258888" y="551656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FP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6137275" y="285432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39" name="Line 24"/>
          <p:cNvSpPr>
            <a:spLocks noChangeShapeType="1"/>
          </p:cNvSpPr>
          <p:nvPr/>
        </p:nvSpPr>
        <p:spPr bwMode="auto">
          <a:xfrm>
            <a:off x="5776913" y="28543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40" name="Line 25"/>
          <p:cNvSpPr>
            <a:spLocks noChangeShapeType="1"/>
          </p:cNvSpPr>
          <p:nvPr/>
        </p:nvSpPr>
        <p:spPr bwMode="auto">
          <a:xfrm>
            <a:off x="5776913" y="50133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5376509" y="3573463"/>
            <a:ext cx="151836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Caller’s</a:t>
            </a:r>
            <a:br>
              <a:rPr lang="en-US" dirty="0" smtClean="0"/>
            </a:br>
            <a:r>
              <a:rPr lang="en-US" dirty="0" smtClean="0"/>
              <a:t>responsibility</a:t>
            </a:r>
            <a:endParaRPr lang="cs-CZ" dirty="0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6137275" y="5014913"/>
            <a:ext cx="1905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43" name="Text Box 28"/>
          <p:cNvSpPr txBox="1">
            <a:spLocks noChangeArrowheads="1"/>
          </p:cNvSpPr>
          <p:nvPr/>
        </p:nvSpPr>
        <p:spPr bwMode="auto">
          <a:xfrm>
            <a:off x="5376509" y="5373688"/>
            <a:ext cx="151836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Callee’s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responsibility</a:t>
            </a:r>
            <a:endParaRPr lang="cs-CZ" dirty="0"/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5961063" y="1736941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dirty="0"/>
              <a:t>C</a:t>
            </a:r>
          </a:p>
        </p:txBody>
      </p:sp>
      <p:sp>
        <p:nvSpPr>
          <p:cNvPr id="9245" name="Line 30"/>
          <p:cNvSpPr>
            <a:spLocks noChangeShapeType="1"/>
          </p:cNvSpPr>
          <p:nvPr/>
        </p:nvSpPr>
        <p:spPr bwMode="auto">
          <a:xfrm>
            <a:off x="7718425" y="2434793"/>
            <a:ext cx="22225" cy="20737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46" name="Line 31"/>
          <p:cNvSpPr>
            <a:spLocks noChangeShapeType="1"/>
          </p:cNvSpPr>
          <p:nvPr/>
        </p:nvSpPr>
        <p:spPr bwMode="auto">
          <a:xfrm>
            <a:off x="7358062" y="243479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>
            <a:off x="7380288" y="45085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7740650" y="450850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9249" name="Text Box 34"/>
          <p:cNvSpPr txBox="1">
            <a:spLocks noChangeArrowheads="1"/>
          </p:cNvSpPr>
          <p:nvPr/>
        </p:nvSpPr>
        <p:spPr bwMode="auto">
          <a:xfrm>
            <a:off x="7305675" y="1742859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dirty="0"/>
              <a:t>Pascal</a:t>
            </a:r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6960834" y="3113881"/>
            <a:ext cx="151836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Caller’s</a:t>
            </a:r>
            <a:br>
              <a:rPr lang="en-US" dirty="0" smtClean="0"/>
            </a:br>
            <a:r>
              <a:rPr lang="en-US" dirty="0" smtClean="0"/>
              <a:t>responsibility</a:t>
            </a:r>
            <a:endParaRPr lang="cs-CZ" dirty="0"/>
          </a:p>
        </p:txBody>
      </p:sp>
      <p:sp>
        <p:nvSpPr>
          <p:cNvPr id="9251" name="Text Box 36"/>
          <p:cNvSpPr txBox="1">
            <a:spLocks noChangeArrowheads="1"/>
          </p:cNvSpPr>
          <p:nvPr/>
        </p:nvSpPr>
        <p:spPr bwMode="auto">
          <a:xfrm>
            <a:off x="6960834" y="5084763"/>
            <a:ext cx="151836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Callee</a:t>
            </a:r>
            <a:r>
              <a:rPr lang="en-US" dirty="0" err="1" smtClean="0"/>
              <a:t>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responsibility</a:t>
            </a:r>
            <a:endParaRPr lang="cs-CZ" dirty="0"/>
          </a:p>
        </p:txBody>
      </p:sp>
      <p:sp>
        <p:nvSpPr>
          <p:cNvPr id="9252" name="Freeform 37"/>
          <p:cNvSpPr>
            <a:spLocks/>
          </p:cNvSpPr>
          <p:nvPr/>
        </p:nvSpPr>
        <p:spPr bwMode="auto">
          <a:xfrm>
            <a:off x="1654175" y="3575050"/>
            <a:ext cx="325438" cy="1655763"/>
          </a:xfrm>
          <a:custGeom>
            <a:avLst/>
            <a:gdLst>
              <a:gd name="T0" fmla="*/ 205 w 205"/>
              <a:gd name="T1" fmla="*/ 1043 h 1043"/>
              <a:gd name="T2" fmla="*/ 0 w 205"/>
              <a:gd name="T3" fmla="*/ 565 h 1043"/>
              <a:gd name="T4" fmla="*/ 205 w 205"/>
              <a:gd name="T5" fmla="*/ 0 h 1043"/>
              <a:gd name="T6" fmla="*/ 0 60000 65536"/>
              <a:gd name="T7" fmla="*/ 0 60000 65536"/>
              <a:gd name="T8" fmla="*/ 0 60000 65536"/>
              <a:gd name="T9" fmla="*/ 0 w 205"/>
              <a:gd name="T10" fmla="*/ 0 h 1043"/>
              <a:gd name="T11" fmla="*/ 205 w 205"/>
              <a:gd name="T12" fmla="*/ 1043 h 1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1043">
                <a:moveTo>
                  <a:pt x="205" y="1043"/>
                </a:moveTo>
                <a:cubicBezTo>
                  <a:pt x="171" y="963"/>
                  <a:pt x="0" y="739"/>
                  <a:pt x="0" y="565"/>
                </a:cubicBezTo>
                <a:cubicBezTo>
                  <a:pt x="0" y="391"/>
                  <a:pt x="162" y="118"/>
                  <a:pt x="20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to semantically superior variables</a:t>
            </a:r>
            <a:endParaRPr lang="cs-CZ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917575"/>
          </a:xfrm>
        </p:spPr>
        <p:txBody>
          <a:bodyPr/>
          <a:lstStyle/>
          <a:p>
            <a:pPr eaLnBrk="1" hangingPunct="1"/>
            <a:r>
              <a:rPr lang="cs-CZ" sz="2600" dirty="0" smtClean="0"/>
              <a:t>Pascal</a:t>
            </a:r>
          </a:p>
          <a:p>
            <a:pPr lvl="1" eaLnBrk="1" hangingPunct="1"/>
            <a:r>
              <a:rPr lang="en-US" sz="2200" dirty="0" smtClean="0"/>
              <a:t>Nested functions</a:t>
            </a:r>
            <a:endParaRPr lang="cs-CZ" sz="2200" dirty="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2781300"/>
            <a:ext cx="3598862" cy="3743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procedure A;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var I:integer;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	procedure B;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	var J:integer;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		procedure C;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		begin …I</a:t>
            </a:r>
            <a:r>
              <a:rPr lang="cs-CZ" sz="2000" b="1" smtClean="0">
                <a:latin typeface="Courier New" pitchFamily="49" charset="0"/>
              </a:rPr>
              <a:t>+J</a:t>
            </a:r>
            <a:r>
              <a:rPr lang="cs-CZ" sz="2000" b="1" noProof="1" smtClean="0">
                <a:latin typeface="Courier New" pitchFamily="49" charset="0"/>
              </a:rPr>
              <a:t>… end;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	begin 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		if I&gt;0 B else C;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	end;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2000" b="1" noProof="1" smtClean="0">
                <a:latin typeface="Courier New" pitchFamily="49" charset="0"/>
              </a:rPr>
              <a:t>begin B end;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589587" y="1917700"/>
            <a:ext cx="1935163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Parameters</a:t>
            </a:r>
            <a:r>
              <a:rPr lang="cs-CZ" dirty="0" smtClean="0"/>
              <a:t> – </a:t>
            </a:r>
            <a:r>
              <a:rPr lang="en-US" dirty="0" smtClean="0"/>
              <a:t>NA</a:t>
            </a:r>
            <a:endParaRPr lang="cs-CZ" dirty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589587" y="23510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Previous AR</a:t>
            </a:r>
            <a:endParaRPr lang="cs-CZ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589587" y="21351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RA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589587" y="2566974"/>
            <a:ext cx="1935163" cy="2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</a:t>
            </a: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5589587" y="2781300"/>
            <a:ext cx="1935163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Parameters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NA</a:t>
            </a:r>
            <a:endParaRPr lang="cs-CZ" dirty="0"/>
          </a:p>
        </p:txBody>
      </p:sp>
      <p:sp>
        <p:nvSpPr>
          <p:cNvPr id="10250" name="Rectangle 14"/>
          <p:cNvSpPr>
            <a:spLocks noChangeArrowheads="1"/>
          </p:cNvSpPr>
          <p:nvPr/>
        </p:nvSpPr>
        <p:spPr bwMode="auto">
          <a:xfrm>
            <a:off x="5589587" y="32146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Previous AR</a:t>
            </a:r>
            <a:endParaRPr lang="cs-CZ" dirty="0"/>
          </a:p>
        </p:txBody>
      </p:sp>
      <p:sp>
        <p:nvSpPr>
          <p:cNvPr id="10251" name="Rectangle 15"/>
          <p:cNvSpPr>
            <a:spLocks noChangeArrowheads="1"/>
          </p:cNvSpPr>
          <p:nvPr/>
        </p:nvSpPr>
        <p:spPr bwMode="auto">
          <a:xfrm>
            <a:off x="5589587" y="29987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RA</a:t>
            </a:r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5589587" y="3646474"/>
            <a:ext cx="1935163" cy="2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J</a:t>
            </a:r>
          </a:p>
        </p:txBody>
      </p:sp>
      <p:sp>
        <p:nvSpPr>
          <p:cNvPr id="10253" name="Rectangle 17"/>
          <p:cNvSpPr>
            <a:spLocks noChangeArrowheads="1"/>
          </p:cNvSpPr>
          <p:nvPr/>
        </p:nvSpPr>
        <p:spPr bwMode="auto">
          <a:xfrm>
            <a:off x="5589587" y="34305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Link to </a:t>
            </a:r>
            <a:r>
              <a:rPr lang="cs-CZ" dirty="0" smtClean="0"/>
              <a:t>A</a:t>
            </a:r>
            <a:endParaRPr lang="cs-CZ" dirty="0"/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5589587" y="3862386"/>
            <a:ext cx="1935163" cy="21590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Parameters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NA</a:t>
            </a:r>
            <a:endParaRPr lang="cs-CZ" dirty="0"/>
          </a:p>
        </p:txBody>
      </p:sp>
      <p:sp>
        <p:nvSpPr>
          <p:cNvPr id="10255" name="Rectangle 19"/>
          <p:cNvSpPr>
            <a:spLocks noChangeArrowheads="1"/>
          </p:cNvSpPr>
          <p:nvPr/>
        </p:nvSpPr>
        <p:spPr bwMode="auto">
          <a:xfrm>
            <a:off x="5589587" y="42941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Previous AR</a:t>
            </a:r>
            <a:endParaRPr lang="cs-CZ" dirty="0"/>
          </a:p>
        </p:txBody>
      </p: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5589587" y="40782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RA</a:t>
            </a:r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5589587" y="4727562"/>
            <a:ext cx="1935163" cy="2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J</a:t>
            </a:r>
          </a:p>
        </p:txBody>
      </p:sp>
      <p:sp>
        <p:nvSpPr>
          <p:cNvPr id="10258" name="Rectangle 22"/>
          <p:cNvSpPr>
            <a:spLocks noChangeArrowheads="1"/>
          </p:cNvSpPr>
          <p:nvPr/>
        </p:nvSpPr>
        <p:spPr bwMode="auto">
          <a:xfrm>
            <a:off x="5589587" y="4510074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Link to </a:t>
            </a:r>
            <a:r>
              <a:rPr lang="cs-CZ" dirty="0"/>
              <a:t>A</a:t>
            </a:r>
            <a:endParaRPr lang="cs-CZ" dirty="0"/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5589587" y="4943475"/>
            <a:ext cx="1935163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Parameters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NA</a:t>
            </a:r>
            <a:endParaRPr lang="cs-CZ" dirty="0"/>
          </a:p>
        </p:txBody>
      </p:sp>
      <p:sp>
        <p:nvSpPr>
          <p:cNvPr id="10260" name="Rectangle 24"/>
          <p:cNvSpPr>
            <a:spLocks noChangeArrowheads="1"/>
          </p:cNvSpPr>
          <p:nvPr/>
        </p:nvSpPr>
        <p:spPr bwMode="auto">
          <a:xfrm>
            <a:off x="5589587" y="5375262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Previous AR</a:t>
            </a:r>
            <a:endParaRPr lang="cs-CZ" dirty="0"/>
          </a:p>
        </p:txBody>
      </p:sp>
      <p:sp>
        <p:nvSpPr>
          <p:cNvPr id="10261" name="Rectangle 25"/>
          <p:cNvSpPr>
            <a:spLocks noChangeArrowheads="1"/>
          </p:cNvSpPr>
          <p:nvPr/>
        </p:nvSpPr>
        <p:spPr bwMode="auto">
          <a:xfrm>
            <a:off x="5589587" y="5159362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RA</a:t>
            </a:r>
          </a:p>
        </p:txBody>
      </p:sp>
      <p:sp>
        <p:nvSpPr>
          <p:cNvPr id="10262" name="Rectangle 26"/>
          <p:cNvSpPr>
            <a:spLocks noChangeArrowheads="1"/>
          </p:cNvSpPr>
          <p:nvPr/>
        </p:nvSpPr>
        <p:spPr bwMode="auto">
          <a:xfrm>
            <a:off x="5589587" y="6022962"/>
            <a:ext cx="1935163" cy="2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Variables – NA</a:t>
            </a:r>
            <a:endParaRPr lang="cs-CZ" dirty="0"/>
          </a:p>
        </p:txBody>
      </p:sp>
      <p:sp>
        <p:nvSpPr>
          <p:cNvPr id="10263" name="Rectangle 27"/>
          <p:cNvSpPr>
            <a:spLocks noChangeArrowheads="1"/>
          </p:cNvSpPr>
          <p:nvPr/>
        </p:nvSpPr>
        <p:spPr bwMode="auto">
          <a:xfrm>
            <a:off x="5589587" y="5591162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Link to </a:t>
            </a:r>
            <a:r>
              <a:rPr lang="cs-CZ" dirty="0"/>
              <a:t>A</a:t>
            </a:r>
            <a:endParaRPr lang="cs-CZ" dirty="0"/>
          </a:p>
        </p:txBody>
      </p:sp>
      <p:sp>
        <p:nvSpPr>
          <p:cNvPr id="10264" name="Rectangle 28"/>
          <p:cNvSpPr>
            <a:spLocks noChangeArrowheads="1"/>
          </p:cNvSpPr>
          <p:nvPr/>
        </p:nvSpPr>
        <p:spPr bwMode="auto">
          <a:xfrm>
            <a:off x="5589587" y="5807062"/>
            <a:ext cx="1935163" cy="2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Link to </a:t>
            </a:r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10265" name="Freeform 29"/>
          <p:cNvSpPr>
            <a:spLocks/>
          </p:cNvSpPr>
          <p:nvPr/>
        </p:nvSpPr>
        <p:spPr bwMode="auto">
          <a:xfrm>
            <a:off x="5292725" y="1908464"/>
            <a:ext cx="288925" cy="504825"/>
          </a:xfrm>
          <a:custGeom>
            <a:avLst/>
            <a:gdLst>
              <a:gd name="T0" fmla="*/ 272 w 272"/>
              <a:gd name="T1" fmla="*/ 318 h 318"/>
              <a:gd name="T2" fmla="*/ 72 w 272"/>
              <a:gd name="T3" fmla="*/ 262 h 318"/>
              <a:gd name="T4" fmla="*/ 0 w 272"/>
              <a:gd name="T5" fmla="*/ 0 h 318"/>
              <a:gd name="T6" fmla="*/ 0 60000 65536"/>
              <a:gd name="T7" fmla="*/ 0 60000 65536"/>
              <a:gd name="T8" fmla="*/ 0 60000 65536"/>
              <a:gd name="T9" fmla="*/ 0 w 272"/>
              <a:gd name="T10" fmla="*/ 0 h 318"/>
              <a:gd name="T11" fmla="*/ 272 w 272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318">
                <a:moveTo>
                  <a:pt x="272" y="318"/>
                </a:moveTo>
                <a:cubicBezTo>
                  <a:pt x="239" y="309"/>
                  <a:pt x="117" y="315"/>
                  <a:pt x="72" y="262"/>
                </a:cubicBezTo>
                <a:cubicBezTo>
                  <a:pt x="27" y="209"/>
                  <a:pt x="15" y="55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0266" name="Freeform 30"/>
          <p:cNvSpPr>
            <a:spLocks/>
          </p:cNvSpPr>
          <p:nvPr/>
        </p:nvSpPr>
        <p:spPr bwMode="auto">
          <a:xfrm>
            <a:off x="5357813" y="2484726"/>
            <a:ext cx="223837" cy="792163"/>
          </a:xfrm>
          <a:custGeom>
            <a:avLst/>
            <a:gdLst>
              <a:gd name="T0" fmla="*/ 141 w 141"/>
              <a:gd name="T1" fmla="*/ 544 h 544"/>
              <a:gd name="T2" fmla="*/ 0 w 141"/>
              <a:gd name="T3" fmla="*/ 290 h 544"/>
              <a:gd name="T4" fmla="*/ 141 w 141"/>
              <a:gd name="T5" fmla="*/ 0 h 544"/>
              <a:gd name="T6" fmla="*/ 0 60000 65536"/>
              <a:gd name="T7" fmla="*/ 0 60000 65536"/>
              <a:gd name="T8" fmla="*/ 0 60000 65536"/>
              <a:gd name="T9" fmla="*/ 0 w 141"/>
              <a:gd name="T10" fmla="*/ 0 h 544"/>
              <a:gd name="T11" fmla="*/ 141 w 141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544">
                <a:moveTo>
                  <a:pt x="141" y="544"/>
                </a:moveTo>
                <a:cubicBezTo>
                  <a:pt x="118" y="502"/>
                  <a:pt x="0" y="381"/>
                  <a:pt x="0" y="290"/>
                </a:cubicBezTo>
                <a:cubicBezTo>
                  <a:pt x="0" y="199"/>
                  <a:pt x="112" y="60"/>
                  <a:pt x="1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0267" name="Freeform 31"/>
          <p:cNvSpPr>
            <a:spLocks/>
          </p:cNvSpPr>
          <p:nvPr/>
        </p:nvSpPr>
        <p:spPr bwMode="auto">
          <a:xfrm>
            <a:off x="5365750" y="3349914"/>
            <a:ext cx="223838" cy="1006475"/>
          </a:xfrm>
          <a:custGeom>
            <a:avLst/>
            <a:gdLst>
              <a:gd name="T0" fmla="*/ 141 w 141"/>
              <a:gd name="T1" fmla="*/ 544 h 544"/>
              <a:gd name="T2" fmla="*/ 0 w 141"/>
              <a:gd name="T3" fmla="*/ 290 h 544"/>
              <a:gd name="T4" fmla="*/ 141 w 141"/>
              <a:gd name="T5" fmla="*/ 0 h 544"/>
              <a:gd name="T6" fmla="*/ 0 60000 65536"/>
              <a:gd name="T7" fmla="*/ 0 60000 65536"/>
              <a:gd name="T8" fmla="*/ 0 60000 65536"/>
              <a:gd name="T9" fmla="*/ 0 w 141"/>
              <a:gd name="T10" fmla="*/ 0 h 544"/>
              <a:gd name="T11" fmla="*/ 141 w 141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544">
                <a:moveTo>
                  <a:pt x="141" y="544"/>
                </a:moveTo>
                <a:cubicBezTo>
                  <a:pt x="118" y="502"/>
                  <a:pt x="0" y="381"/>
                  <a:pt x="0" y="290"/>
                </a:cubicBezTo>
                <a:cubicBezTo>
                  <a:pt x="0" y="199"/>
                  <a:pt x="112" y="60"/>
                  <a:pt x="1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0268" name="Freeform 32"/>
          <p:cNvSpPr>
            <a:spLocks/>
          </p:cNvSpPr>
          <p:nvPr/>
        </p:nvSpPr>
        <p:spPr bwMode="auto">
          <a:xfrm>
            <a:off x="5365750" y="4429414"/>
            <a:ext cx="223838" cy="1006475"/>
          </a:xfrm>
          <a:custGeom>
            <a:avLst/>
            <a:gdLst>
              <a:gd name="T0" fmla="*/ 141 w 141"/>
              <a:gd name="T1" fmla="*/ 544 h 544"/>
              <a:gd name="T2" fmla="*/ 0 w 141"/>
              <a:gd name="T3" fmla="*/ 290 h 544"/>
              <a:gd name="T4" fmla="*/ 141 w 141"/>
              <a:gd name="T5" fmla="*/ 0 h 544"/>
              <a:gd name="T6" fmla="*/ 0 60000 65536"/>
              <a:gd name="T7" fmla="*/ 0 60000 65536"/>
              <a:gd name="T8" fmla="*/ 0 60000 65536"/>
              <a:gd name="T9" fmla="*/ 0 w 141"/>
              <a:gd name="T10" fmla="*/ 0 h 544"/>
              <a:gd name="T11" fmla="*/ 141 w 141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544">
                <a:moveTo>
                  <a:pt x="141" y="544"/>
                </a:moveTo>
                <a:cubicBezTo>
                  <a:pt x="118" y="502"/>
                  <a:pt x="0" y="381"/>
                  <a:pt x="0" y="290"/>
                </a:cubicBezTo>
                <a:cubicBezTo>
                  <a:pt x="0" y="199"/>
                  <a:pt x="112" y="60"/>
                  <a:pt x="1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0269" name="Freeform 33"/>
          <p:cNvSpPr>
            <a:spLocks/>
          </p:cNvSpPr>
          <p:nvPr/>
        </p:nvSpPr>
        <p:spPr bwMode="auto">
          <a:xfrm flipH="1">
            <a:off x="7524750" y="2492375"/>
            <a:ext cx="223838" cy="1006475"/>
          </a:xfrm>
          <a:custGeom>
            <a:avLst/>
            <a:gdLst>
              <a:gd name="T0" fmla="*/ 141 w 141"/>
              <a:gd name="T1" fmla="*/ 544 h 544"/>
              <a:gd name="T2" fmla="*/ 0 w 141"/>
              <a:gd name="T3" fmla="*/ 290 h 544"/>
              <a:gd name="T4" fmla="*/ 141 w 141"/>
              <a:gd name="T5" fmla="*/ 0 h 544"/>
              <a:gd name="T6" fmla="*/ 0 60000 65536"/>
              <a:gd name="T7" fmla="*/ 0 60000 65536"/>
              <a:gd name="T8" fmla="*/ 0 60000 65536"/>
              <a:gd name="T9" fmla="*/ 0 w 141"/>
              <a:gd name="T10" fmla="*/ 0 h 544"/>
              <a:gd name="T11" fmla="*/ 141 w 141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544">
                <a:moveTo>
                  <a:pt x="141" y="544"/>
                </a:moveTo>
                <a:cubicBezTo>
                  <a:pt x="118" y="502"/>
                  <a:pt x="0" y="381"/>
                  <a:pt x="0" y="290"/>
                </a:cubicBezTo>
                <a:cubicBezTo>
                  <a:pt x="0" y="199"/>
                  <a:pt x="112" y="60"/>
                  <a:pt x="1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0270" name="Freeform 34"/>
          <p:cNvSpPr>
            <a:spLocks/>
          </p:cNvSpPr>
          <p:nvPr/>
        </p:nvSpPr>
        <p:spPr bwMode="auto">
          <a:xfrm>
            <a:off x="7524750" y="2422525"/>
            <a:ext cx="287338" cy="2214563"/>
          </a:xfrm>
          <a:custGeom>
            <a:avLst/>
            <a:gdLst>
              <a:gd name="T0" fmla="*/ 0 w 181"/>
              <a:gd name="T1" fmla="*/ 1395 h 1395"/>
              <a:gd name="T2" fmla="*/ 181 w 181"/>
              <a:gd name="T3" fmla="*/ 442 h 1395"/>
              <a:gd name="T4" fmla="*/ 0 w 181"/>
              <a:gd name="T5" fmla="*/ 0 h 1395"/>
              <a:gd name="T6" fmla="*/ 0 60000 65536"/>
              <a:gd name="T7" fmla="*/ 0 60000 65536"/>
              <a:gd name="T8" fmla="*/ 0 60000 65536"/>
              <a:gd name="T9" fmla="*/ 0 w 181"/>
              <a:gd name="T10" fmla="*/ 0 h 1395"/>
              <a:gd name="T11" fmla="*/ 181 w 181"/>
              <a:gd name="T12" fmla="*/ 1395 h 13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1395">
                <a:moveTo>
                  <a:pt x="0" y="1395"/>
                </a:moveTo>
                <a:cubicBezTo>
                  <a:pt x="30" y="1237"/>
                  <a:pt x="181" y="674"/>
                  <a:pt x="181" y="442"/>
                </a:cubicBezTo>
                <a:cubicBezTo>
                  <a:pt x="181" y="210"/>
                  <a:pt x="38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0271" name="Freeform 35"/>
          <p:cNvSpPr>
            <a:spLocks/>
          </p:cNvSpPr>
          <p:nvPr/>
        </p:nvSpPr>
        <p:spPr bwMode="auto">
          <a:xfrm>
            <a:off x="7524750" y="2349500"/>
            <a:ext cx="358775" cy="3311525"/>
          </a:xfrm>
          <a:custGeom>
            <a:avLst/>
            <a:gdLst>
              <a:gd name="T0" fmla="*/ 0 w 226"/>
              <a:gd name="T1" fmla="*/ 2086 h 2086"/>
              <a:gd name="T2" fmla="*/ 226 w 226"/>
              <a:gd name="T3" fmla="*/ 547 h 2086"/>
              <a:gd name="T4" fmla="*/ 0 w 226"/>
              <a:gd name="T5" fmla="*/ 0 h 2086"/>
              <a:gd name="T6" fmla="*/ 0 60000 65536"/>
              <a:gd name="T7" fmla="*/ 0 60000 65536"/>
              <a:gd name="T8" fmla="*/ 0 60000 65536"/>
              <a:gd name="T9" fmla="*/ 0 w 226"/>
              <a:gd name="T10" fmla="*/ 0 h 2086"/>
              <a:gd name="T11" fmla="*/ 226 w 226"/>
              <a:gd name="T12" fmla="*/ 2086 h 2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2086">
                <a:moveTo>
                  <a:pt x="0" y="2086"/>
                </a:moveTo>
                <a:cubicBezTo>
                  <a:pt x="38" y="1830"/>
                  <a:pt x="226" y="895"/>
                  <a:pt x="226" y="547"/>
                </a:cubicBezTo>
                <a:cubicBezTo>
                  <a:pt x="226" y="199"/>
                  <a:pt x="47" y="11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0272" name="Freeform 36"/>
          <p:cNvSpPr>
            <a:spLocks/>
          </p:cNvSpPr>
          <p:nvPr/>
        </p:nvSpPr>
        <p:spPr bwMode="auto">
          <a:xfrm>
            <a:off x="7516813" y="4370388"/>
            <a:ext cx="254000" cy="1581150"/>
          </a:xfrm>
          <a:custGeom>
            <a:avLst/>
            <a:gdLst>
              <a:gd name="T0" fmla="*/ 5 w 160"/>
              <a:gd name="T1" fmla="*/ 996 h 996"/>
              <a:gd name="T2" fmla="*/ 159 w 160"/>
              <a:gd name="T3" fmla="*/ 490 h 996"/>
              <a:gd name="T4" fmla="*/ 0 w 160"/>
              <a:gd name="T5" fmla="*/ 0 h 996"/>
              <a:gd name="T6" fmla="*/ 0 60000 65536"/>
              <a:gd name="T7" fmla="*/ 0 60000 65536"/>
              <a:gd name="T8" fmla="*/ 0 60000 65536"/>
              <a:gd name="T9" fmla="*/ 0 w 160"/>
              <a:gd name="T10" fmla="*/ 0 h 996"/>
              <a:gd name="T11" fmla="*/ 160 w 160"/>
              <a:gd name="T12" fmla="*/ 996 h 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996">
                <a:moveTo>
                  <a:pt x="5" y="996"/>
                </a:moveTo>
                <a:cubicBezTo>
                  <a:pt x="31" y="912"/>
                  <a:pt x="160" y="656"/>
                  <a:pt x="159" y="490"/>
                </a:cubicBezTo>
                <a:cubicBezTo>
                  <a:pt x="158" y="324"/>
                  <a:pt x="33" y="10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 passing</a:t>
            </a:r>
            <a:endParaRPr lang="cs-CZ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Call by value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Actual parameter is evaluated and the value is passed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Input parameters, </a:t>
            </a:r>
            <a:r>
              <a:rPr lang="en-US" sz="2200" dirty="0" smtClean="0"/>
              <a:t>the parameter is like a local variable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200" dirty="0" smtClean="0"/>
              <a:t>C, </a:t>
            </a:r>
            <a:r>
              <a:rPr lang="en-US" sz="2200" dirty="0" smtClean="0"/>
              <a:t>non-VAR parameters in Pascal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Call by reference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 caller passes a pointer to the storage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Input/output parameters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&amp; </a:t>
            </a:r>
            <a:r>
              <a:rPr lang="en-US" sz="2200" dirty="0" smtClean="0"/>
              <a:t>in </a:t>
            </a:r>
            <a:r>
              <a:rPr lang="en-US" sz="2200" dirty="0" smtClean="0"/>
              <a:t>C++, </a:t>
            </a:r>
            <a:r>
              <a:rPr lang="en-US" sz="2200" dirty="0" smtClean="0"/>
              <a:t>VAR parameters in Pascal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Call by name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Like a macro </a:t>
            </a:r>
            <a:r>
              <a:rPr lang="cs-CZ" sz="2200" dirty="0" smtClean="0"/>
              <a:t>– </a:t>
            </a:r>
            <a:r>
              <a:rPr lang="en-US" sz="2200" dirty="0" smtClean="0"/>
              <a:t>actual expression substituted at the point of use</a:t>
            </a:r>
            <a:endParaRPr lang="cs-CZ" sz="2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314</TotalTime>
  <Words>391</Words>
  <Application>Microsoft Office PowerPoint</Application>
  <PresentationFormat>On-screen Show (4:3)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Courier New</vt:lpstr>
      <vt:lpstr>kuba</vt:lpstr>
      <vt:lpstr>Compiler principles</vt:lpstr>
      <vt:lpstr>Run-time support</vt:lpstr>
      <vt:lpstr>Memory organization</vt:lpstr>
      <vt:lpstr>Activation record</vt:lpstr>
      <vt:lpstr>Calling convention</vt:lpstr>
      <vt:lpstr>Public name mangling</vt:lpstr>
      <vt:lpstr>Call/return sequence</vt:lpstr>
      <vt:lpstr>Access to semantically superior variables</vt:lpstr>
      <vt:lpstr>Parameter passing</vt:lpstr>
      <vt:lpstr>Dynamic memory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52</cp:revision>
  <dcterms:created xsi:type="dcterms:W3CDTF">2005-09-28T09:53:52Z</dcterms:created>
  <dcterms:modified xsi:type="dcterms:W3CDTF">2016-12-14T00:10:31Z</dcterms:modified>
</cp:coreProperties>
</file>