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7833" y="352633"/>
            <a:ext cx="10911600" cy="1964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5600"/>
            </a:lvl1pPr>
            <a:lvl2pPr lvl="1">
              <a:spcBef>
                <a:spcPts val="0"/>
              </a:spcBef>
              <a:buSzPct val="100000"/>
              <a:defRPr sz="5600"/>
            </a:lvl2pPr>
            <a:lvl3pPr lvl="2">
              <a:spcBef>
                <a:spcPts val="0"/>
              </a:spcBef>
              <a:buSzPct val="100000"/>
              <a:defRPr sz="5600"/>
            </a:lvl3pPr>
            <a:lvl4pPr lvl="3">
              <a:spcBef>
                <a:spcPts val="0"/>
              </a:spcBef>
              <a:buSzPct val="100000"/>
              <a:defRPr sz="5600"/>
            </a:lvl4pPr>
            <a:lvl5pPr lvl="4">
              <a:spcBef>
                <a:spcPts val="0"/>
              </a:spcBef>
              <a:buSzPct val="100000"/>
              <a:defRPr sz="5600"/>
            </a:lvl5pPr>
            <a:lvl6pPr lvl="5">
              <a:spcBef>
                <a:spcPts val="0"/>
              </a:spcBef>
              <a:buSzPct val="100000"/>
              <a:defRPr sz="5600"/>
            </a:lvl6pPr>
            <a:lvl7pPr lvl="6">
              <a:spcBef>
                <a:spcPts val="0"/>
              </a:spcBef>
              <a:buSzPct val="100000"/>
              <a:defRPr sz="5600"/>
            </a:lvl7pPr>
            <a:lvl8pPr lvl="7">
              <a:spcBef>
                <a:spcPts val="0"/>
              </a:spcBef>
              <a:buSzPct val="100000"/>
              <a:defRPr sz="5600"/>
            </a:lvl8pPr>
            <a:lvl9pPr lvl="8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47833" y="2317433"/>
            <a:ext cx="10911600" cy="11481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415600" y="990667"/>
            <a:ext cx="11360700" cy="2675099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15600" y="3793575"/>
            <a:ext cx="11360700" cy="1734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15600" y="593366"/>
            <a:ext cx="11360700" cy="831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15600" y="593366"/>
            <a:ext cx="11360700" cy="831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15600" y="593366"/>
            <a:ext cx="11360700" cy="831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53666" y="701800"/>
            <a:ext cx="7472100" cy="5454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182400" y="107600"/>
            <a:ext cx="59019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5100"/>
            </a:lvl1pPr>
            <a:lvl2pPr lvl="1" algn="ctr">
              <a:spcBef>
                <a:spcPts val="0"/>
              </a:spcBef>
              <a:buSzPct val="100000"/>
              <a:defRPr sz="5100"/>
            </a:lvl2pPr>
            <a:lvl3pPr lvl="2" algn="ctr">
              <a:spcBef>
                <a:spcPts val="0"/>
              </a:spcBef>
              <a:buSzPct val="100000"/>
              <a:defRPr sz="5100"/>
            </a:lvl3pPr>
            <a:lvl4pPr lvl="3" algn="ctr">
              <a:spcBef>
                <a:spcPts val="0"/>
              </a:spcBef>
              <a:buSzPct val="100000"/>
              <a:defRPr sz="5100"/>
            </a:lvl4pPr>
            <a:lvl5pPr lvl="4" algn="ctr">
              <a:spcBef>
                <a:spcPts val="0"/>
              </a:spcBef>
              <a:buSzPct val="100000"/>
              <a:defRPr sz="5100"/>
            </a:lvl5pPr>
            <a:lvl6pPr lvl="5" algn="ctr">
              <a:spcBef>
                <a:spcPts val="0"/>
              </a:spcBef>
              <a:buSzPct val="100000"/>
              <a:defRPr sz="5100"/>
            </a:lvl6pPr>
            <a:lvl7pPr lvl="6" algn="ctr">
              <a:spcBef>
                <a:spcPts val="0"/>
              </a:spcBef>
              <a:buSzPct val="100000"/>
              <a:defRPr sz="5100"/>
            </a:lvl7pPr>
            <a:lvl8pPr lvl="7" algn="ctr">
              <a:spcBef>
                <a:spcPts val="0"/>
              </a:spcBef>
              <a:buSzPct val="100000"/>
              <a:defRPr sz="5100"/>
            </a:lvl8pPr>
            <a:lvl9pPr lvl="8" algn="ctr">
              <a:spcBef>
                <a:spcPts val="0"/>
              </a:spcBef>
              <a:buSzPct val="100000"/>
              <a:defRPr sz="51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6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Font typeface="Source Sans Pro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330665" y="625167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691183" y="581333"/>
            <a:ext cx="109116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Rainfall </a:t>
            </a: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b="0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</a:t>
            </a: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47833" y="2317433"/>
            <a:ext cx="109116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Ebrahim Shahid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Omercan Devran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Evaluation Criteria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/>
              <a:t>These are other models that have been used for rainfall prediction in the past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Linear Regression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Exponential Smoothing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Neural Fuzzy Inference Systems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Observations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38200" y="1482125"/>
            <a:ext cx="10515600" cy="50430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O</a:t>
            </a:r>
            <a:r>
              <a:rPr lang="en-US"/>
              <a:t>ur program worked as we wanted and planned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We were able to find right input, use it , and get a output using fuzzy logic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Rainfall is never crisp, it is always fuzzy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algn="ctr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Observations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838200" y="157687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We could also use neural networks to also get a prediction on rainfall but we decided to work with fuzzy logic because, end-user can only answer couple survey-like questions to get quick answer without hassle of putting numbers.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Our point of view, fuzzy logic is the best way to implement on weather prediction. 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Code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38200" y="1511375"/>
            <a:ext cx="10515600" cy="48474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6985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2"/>
                </a:solidFill>
              </a:rPr>
              <a:t>clear all,</a:t>
            </a:r>
          </a:p>
          <a:p>
            <a:pPr indent="-6985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2"/>
                </a:solidFill>
              </a:rPr>
              <a:t>clc,</a:t>
            </a:r>
          </a:p>
          <a:p>
            <a:pPr indent="-6985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2"/>
                </a:solidFill>
              </a:rPr>
              <a:t>close all;</a:t>
            </a:r>
          </a:p>
          <a:p>
            <a:pPr indent="-6985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2"/>
                </a:solidFill>
              </a:rPr>
              <a:t>f=readfis('RainfallPredictor.fis')</a:t>
            </a:r>
          </a:p>
          <a:p>
            <a:pPr indent="-6985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2"/>
                </a:solidFill>
              </a:rPr>
              <a:t>a=input('What is the temperature (in Fahrenheit (0-120 degrees) 0=Very Cold, 30=Cold, 60=Normal, 90=Hot, 120=Very Hot ) ? =');</a:t>
            </a:r>
          </a:p>
          <a:p>
            <a:pPr indent="-6985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2"/>
                </a:solidFill>
              </a:rPr>
              <a:t>b=input('How much is the humidity percentage ? (1-100, -1 is super dry, 100 very sticky ,60 feels normal)');</a:t>
            </a:r>
          </a:p>
          <a:p>
            <a:pPr indent="-6985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2"/>
                </a:solidFill>
              </a:rPr>
              <a:t>c=input('What is the current pressure (From 990 to 1040 Bars,Normally it is around 1020)? =');</a:t>
            </a:r>
          </a:p>
          <a:p>
            <a:pPr indent="-6985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2"/>
                </a:solidFill>
              </a:rPr>
              <a:t>d=input('How cloudy is it ?(0-10, 0 is clear sky ,3 few clouds, 5 some clouds, 8 many clouds, 10 is dark sky)');</a:t>
            </a:r>
          </a:p>
          <a:p>
            <a:pPr indent="-6985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2"/>
                </a:solidFill>
              </a:rPr>
              <a:t>e=input('How fast is the wind (0-40 Mph ,0 No wind, 5 Breeze, 15 windy, 25 Strong Wind, 40 Very Strong Wind  ) ? =');</a:t>
            </a:r>
          </a:p>
          <a:p>
            <a:pPr indent="-6985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2"/>
                </a:solidFill>
              </a:rPr>
              <a:t>g=evalfis([a b c d e ], f);</a:t>
            </a:r>
          </a:p>
          <a:p>
            <a:pPr indent="-6985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-US" sz="1400">
                <a:solidFill>
                  <a:schemeClr val="dk2"/>
                </a:solidFill>
              </a:rPr>
              <a:t>disp(['Rainfall Prediction : %',num2str(g)])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Screenshots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337" y="1764157"/>
            <a:ext cx="9027325" cy="475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Screenshots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12" y="1690824"/>
            <a:ext cx="8953574" cy="47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Screenshots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912" y="1348300"/>
            <a:ext cx="9572174" cy="510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sz="2400"/>
              <a:t>We added attributes to matlab and process them using fuzzy logic toolbox.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sz="2400"/>
              <a:t>We  set rules in order to get rainfall percentage.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sz="2400"/>
              <a:t>Attributes have fuzzy values like very high,high,medium,low and very low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sz="2400"/>
              <a:t>After we enter input for attributes we are able to find out rainfall prediction .</a:t>
            </a:r>
            <a:b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38200" y="-207900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38200" y="847000"/>
            <a:ext cx="10515600" cy="53178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/>
              <a:t>With the knowledge of being able to predict chance of rain on a dataset we can further into weather alert programming: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Flood warning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Tornado Warning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Hurricane Warning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-US"/>
              <a:t>City Evacuation Warning if there is extreme weather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420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Neural Fuzzy Inference System-Based Weather Prediction Model and Its Precipitation Predicting Experiment by Jing Lu, Shengjun Xue  , Xiakun Zhang  , Shuyu Zhang , and Wanshun Lu 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MATLAB Fuzzy Logic Toolbox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Climate Change Knowledge Portal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http://www.nws.noaa.gov/ndfd/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Climate Change Knowledge Portal at WorldBank.org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http://sdwebx.worldbank.org/climateportal/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https://www.ncei.noaa.gov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MeteoBlue.com (for Dataset)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https://www.youtube.com/watch?v=h-PekWwPR-k&amp;ab_channel=RohitSalgotra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Objectives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/>
              <a:t>1.</a:t>
            </a:r>
            <a:r>
              <a:rPr lang="en-US"/>
              <a:t>Predict weather using fuzzy logic</a:t>
            </a:r>
            <a:br>
              <a:rPr lang="en-US"/>
            </a:br>
            <a:r>
              <a:rPr lang="en-US"/>
              <a:t>2.Create accurate prediction using data sets which are provided</a:t>
            </a:r>
            <a:br>
              <a:rPr lang="en-US"/>
            </a:br>
            <a:r>
              <a:rPr lang="en-US"/>
              <a:t>3.Test program via dummy input and match output with reality</a:t>
            </a:r>
            <a:br>
              <a:rPr lang="en-US"/>
            </a:br>
            <a:r>
              <a:rPr lang="en-US"/>
              <a:t>4.Import a dataset to MatLab to use for analysis</a:t>
            </a:r>
            <a:br>
              <a:rPr lang="en-US"/>
            </a:br>
            <a:r>
              <a:rPr lang="en-US"/>
              <a:t>5.Implement the fuzzy logic toolbox to obtain forecast of rainfall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Our Project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Purpose - analyze a weather dataset to give a prediction of likelihood of rain as a percentage using Fuzzy Logic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Will it rain today? is not a YES/NO answer so we use fuzzy logic and % to answer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838200" y="198750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Our Project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884425" y="1253400"/>
            <a:ext cx="10515600" cy="53088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sz="2600"/>
              <a:t>Our prediction is obtained by using the Fuzzy Logic Toolbox in Matlab and using a dataset of weather data provided by MeteoBlue.com. </a:t>
            </a:r>
          </a:p>
          <a:p>
            <a:pPr indent="-3937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sz="2600"/>
              <a:t>We have fuzzified our data with the min and max values of each input value such as: Temperature, Wind Speed, Humidity, Sea Level Pressure, and Cloudiness. </a:t>
            </a:r>
          </a:p>
          <a:p>
            <a:pPr indent="-393700" lvl="0" marL="457200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sz="2600"/>
              <a:t>MatLab then uses the Fuzzy Logic Triangular Membership function to obtain the result as a percentage.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Dataset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We have used MeteoBlue History+ dataset which was exported to Excel as a CSV file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Dataset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325" y="1619750"/>
            <a:ext cx="9005352" cy="506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Input Domain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These are our inputs: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Temperature (</a:t>
            </a:r>
            <a:r>
              <a:rPr lang="en-US"/>
              <a:t>Fahrenheit</a:t>
            </a:r>
            <a:r>
              <a:rPr lang="en-US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Humidity (%)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Windspeed (mph)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Cloudiness (%)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Air pressure (10m up)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Model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Fuzzy Logic 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The specific model we chose was the Triangular Membership Function Model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Model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riangel function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737" y="1264499"/>
            <a:ext cx="9222525" cy="53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