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2" r:id="rId10"/>
    <p:sldId id="273" r:id="rId11"/>
    <p:sldId id="271" r:id="rId12"/>
    <p:sldId id="263" r:id="rId13"/>
    <p:sldId id="264" r:id="rId14"/>
    <p:sldId id="265" r:id="rId15"/>
    <p:sldId id="276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EB7DF1-41DB-37EA-E8EC-0F5F8DF40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None/>
            </a:pPr>
            <a:br>
              <a:rPr lang="tr-TR" sz="2400" b="1" dirty="0"/>
            </a:br>
            <a:r>
              <a:rPr lang="tr-TR" sz="2400" b="1" dirty="0"/>
              <a:t>YAPAY ZEKA DESTEKLİ GÖZ HASTALIKLARININ TEŞHİSİNDE MOBİL UYGULAMA GELİŞTİRİLMESİ VE RANDEVU SİSTEMİ ENTEGRASYONU</a:t>
            </a:r>
            <a:br>
              <a:rPr lang="tr-TR" sz="2400" b="1" dirty="0"/>
            </a:br>
            <a:r>
              <a:rPr lang="tr-TR" sz="2400" b="1" dirty="0"/>
              <a:t>GÖZ ASİSTANI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3C601F3-7A42-2756-E077-07F18D8EB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EBRU AZKUL </a:t>
            </a:r>
          </a:p>
          <a:p>
            <a:r>
              <a:rPr lang="tr-TR" dirty="0"/>
              <a:t>02210224012</a:t>
            </a:r>
          </a:p>
        </p:txBody>
      </p:sp>
    </p:spTree>
    <p:extLst>
      <p:ext uri="{BB962C8B-B14F-4D97-AF65-F5344CB8AC3E}">
        <p14:creationId xmlns:p14="http://schemas.microsoft.com/office/powerpoint/2010/main" val="4240013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2B222-AEF9-9258-D567-CD4A3DDBC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19CB4D-27F3-17F8-06E8-C224301B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YÖNTEM - MOBİL UYGULAMA GELİŞTİRME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251CB1-4060-7904-8BE7-6A159C0ED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6415"/>
            <a:ext cx="8596668" cy="45949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 err="1"/>
              <a:t>Flutter</a:t>
            </a:r>
            <a:r>
              <a:rPr lang="tr-TR" b="1" dirty="0"/>
              <a:t> ile Cross-Platform Geliştirme:</a:t>
            </a:r>
            <a:endParaRPr lang="tr-TR" dirty="0"/>
          </a:p>
          <a:p>
            <a:pPr>
              <a:buNone/>
            </a:pPr>
            <a:r>
              <a:rPr lang="tr-TR" b="1" dirty="0"/>
              <a:t>Ana Özellikler: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Kullanıcı kaydı ve kimlik doğrulama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Göz </a:t>
            </a:r>
            <a:r>
              <a:rPr lang="tr-TR" dirty="0" err="1"/>
              <a:t>fundus</a:t>
            </a:r>
            <a:r>
              <a:rPr lang="tr-TR" dirty="0"/>
              <a:t> görüntüsü yükleme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Teşhis sonuçlarını görüntüleme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Konum bazlı doktor önerileri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Randevu oluşturma ve yönetme</a:t>
            </a:r>
          </a:p>
          <a:p>
            <a:pPr>
              <a:buNone/>
            </a:pPr>
            <a:r>
              <a:rPr lang="tr-TR" b="1" dirty="0"/>
              <a:t>Kullanıcı Deneyimi Optimizasyonu: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Sezgisel arayüz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Hızlı görüntü işleme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Konum servisleri entegrasyonu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118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9E287-55E7-D071-C442-90EC79B77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193B8F-784B-D3C2-A4B2-F15C37B6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BULGULAR - MODEL PERFORMANSI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F50E57-5BC6-D8B1-DCAD-ECFE6CA8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6045"/>
            <a:ext cx="8596668" cy="4445318"/>
          </a:xfrm>
        </p:spPr>
        <p:txBody>
          <a:bodyPr/>
          <a:lstStyle/>
          <a:p>
            <a:pPr>
              <a:buNone/>
            </a:pPr>
            <a:r>
              <a:rPr lang="tr-TR" b="1" dirty="0"/>
              <a:t>Genel Performans: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Test Doğruluğu: %80.53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Eğitim Doğruluğu: %84.1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1E72017-C90E-5FDA-4A59-453C78E48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916846"/>
            <a:ext cx="11430000" cy="350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7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FDFFA-D912-FA4F-93DF-A29253A42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5E2C51-9039-EF8A-4608-FB6C788C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BULGULAR - CONFUSION MATRIX ANALİZİ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105A60-F056-5AAA-6E45-30DF5E5F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6663"/>
            <a:ext cx="2830637" cy="4694700"/>
          </a:xfrm>
        </p:spPr>
        <p:txBody>
          <a:bodyPr/>
          <a:lstStyle/>
          <a:p>
            <a:pPr>
              <a:buNone/>
            </a:pPr>
            <a:r>
              <a:rPr lang="tr-TR" b="1" dirty="0"/>
              <a:t>Önemli Bulgular: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Normal ve katarakt sınıflarında yüksek başarı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Glokom örneklerinin %15'i normal olarak yanlış sınıflandırılmış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Diyabetik retinopati örneklerinin %20.5'i normal olarak yanlış sınıflandırılmış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Katarakt örneklerinin %7.6'sı glokom olarak yanlış sınıflandırılmış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3A1D98B-4312-4A93-579D-4C5F47708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103" y="1530943"/>
            <a:ext cx="5769919" cy="403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2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450411-3F18-7E67-9D65-834F023F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BULGULAR - EĞİTİM VE DOĞRULAMA SÜREÇLERİ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F1C675-FDB2-2048-D46A-CA9A770E0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/>
              <a:t>Gözlemler: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18 </a:t>
            </a:r>
            <a:r>
              <a:rPr lang="tr-TR" dirty="0" err="1"/>
              <a:t>epoch</a:t>
            </a:r>
            <a:r>
              <a:rPr lang="tr-TR" dirty="0"/>
              <a:t> sonunda test ve doğrulama doğrulukları sırasıyla %81 ve %84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İlk </a:t>
            </a:r>
            <a:r>
              <a:rPr lang="tr-TR" dirty="0" err="1"/>
              <a:t>epoch</a:t>
            </a:r>
            <a:r>
              <a:rPr lang="tr-TR" dirty="0"/>
              <a:t>: %54 doğruluk → 5. </a:t>
            </a:r>
            <a:r>
              <a:rPr lang="tr-TR" dirty="0" err="1"/>
              <a:t>epoch</a:t>
            </a:r>
            <a:r>
              <a:rPr lang="tr-TR" dirty="0"/>
              <a:t>: %76 → 10. </a:t>
            </a:r>
            <a:r>
              <a:rPr lang="tr-TR" dirty="0" err="1"/>
              <a:t>epoch</a:t>
            </a:r>
            <a:r>
              <a:rPr lang="tr-TR" dirty="0"/>
              <a:t>: %79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Kayıp değeri: Başlangıç 1.05 → Son 0.47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Epoch</a:t>
            </a:r>
            <a:r>
              <a:rPr lang="tr-TR" dirty="0"/>
              <a:t> 10'dan sonra doğrulama doğruluğunun eğitim doğruluğunu geçmesi (iyi genelleme)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Early</a:t>
            </a:r>
            <a:r>
              <a:rPr lang="tr-TR" dirty="0"/>
              <a:t> </a:t>
            </a:r>
            <a:r>
              <a:rPr lang="tr-TR" dirty="0" err="1"/>
              <a:t>stopping</a:t>
            </a:r>
            <a:r>
              <a:rPr lang="tr-TR" dirty="0"/>
              <a:t> sayesinde optimum noktada eğitim durdurulmuş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855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11F616-478F-213E-6F4F-8B184F4A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BULGULAR - MOBİL UYGULAMA ÖZELLİKLERİ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69C67A-7CC8-C3FF-41A4-1D7418F4C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740091" cy="38807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/>
              <a:t>Ana Ekranlar:</a:t>
            </a:r>
            <a:endParaRPr lang="tr-TR" dirty="0"/>
          </a:p>
          <a:p>
            <a:pPr>
              <a:buFont typeface="+mj-lt"/>
              <a:buAutoNum type="arabicPeriod"/>
            </a:pPr>
            <a:r>
              <a:rPr lang="tr-TR" b="1" dirty="0"/>
              <a:t>Giriş ve Karşılama Ekranı</a:t>
            </a:r>
            <a:r>
              <a:rPr lang="tr-TR" dirty="0"/>
              <a:t>: Kimlik doğrulama, konum bilgisi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AI Teşhis Ekranı</a:t>
            </a:r>
            <a:r>
              <a:rPr lang="tr-TR" dirty="0"/>
              <a:t>: </a:t>
            </a:r>
            <a:r>
              <a:rPr lang="tr-TR" dirty="0" err="1"/>
              <a:t>Fundus</a:t>
            </a:r>
            <a:r>
              <a:rPr lang="tr-TR" dirty="0"/>
              <a:t> görüntüsü yükleme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Teşhis Sonuç Ekranı</a:t>
            </a:r>
            <a:r>
              <a:rPr lang="tr-TR" dirty="0"/>
              <a:t>: Teşhis sonucu, güven skoru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Doktor Önerisi Ekranı</a:t>
            </a:r>
            <a:r>
              <a:rPr lang="tr-TR" dirty="0"/>
              <a:t>: Teşhise ve konuma göre uzman önerileri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Randevu Ekranı</a:t>
            </a:r>
            <a:r>
              <a:rPr lang="tr-TR" dirty="0"/>
              <a:t>: Tarih ve saat seçimi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Randevu Listesi Ekranı</a:t>
            </a:r>
            <a:r>
              <a:rPr lang="tr-TR" dirty="0"/>
              <a:t>: Mevcut ve geçmiş randevular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B71F52A-13C8-2DB8-0E5C-AD29F0DF3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186" y="609600"/>
            <a:ext cx="3878041" cy="573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9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DD2FA968-34DA-F73A-CAF9-7B0E8BDE1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372" y="827115"/>
            <a:ext cx="2555803" cy="497101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C3FC06D1-3565-A9A2-91D4-A3C5E93E6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5" y="827116"/>
            <a:ext cx="2555804" cy="497101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8C48E20-5B3C-9D72-3FA4-B90B2BD36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366" y="827116"/>
            <a:ext cx="2896546" cy="497101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3AE8C74-5C21-1313-CC86-8C95EDB69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090" y="827115"/>
            <a:ext cx="2687780" cy="497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3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298672-9E7F-5EF5-F98B-D6A001A6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BULGULAR - UYGULAMA ÖZELLİKLERİ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65E082-2082-5645-2BFF-615108D1B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/>
              <a:t>Temel Özellikler: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Konum Bazlı Hizmet</a:t>
            </a:r>
            <a:r>
              <a:rPr lang="tr-TR" dirty="0"/>
              <a:t>: En yakın hastaneleri önerir (</a:t>
            </a:r>
            <a:r>
              <a:rPr lang="tr-TR" dirty="0" err="1"/>
              <a:t>Örn</a:t>
            </a:r>
            <a:r>
              <a:rPr lang="tr-TR" dirty="0"/>
              <a:t>: Battalgazi, Malatya)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Teşhis Görselleştirme</a:t>
            </a:r>
            <a:r>
              <a:rPr lang="tr-TR" dirty="0"/>
              <a:t>: Hastalık tahmini ve güven skoru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Detaylı Doktor Bilgileri</a:t>
            </a:r>
            <a:r>
              <a:rPr lang="tr-TR" dirty="0"/>
              <a:t>: Uzmanlık alanları ve iletişim bilgileri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Esnek Randevu Sistemi</a:t>
            </a:r>
            <a:r>
              <a:rPr lang="tr-TR" dirty="0"/>
              <a:t>: Tarih (</a:t>
            </a:r>
            <a:r>
              <a:rPr lang="tr-TR" dirty="0" err="1"/>
              <a:t>Örn</a:t>
            </a:r>
            <a:r>
              <a:rPr lang="tr-TR" dirty="0"/>
              <a:t>: 09 Mayıs 2025) ve saat seçimi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Randevu Takibi</a:t>
            </a:r>
            <a:r>
              <a:rPr lang="tr-TR" dirty="0"/>
              <a:t>: Görüntüleme ve iptal etme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347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634390-EB9F-257D-7440-E1F24BEA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35648C-A15A-B216-1AD9-657CC9179F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3" y="1838821"/>
            <a:ext cx="883242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%84.1 genel doğruluk, %80.53 test doğruluk oranıyla dört farklı göz durumunu başarıyla sınıflandıran MobileNetV2 tabanlı model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Konum bazlı doktor önerisi ve kullanıcı dostu arayüz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Özellikle göz sağlığı uzmanlarına erişimin sınırlı olduğu bölgelerde erken teşhis ve tedavi imkanı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Yapay zeka, mobil sağlık uygulamaları ve sağlık hizmetleri entegrasyonu alanında yenilikçi yaklaşım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Göz hastalıklarının erken teşhisine ve tedavisine katkı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202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37C245-4B64-92CA-E0C1-A7543366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306754-F7C9-7034-F908-F59BCB4962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080" y="1859339"/>
            <a:ext cx="1011258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WHO. (2021). World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vision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World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Organization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Gulshan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V., et al. (2016).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Detection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diabetic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retinopathy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retinal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fundus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photographs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JAMA, 316(22), 2402-2410.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D. S. W., et al. (2017).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diabetic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retinopathy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eye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diseases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JAMA, 318(22), 2211-2223.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Z., et al. (2019). Transfer Learning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Segmentation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Retinal Blood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Vessels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IEEE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Image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28(9), 4348-4358.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Howard, A. G., et al. (2017).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MobileNets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Convolutional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Networks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Mobile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Vision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Sandler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M., et al. (2018). MobileNetV2: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Inverted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Residuals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Bottlenecks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7008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4DA046-4761-36B9-0149-F8369550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GİRİŞ - PROBLEM TANIMI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565C45-7220-8AEC-4954-A3A6E05A9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6415"/>
            <a:ext cx="8596668" cy="4594947"/>
          </a:xfrm>
        </p:spPr>
        <p:txBody>
          <a:bodyPr/>
          <a:lstStyle/>
          <a:p>
            <a:pPr>
              <a:buNone/>
            </a:pPr>
            <a:r>
              <a:rPr lang="tr-TR" b="1" dirty="0"/>
              <a:t>Göz Hastalıkları: Küresel Bir Sağlık Sorunu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Dünya genelinde 2.2 milyardan fazla insanı etkilemektedir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1 milyardan fazla insan önlenebilir görme bozukluklarına sahiptir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Diyabetik retinopati, glokom ve katarakt: Erken teşhisle tedavi edilebilir</a:t>
            </a:r>
          </a:p>
          <a:p>
            <a:pPr>
              <a:buNone/>
            </a:pPr>
            <a:r>
              <a:rPr lang="tr-TR" b="1" dirty="0"/>
              <a:t>Temel Sorunlar: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Uzman Eksikliği ve Erişim Zorluğu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Erken Teşhis Eksikliği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Randevu Sistemlerinin Verimsizliği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Konum Bazlı Eşleştirme Eksikliği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337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00F987-25A6-B327-AA23-A8F13B11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GİRİŞ - MEVCUT ÇALIŞMALAR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5CB36A-47D5-2F77-1E68-BBC594064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6415"/>
            <a:ext cx="8596668" cy="45949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/>
              <a:t>Literatürdeki Önemli Çalışmalar: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Gulshan</a:t>
            </a:r>
            <a:r>
              <a:rPr lang="tr-TR" dirty="0"/>
              <a:t> ve ark. (2016): Diyabetik retinopati tespitinde %87.4 AUC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Ting</a:t>
            </a:r>
            <a:r>
              <a:rPr lang="tr-TR" dirty="0"/>
              <a:t> ve ark. (2017): Diyabetik retinopati, glokom ve AMD için %94.1, %96.4 ve %93.2 AUC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Li</a:t>
            </a:r>
            <a:r>
              <a:rPr lang="tr-TR" dirty="0"/>
              <a:t> ve ark. (2019): Glokom tespitinde %94.7 doğruluk oranı</a:t>
            </a:r>
          </a:p>
          <a:p>
            <a:pPr>
              <a:buNone/>
            </a:pPr>
            <a:r>
              <a:rPr lang="tr-TR" b="1" dirty="0"/>
              <a:t>Mevcut Çalışmalardaki Eksiklikler: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Sınırlı veri setleri üzerinde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Teşhis sonrası hasta yönlendirme eksikliği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Mobil uyumluluk eksikliği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Tek hastalık odaklı yaklaşım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Kullanıcı deneyiminin göz ardı edilmesi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507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C87E07-4766-2B93-2964-9C74BB71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GİRİŞ - ÇALIŞMANIN AMACI VE KATKISI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514B27-C9BE-D6F3-3B35-642667EA0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9419"/>
            <a:ext cx="8596668" cy="44619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/>
              <a:t>Amaç:</a:t>
            </a:r>
            <a:r>
              <a:rPr lang="tr-TR" dirty="0"/>
              <a:t> Göz hastalıklarının erken teşhisini kolaylaştıran, hastaları uygun uzmanlara yönlendiren ve sağlık hizmetlerine erişimi artıran kapsamlı bir sistem geliştirmek</a:t>
            </a:r>
          </a:p>
          <a:p>
            <a:pPr>
              <a:buNone/>
            </a:pPr>
            <a:r>
              <a:rPr lang="tr-TR" b="1" dirty="0"/>
              <a:t>Katkılar: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Çoklu Hastalık Teşhisi:</a:t>
            </a:r>
            <a:r>
              <a:rPr lang="tr-TR" dirty="0"/>
              <a:t> Dört farklı göz durumunu tek modelle sınıflandırma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Tam Entegre Çözüm:</a:t>
            </a:r>
            <a:r>
              <a:rPr lang="tr-TR" dirty="0"/>
              <a:t> Teşhisten randevuya kadar bütün olan bir sistem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Mobil Uyumlu Hafif Model:</a:t>
            </a:r>
            <a:r>
              <a:rPr lang="tr-TR" dirty="0"/>
              <a:t> MobileNetV2 tabanlı, mobil performans odaklı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Konum Bazlı Doktor Önerisi:</a:t>
            </a:r>
            <a:r>
              <a:rPr lang="tr-TR" dirty="0"/>
              <a:t> Kullanıcı konumuna ve teşhise göre uzman önerisi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Kullanıcı Odaklı Tasarım:</a:t>
            </a:r>
            <a:r>
              <a:rPr lang="tr-TR" dirty="0"/>
              <a:t> Teknik bilgi gerektirmeyen arayüz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Full-</a:t>
            </a:r>
            <a:r>
              <a:rPr lang="tr-TR" b="1" dirty="0" err="1"/>
              <a:t>Stack</a:t>
            </a:r>
            <a:r>
              <a:rPr lang="tr-TR" b="1" dirty="0"/>
              <a:t> Entegrasyon:</a:t>
            </a:r>
            <a:r>
              <a:rPr lang="tr-TR" dirty="0"/>
              <a:t> </a:t>
            </a:r>
            <a:r>
              <a:rPr lang="tr-TR" dirty="0" err="1"/>
              <a:t>Flutter</a:t>
            </a:r>
            <a:r>
              <a:rPr lang="tr-TR" dirty="0"/>
              <a:t>, Spring </a:t>
            </a:r>
            <a:r>
              <a:rPr lang="tr-TR" dirty="0" err="1"/>
              <a:t>Boot</a:t>
            </a:r>
            <a:r>
              <a:rPr lang="tr-TR" dirty="0"/>
              <a:t>, Python </a:t>
            </a:r>
            <a:r>
              <a:rPr lang="tr-TR" dirty="0" err="1"/>
              <a:t>Flask</a:t>
            </a:r>
            <a:r>
              <a:rPr lang="tr-TR" dirty="0"/>
              <a:t> ve </a:t>
            </a:r>
            <a:r>
              <a:rPr lang="tr-TR" dirty="0" err="1"/>
              <a:t>PostgreSQL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665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DF156B-B9D3-5023-0F5F-950520C2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YÖNTEM - SİSTEM MİMARİSİ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1EA668-16EC-00F9-F887-729E8F40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3165"/>
            <a:ext cx="8596668" cy="46281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/>
              <a:t>Katmanlı Mimari:</a:t>
            </a:r>
            <a:endParaRPr lang="tr-TR" dirty="0"/>
          </a:p>
          <a:p>
            <a:pPr>
              <a:buFont typeface="+mj-lt"/>
              <a:buAutoNum type="arabicPeriod"/>
            </a:pPr>
            <a:r>
              <a:rPr lang="tr-TR" b="1" dirty="0"/>
              <a:t>Mobil Uygulama Katmanı (</a:t>
            </a:r>
            <a:r>
              <a:rPr lang="tr-TR" b="1" dirty="0" err="1"/>
              <a:t>Flutter</a:t>
            </a:r>
            <a:r>
              <a:rPr lang="tr-TR" b="1" dirty="0"/>
              <a:t>)</a:t>
            </a:r>
            <a:r>
              <a:rPr lang="tr-TR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Kullanıcı kaydı ve kimlik doğrulama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 err="1"/>
              <a:t>Fundus</a:t>
            </a:r>
            <a:r>
              <a:rPr lang="tr-TR" dirty="0"/>
              <a:t> görüntüsü yükleme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Konum bazlı filtreleme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Teşhis sonuçları görüntüleme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Randevu yönetimi</a:t>
            </a:r>
          </a:p>
          <a:p>
            <a:pPr>
              <a:buFont typeface="+mj-lt"/>
              <a:buAutoNum type="arabicPeriod"/>
            </a:pPr>
            <a:r>
              <a:rPr lang="tr-TR" b="1" dirty="0" err="1"/>
              <a:t>Backend</a:t>
            </a:r>
            <a:r>
              <a:rPr lang="tr-TR" b="1" dirty="0"/>
              <a:t> API Katmanı (Spring </a:t>
            </a:r>
            <a:r>
              <a:rPr lang="tr-TR" b="1" dirty="0" err="1"/>
              <a:t>Boot</a:t>
            </a:r>
            <a:r>
              <a:rPr lang="tr-TR" b="1" dirty="0"/>
              <a:t>)</a:t>
            </a:r>
            <a:r>
              <a:rPr lang="tr-TR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 err="1"/>
              <a:t>RESTful</a:t>
            </a:r>
            <a:r>
              <a:rPr lang="tr-TR" dirty="0"/>
              <a:t> API servisleri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JWT </a:t>
            </a:r>
            <a:r>
              <a:rPr lang="tr-TR" dirty="0" err="1"/>
              <a:t>token</a:t>
            </a:r>
            <a:r>
              <a:rPr lang="tr-TR" dirty="0"/>
              <a:t> güvenlik sistemi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Veri yönetimi ve iş mantığı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937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0D1CAD-AA96-342A-D6A0-A1F1ACAA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YÖNTEM - SİSTEM MİMARİSİ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D98294-C477-24A6-0D57-393A61BF9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7156"/>
            <a:ext cx="8596668" cy="4894207"/>
          </a:xfrm>
        </p:spPr>
        <p:txBody>
          <a:bodyPr>
            <a:normAutofit/>
          </a:bodyPr>
          <a:lstStyle/>
          <a:p>
            <a:pPr>
              <a:buNone/>
            </a:pPr>
            <a:endParaRPr lang="tr-TR" b="1" dirty="0"/>
          </a:p>
          <a:p>
            <a:pPr>
              <a:buFont typeface="+mj-lt"/>
              <a:buAutoNum type="arabicPeriod" startAt="3"/>
            </a:pPr>
            <a:r>
              <a:rPr lang="tr-TR" b="1" dirty="0"/>
              <a:t>Model API Katmanı (Python </a:t>
            </a:r>
            <a:r>
              <a:rPr lang="tr-TR" b="1" dirty="0" err="1"/>
              <a:t>Flask</a:t>
            </a:r>
            <a:r>
              <a:rPr lang="tr-TR" b="1" dirty="0"/>
              <a:t>)</a:t>
            </a:r>
            <a:r>
              <a:rPr lang="tr-TR" dirty="0"/>
              <a:t> </a:t>
            </a:r>
          </a:p>
          <a:p>
            <a:pPr marL="742950" lvl="1" indent="-285750">
              <a:buFont typeface="+mj-lt"/>
              <a:buAutoNum type="arabicPeriod" startAt="3"/>
            </a:pPr>
            <a:r>
              <a:rPr lang="tr-TR" dirty="0" err="1"/>
              <a:t>TensorFlow</a:t>
            </a:r>
            <a:r>
              <a:rPr lang="tr-TR" dirty="0"/>
              <a:t> ile eğitilmiş yapay zeka modeli</a:t>
            </a:r>
          </a:p>
          <a:p>
            <a:pPr marL="742950" lvl="1" indent="-285750">
              <a:buFont typeface="+mj-lt"/>
              <a:buAutoNum type="arabicPeriod" startAt="3"/>
            </a:pPr>
            <a:r>
              <a:rPr lang="tr-TR" dirty="0"/>
              <a:t>Görüntü ön işleme</a:t>
            </a:r>
          </a:p>
          <a:p>
            <a:pPr marL="742950" lvl="1" indent="-285750">
              <a:buFont typeface="+mj-lt"/>
              <a:buAutoNum type="arabicPeriod" startAt="3"/>
            </a:pPr>
            <a:r>
              <a:rPr lang="tr-TR" dirty="0"/>
              <a:t>Tahmin işlemleri</a:t>
            </a:r>
          </a:p>
          <a:p>
            <a:pPr marL="742950" lvl="1" indent="-285750">
              <a:buFont typeface="+mj-lt"/>
              <a:buAutoNum type="arabicPeriod" startAt="3"/>
            </a:pPr>
            <a:r>
              <a:rPr lang="tr-TR" dirty="0"/>
              <a:t>JSON formatında sonuç dönüşü</a:t>
            </a:r>
          </a:p>
          <a:p>
            <a:pPr>
              <a:buFont typeface="+mj-lt"/>
              <a:buAutoNum type="arabicPeriod" startAt="3"/>
            </a:pPr>
            <a:r>
              <a:rPr lang="tr-TR" b="1" dirty="0"/>
              <a:t>Veri Katmanı (</a:t>
            </a:r>
            <a:r>
              <a:rPr lang="tr-TR" b="1" dirty="0" err="1"/>
              <a:t>PostgreSQL</a:t>
            </a:r>
            <a:r>
              <a:rPr lang="tr-TR" b="1" dirty="0"/>
              <a:t>)</a:t>
            </a:r>
            <a:r>
              <a:rPr lang="tr-TR" dirty="0"/>
              <a:t> </a:t>
            </a:r>
          </a:p>
          <a:p>
            <a:pPr marL="742950" lvl="1" indent="-285750">
              <a:buFont typeface="+mj-lt"/>
              <a:buAutoNum type="arabicPeriod" startAt="3"/>
            </a:pPr>
            <a:r>
              <a:rPr lang="tr-TR" dirty="0"/>
              <a:t>Kullanıcı bilgileri</a:t>
            </a:r>
          </a:p>
          <a:p>
            <a:pPr marL="742950" lvl="1" indent="-285750">
              <a:buFont typeface="+mj-lt"/>
              <a:buAutoNum type="arabicPeriod" startAt="3"/>
            </a:pPr>
            <a:r>
              <a:rPr lang="tr-TR" dirty="0"/>
              <a:t>Teşhis sonuçları</a:t>
            </a:r>
          </a:p>
          <a:p>
            <a:pPr marL="742950" lvl="1" indent="-285750">
              <a:buFont typeface="+mj-lt"/>
              <a:buAutoNum type="arabicPeriod" startAt="3"/>
            </a:pPr>
            <a:r>
              <a:rPr lang="tr-TR" dirty="0"/>
              <a:t>Doktor ve hastane bilgileri</a:t>
            </a:r>
          </a:p>
          <a:p>
            <a:pPr marL="742950" lvl="1" indent="-285750">
              <a:buFont typeface="+mj-lt"/>
              <a:buAutoNum type="arabicPeriod" startAt="3"/>
            </a:pPr>
            <a:r>
              <a:rPr lang="tr-TR" dirty="0"/>
              <a:t>Randevu verileri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0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67191-88FE-E5BF-9CC2-FF133AC56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0E9F9E-D079-014F-31BE-E420385F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YÖNTEM - VERİ SETİ VE ÖN İŞLEME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522862-D0D9-0FE7-AC54-78AB7084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8925"/>
            <a:ext cx="8596668" cy="426243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b="1" dirty="0"/>
              <a:t>Veri Seti Özellikleri: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4000+ </a:t>
            </a:r>
            <a:r>
              <a:rPr lang="tr-TR" dirty="0" err="1"/>
              <a:t>fundus</a:t>
            </a:r>
            <a:r>
              <a:rPr lang="tr-TR" dirty="0"/>
              <a:t> görüntüsü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Dört kategori: Normal, Katarakt, Diyabetik Retinopati, Glokom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Bölünme: %70 Eğitim, %15 Doğrulama, %15 Test</a:t>
            </a:r>
          </a:p>
          <a:p>
            <a:pPr>
              <a:buNone/>
            </a:pPr>
            <a:r>
              <a:rPr lang="tr-TR" b="1" dirty="0"/>
              <a:t>Ön İşleme Adımları:</a:t>
            </a:r>
            <a:endParaRPr lang="tr-TR" dirty="0"/>
          </a:p>
          <a:p>
            <a:pPr>
              <a:buFont typeface="+mj-lt"/>
              <a:buAutoNum type="arabicPeriod"/>
            </a:pPr>
            <a:r>
              <a:rPr lang="tr-TR" dirty="0"/>
              <a:t>Yeniden Boyutlandırma (256x256 piksel)</a:t>
            </a:r>
          </a:p>
          <a:p>
            <a:pPr>
              <a:buFont typeface="+mj-lt"/>
              <a:buAutoNum type="arabicPeriod"/>
            </a:pPr>
            <a:r>
              <a:rPr lang="tr-TR" dirty="0"/>
              <a:t>Normalizasyon ([-1, 1] aralığı)</a:t>
            </a:r>
          </a:p>
          <a:p>
            <a:pPr>
              <a:buFont typeface="+mj-lt"/>
              <a:buAutoNum type="arabicPeriod"/>
            </a:pPr>
            <a:r>
              <a:rPr lang="tr-TR" dirty="0"/>
              <a:t>Veri Artırma: 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Rastgele döndürme (±20°)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Genişlik/yükseklik kaydırma (±%20)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Yatay çevirme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 err="1"/>
              <a:t>Zoom</a:t>
            </a:r>
            <a:r>
              <a:rPr lang="tr-TR" dirty="0"/>
              <a:t> (±%20)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81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9ADD2-CE43-240E-52FA-4EB4A600E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DDDA72-8DA9-B863-235D-076B1B59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YÖNTEM - MODEL GELİŞTİRME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169896-5D11-7A7F-6C29-BFD5C200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2545"/>
            <a:ext cx="8596668" cy="43788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/>
              <a:t>MobileNetV2 Tabanlı Transfer Learning: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Üst katmanlar: Global </a:t>
            </a: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Pooling</a:t>
            </a:r>
            <a:r>
              <a:rPr lang="tr-TR" dirty="0"/>
              <a:t> + Dense </a:t>
            </a:r>
            <a:r>
              <a:rPr lang="tr-TR" dirty="0" err="1"/>
              <a:t>Layer</a:t>
            </a:r>
            <a:r>
              <a:rPr lang="tr-TR" dirty="0"/>
              <a:t> (4 sınıf)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Özellik Çıkarıcı: Dondurulmuş temel MobileNetV2 katmanları</a:t>
            </a:r>
          </a:p>
          <a:p>
            <a:pPr>
              <a:buNone/>
            </a:pPr>
            <a:r>
              <a:rPr lang="tr-TR" b="1" dirty="0"/>
              <a:t>Eğitim Parametreleri: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Optimizer</a:t>
            </a:r>
            <a:r>
              <a:rPr lang="tr-TR" dirty="0"/>
              <a:t>: Adam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Kayıp Fonksiyonu: </a:t>
            </a:r>
            <a:r>
              <a:rPr lang="tr-TR" dirty="0" err="1"/>
              <a:t>Sparse</a:t>
            </a:r>
            <a:r>
              <a:rPr lang="tr-TR" dirty="0"/>
              <a:t> </a:t>
            </a:r>
            <a:r>
              <a:rPr lang="tr-TR" dirty="0" err="1"/>
              <a:t>Categorical</a:t>
            </a:r>
            <a:r>
              <a:rPr lang="tr-TR" dirty="0"/>
              <a:t> </a:t>
            </a:r>
            <a:r>
              <a:rPr lang="tr-TR" dirty="0" err="1"/>
              <a:t>Crossentropy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Epoch</a:t>
            </a:r>
            <a:r>
              <a:rPr lang="tr-TR" dirty="0"/>
              <a:t>: 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Batch</a:t>
            </a:r>
            <a:r>
              <a:rPr lang="tr-TR" dirty="0"/>
              <a:t> Size: 32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Early</a:t>
            </a:r>
            <a:r>
              <a:rPr lang="tr-TR" dirty="0"/>
              <a:t> </a:t>
            </a:r>
            <a:r>
              <a:rPr lang="tr-TR" dirty="0" err="1"/>
              <a:t>Stopping</a:t>
            </a:r>
            <a:r>
              <a:rPr lang="tr-TR" dirty="0"/>
              <a:t>: Doğrulama kaybı izleme (</a:t>
            </a:r>
            <a:r>
              <a:rPr lang="tr-TR" dirty="0" err="1"/>
              <a:t>patience</a:t>
            </a:r>
            <a:r>
              <a:rPr lang="tr-TR" dirty="0"/>
              <a:t>=5)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98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82ACF-482C-CE37-0584-046802793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6A3E28-D6E2-5EA6-1523-01778FAD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YÖNTEM - MODEL API VE BACKEND ENTEGRASYONU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769491-FDB8-B418-93DA-5F694DD4EB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377427"/>
            <a:ext cx="6991273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Entegrasyon Süreci: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Görüntü mobil uygulamadan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API'ye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iletilir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görüntüyü Model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API'ye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gönderir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API görüntüyü işler ve tahmin sonuçlarını döndürür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sonuçlara göre uygun doktorları hesaplar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Sonuçlar mobil uygulamaya iletilir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API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Endpoints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api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diagnosis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Görüntü analizi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api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doctors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nearby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Konum bazlı doktor önerileri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api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appointments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Randevu oluşturma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65795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1043</Words>
  <Application>Microsoft Office PowerPoint</Application>
  <PresentationFormat>Geniş ekran</PresentationFormat>
  <Paragraphs>157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3" baseType="lpstr">
      <vt:lpstr>Arial</vt:lpstr>
      <vt:lpstr>Arial Unicode MS</vt:lpstr>
      <vt:lpstr>Trebuchet MS</vt:lpstr>
      <vt:lpstr>Wingdings 3</vt:lpstr>
      <vt:lpstr>Yüzeyler</vt:lpstr>
      <vt:lpstr> YAPAY ZEKA DESTEKLİ GÖZ HASTALIKLARININ TEŞHİSİNDE MOBİL UYGULAMA GELİŞTİRİLMESİ VE RANDEVU SİSTEMİ ENTEGRASYONU GÖZ ASİSTANI </vt:lpstr>
      <vt:lpstr>GİRİŞ - PROBLEM TANIMI</vt:lpstr>
      <vt:lpstr>GİRİŞ - MEVCUT ÇALIŞMALAR</vt:lpstr>
      <vt:lpstr>GİRİŞ - ÇALIŞMANIN AMACI VE KATKISI</vt:lpstr>
      <vt:lpstr>YÖNTEM - SİSTEM MİMARİSİ</vt:lpstr>
      <vt:lpstr>YÖNTEM - SİSTEM MİMARİSİ</vt:lpstr>
      <vt:lpstr>YÖNTEM - VERİ SETİ VE ÖN İŞLEME</vt:lpstr>
      <vt:lpstr>YÖNTEM - MODEL GELİŞTİRME</vt:lpstr>
      <vt:lpstr>YÖNTEM - MODEL API VE BACKEND ENTEGRASYONU</vt:lpstr>
      <vt:lpstr>YÖNTEM - MOBİL UYGULAMA GELİŞTİRME</vt:lpstr>
      <vt:lpstr>BULGULAR - MODEL PERFORMANSI</vt:lpstr>
      <vt:lpstr>BULGULAR - CONFUSION MATRIX ANALİZİ</vt:lpstr>
      <vt:lpstr>BULGULAR - EĞİTİM VE DOĞRULAMA SÜREÇLERİ</vt:lpstr>
      <vt:lpstr>BULGULAR - MOBİL UYGULAMA ÖZELLİKLERİ</vt:lpstr>
      <vt:lpstr>PowerPoint Sunusu</vt:lpstr>
      <vt:lpstr>BULGULAR - UYGULAMA ÖZELLİKLERİ</vt:lpstr>
      <vt:lpstr>SONUÇ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ebru azkul</dc:creator>
  <cp:lastModifiedBy>ebru azkul</cp:lastModifiedBy>
  <cp:revision>1</cp:revision>
  <dcterms:created xsi:type="dcterms:W3CDTF">2025-05-09T16:02:51Z</dcterms:created>
  <dcterms:modified xsi:type="dcterms:W3CDTF">2025-05-09T17:04:56Z</dcterms:modified>
</cp:coreProperties>
</file>