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A3B089-C4CB-55BF-795F-E08218460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B9484E8-6DF0-6782-81FB-B8ADE4EED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DD2CBC-8DA2-8105-1FB7-8E3857A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21A090-8609-41CE-9B0A-6FE22AE7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DD4D90-0648-D477-6AC1-C4B3C14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5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64E512-32BA-6BF0-A30D-7FFA6925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FA51271-E9F1-B417-3E9D-3066407BE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FDDBB0-6402-58DE-E688-5BEB7E02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DB25F0-AB3A-C184-1704-03AA204A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0C49BD-5BCB-6BAE-5999-CBECDB07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8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A381E3D-F0EA-1CB0-FAD9-865A5C106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E3AE8FB-88D5-BF60-0B4E-DF3AE7CA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5C7E2-0D99-BC0B-F559-AC62D925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D9D9D8-76E2-733E-2C2B-0AC36F9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BE4336-9F8E-BB5D-21FB-0AB9FBFA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7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3A03F7-4FA6-A615-B497-AC10AA2E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7B4CB-C933-3B00-6B9B-FA6428D6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82F293-4BBD-4C09-6B55-BBE70F96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BBFC0B-5BCC-86C1-FEFF-09BB8708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ADA63D-5910-3A53-005E-36B3E877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2F2B98-3931-9965-01C6-E3C9BE5E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5862AF-F559-D155-FBE6-4F6B1210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1E575A-DF51-E5B8-FAFE-E6B234E9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A94584-D77E-DA5A-C512-F90F54F5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4F921E-EA3C-DBAE-7141-3133BBA5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7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1C826-6EA8-FC8A-AF26-1083A32D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F53ED1-47A5-C1F3-C741-BAC43DECD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CF06718-D8CB-3238-3D1B-7CBDE25D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51F08E-D651-953D-74AC-4F048FB9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DAE2595-86FB-E6AE-6BBA-79D124B3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8E5521-1B84-F059-EB65-253B216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09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A39640-AE87-77F7-FEDE-A3D089D0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0009A8-1EFC-F782-957C-A73F44B2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F32A08-1E1E-2F80-F1D8-B9D2DE75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AE740A1-23E7-1E97-D5FE-5D8BB3F49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785991-94CA-F177-6BF3-B4B21D17E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099E66-AEF4-434F-2140-410B95A3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54A748E-C32D-B7A9-777E-F45AE49A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F971344-99A3-D3AF-1753-C2AC3D01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AF9F50-883E-092B-CE13-C6DD5240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A6A7768-BEF4-9B32-5E84-592CF13A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ED0847-5F8D-62CE-2EEA-1A8C53F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7E0EBF2-4F4A-30F3-7947-421B1A8B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9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EF4D4D0-B0F7-FD39-B3FE-F9CA03D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3F6D8E8-AD15-9DDA-7014-1E4EF062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518D78-C080-9C55-9C7B-FF189F35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7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BAAD7E-6117-B2F4-0884-030DEBB2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F53689-CA7F-ED4C-5033-88F2C3DD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FED22F-5B75-D04D-80F8-C26715AF5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7851C0-36D9-B0A2-EFB4-7414AB76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F9C38E0-0A19-19C7-A783-8A57994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D3484A-2A75-1197-EA6F-5219827B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5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097DB8-904C-A7DA-DAFA-31492A54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6DEA71E-A271-BFDC-BF08-9BE2855E0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65E975-9F83-CEA6-2D14-305DE8638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9929D7-5FA0-E1F2-69B3-A57A04DA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57E961-3391-A156-9C84-2A56F4B8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101FAE-F640-C160-0D68-03A2B3EE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1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E8A9DD1-4FCB-E515-1492-54EB15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220215-F87B-A3C8-3679-3975F2B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245327-4409-9237-937D-8EA785B45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BF2D-BFAB-4F12-9D21-956E6D08CB7F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95159E-9366-1282-3EFC-C4A8E4D8A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54B7C6-4A48-13B6-1177-3E18CE0E5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BB71-7769-41A3-A71B-4614DB205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1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4B23B8-3172-CE62-4A69-E9BD21CF3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DERİN SİNİR AĞLARI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2EF827-9053-FCFC-81B4-7E6684605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EBRU AZKUL-02210224012</a:t>
            </a:r>
          </a:p>
        </p:txBody>
      </p:sp>
    </p:spTree>
    <p:extLst>
      <p:ext uri="{BB962C8B-B14F-4D97-AF65-F5344CB8AC3E}">
        <p14:creationId xmlns:p14="http://schemas.microsoft.com/office/powerpoint/2010/main" val="75264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5318F8-7C8A-2292-C0A7-A1C3E8994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067"/>
            <a:ext cx="10515600" cy="5558896"/>
          </a:xfrm>
        </p:spPr>
        <p:txBody>
          <a:bodyPr/>
          <a:lstStyle/>
          <a:p>
            <a:r>
              <a:rPr lang="tr-TR" dirty="0"/>
              <a:t>Sonuçlar</a:t>
            </a:r>
          </a:p>
          <a:p>
            <a:pPr marL="0" indent="0">
              <a:buNone/>
            </a:pPr>
            <a:r>
              <a:rPr lang="tr-TR" dirty="0"/>
              <a:t>Mask R-CNN, uydu görüntülerinde gemi tespiti için etkili bir yöntemdir.</a:t>
            </a:r>
          </a:p>
          <a:p>
            <a:pPr marL="0" indent="0">
              <a:buNone/>
            </a:pPr>
            <a:r>
              <a:rPr lang="tr-TR" dirty="0"/>
              <a:t>Model, özellikle birbirine yakın gemilerin tespitinde zorluklar yaşamaktadır.</a:t>
            </a:r>
          </a:p>
          <a:p>
            <a:pPr marL="0" indent="0">
              <a:buNone/>
            </a:pPr>
            <a:r>
              <a:rPr lang="tr-TR" dirty="0"/>
              <a:t>Gelecek çalışmalarda, dönük sınırlayıcı kutuların kullanılması önerilmiştir.</a:t>
            </a:r>
          </a:p>
          <a:p>
            <a:r>
              <a:rPr lang="tr-TR" dirty="0"/>
              <a:t>Tartışma</a:t>
            </a:r>
          </a:p>
          <a:p>
            <a:pPr marL="0" indent="0">
              <a:buNone/>
            </a:pPr>
            <a:r>
              <a:rPr lang="tr-TR" dirty="0"/>
              <a:t>Mask R-CNN'in avantajları: Yüksek doğruluk, nesne segmentasyonu.</a:t>
            </a:r>
          </a:p>
          <a:p>
            <a:r>
              <a:rPr lang="tr-TR" dirty="0"/>
              <a:t>Sınırlamalar: Yakın gemilerin tespitinde zorluklar.</a:t>
            </a:r>
          </a:p>
        </p:txBody>
      </p:sp>
    </p:spTree>
    <p:extLst>
      <p:ext uri="{BB962C8B-B14F-4D97-AF65-F5344CB8AC3E}">
        <p14:creationId xmlns:p14="http://schemas.microsoft.com/office/powerpoint/2010/main" val="111635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D66474-69D6-2038-8055-D5EA5152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3. "Gemi Tespiti Uygulamasında YOLOv8 ve YOLOv9 Algoritmalarının Performans Değerlendirmesi"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638FE4-D9E2-5E87-D6D4-206D1AC5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Giriş</a:t>
            </a:r>
          </a:p>
          <a:p>
            <a:pPr marL="0" indent="0">
              <a:buNone/>
            </a:pPr>
            <a:r>
              <a:rPr lang="tr-TR" dirty="0"/>
              <a:t>Gemi tespiti, deniz gözetimi, balıkçılık yönetimi ve deniz savaşları için kritik öneme sahiptir.</a:t>
            </a:r>
          </a:p>
          <a:p>
            <a:pPr marL="0" indent="0">
              <a:buNone/>
            </a:pPr>
            <a:r>
              <a:rPr lang="tr-TR" dirty="0"/>
              <a:t>YOLO (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) algoritmaları, gerçek zamanlı nesne tespiti için popülerdir.</a:t>
            </a:r>
          </a:p>
          <a:p>
            <a:pPr marL="0" indent="0">
              <a:buNone/>
            </a:pPr>
            <a:r>
              <a:rPr lang="tr-TR" dirty="0"/>
              <a:t>Bu çalışmada, YOLOv8 ve YOLOv9'un gemi tespitindeki performansı karşılaştırılmıştır.</a:t>
            </a:r>
          </a:p>
        </p:txBody>
      </p:sp>
    </p:spTree>
    <p:extLst>
      <p:ext uri="{BB962C8B-B14F-4D97-AF65-F5344CB8AC3E}">
        <p14:creationId xmlns:p14="http://schemas.microsoft.com/office/powerpoint/2010/main" val="278919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814E4F-3A94-1CB2-3148-D6E39AF8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910"/>
            <a:ext cx="10515600" cy="5633053"/>
          </a:xfrm>
        </p:spPr>
        <p:txBody>
          <a:bodyPr/>
          <a:lstStyle/>
          <a:p>
            <a:r>
              <a:rPr lang="tr-TR" sz="2400" dirty="0"/>
              <a:t>Temel olarak YOLO mimarileri 3 ana bölümden oluşmaktadır. Bunlar; omurga (</a:t>
            </a:r>
            <a:r>
              <a:rPr lang="tr-TR" sz="2400" dirty="0" err="1"/>
              <a:t>Backbone</a:t>
            </a:r>
            <a:r>
              <a:rPr lang="tr-TR" sz="2400" dirty="0"/>
              <a:t>), boyun (</a:t>
            </a:r>
            <a:r>
              <a:rPr lang="tr-TR" sz="2400" dirty="0" err="1"/>
              <a:t>Neck</a:t>
            </a:r>
            <a:r>
              <a:rPr lang="tr-TR" sz="2400" dirty="0"/>
              <a:t>) ve baş (</a:t>
            </a:r>
            <a:r>
              <a:rPr lang="tr-TR" sz="2400" dirty="0" err="1"/>
              <a:t>Head</a:t>
            </a:r>
            <a:r>
              <a:rPr lang="tr-TR" sz="2400" dirty="0"/>
              <a:t>) bölümledir. Omurga bölümünde girdi olarak verilen resimlerin özniteliklerinin çıkarılması işlemleri gerçekleştirilir. Boyun bölümde çıkarılan özniteliklerin birleştirilme ve seçilme işlemleri gerçekleştirilirken baş bölümünde ise tahminleme yapılır.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650919-CE11-9AA2-3CA9-5D7C767E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01" y="2451538"/>
            <a:ext cx="6027942" cy="33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F93E3C-89CE-2620-1CDD-67BB42E5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400"/>
            <a:ext cx="10515600" cy="5389563"/>
          </a:xfrm>
        </p:spPr>
        <p:txBody>
          <a:bodyPr/>
          <a:lstStyle/>
          <a:p>
            <a:r>
              <a:rPr lang="tr-TR" dirty="0"/>
              <a:t>Yöntem</a:t>
            </a:r>
          </a:p>
          <a:p>
            <a:pPr marL="0" indent="0">
              <a:buNone/>
            </a:pPr>
            <a:r>
              <a:rPr lang="tr-TR" dirty="0"/>
              <a:t>YOLOv8 ve YOLOv9: Derin öğrenme tabanlı nesne tespiti algoritmaları.</a:t>
            </a:r>
          </a:p>
          <a:p>
            <a:pPr marL="0" indent="0">
              <a:buNone/>
            </a:pPr>
            <a:r>
              <a:rPr lang="tr-TR" dirty="0"/>
              <a:t>Veri Seti: "</a:t>
            </a:r>
            <a:r>
              <a:rPr lang="tr-TR" dirty="0" err="1"/>
              <a:t>Ships</a:t>
            </a:r>
            <a:r>
              <a:rPr lang="tr-TR" dirty="0"/>
              <a:t> in Google Earth" veri seti, 1658 uydu görüntüsü içerir.</a:t>
            </a:r>
          </a:p>
          <a:p>
            <a:pPr marL="0" indent="0">
              <a:buNone/>
            </a:pPr>
            <a:r>
              <a:rPr lang="tr-TR" dirty="0"/>
              <a:t>Eğitim ve Doğrulama: Veri seti, eğitim (%86), doğrulama (%10) ve test (%5) olarak ayrılmıştır.</a:t>
            </a:r>
          </a:p>
          <a:p>
            <a:r>
              <a:rPr lang="tr-TR" dirty="0"/>
              <a:t>Materyal ve Yöntem</a:t>
            </a:r>
          </a:p>
          <a:p>
            <a:pPr marL="0" indent="0">
              <a:buNone/>
            </a:pPr>
            <a:r>
              <a:rPr lang="tr-TR" dirty="0"/>
              <a:t>Veri Ön İşleme: Görüntüler 640x640 piksele yeniden boyutlandırılmış ve yatay çevirme, döndürme gibi veri artırma teknikleri uygulanmıştır.</a:t>
            </a:r>
          </a:p>
          <a:p>
            <a:pPr marL="0" indent="0">
              <a:buNone/>
            </a:pPr>
            <a:r>
              <a:rPr lang="tr-TR" dirty="0"/>
              <a:t>Model Eğitimi: Her iki model de 25 iterasyon boyunca eğitilmiştir.</a:t>
            </a:r>
          </a:p>
          <a:p>
            <a:pPr marL="0" indent="0">
              <a:buNone/>
            </a:pPr>
            <a:r>
              <a:rPr lang="tr-TR" dirty="0"/>
              <a:t>Performans Metrikleri: Kesinlik, duyarlılık ve ortalama hassasiyet (</a:t>
            </a:r>
            <a:r>
              <a:rPr lang="tr-TR" dirty="0" err="1"/>
              <a:t>mAP</a:t>
            </a:r>
            <a:r>
              <a:rPr lang="tr-TR" dirty="0"/>
              <a:t>) kullanılmıştır.</a:t>
            </a:r>
          </a:p>
        </p:txBody>
      </p:sp>
    </p:spTree>
    <p:extLst>
      <p:ext uri="{BB962C8B-B14F-4D97-AF65-F5344CB8AC3E}">
        <p14:creationId xmlns:p14="http://schemas.microsoft.com/office/powerpoint/2010/main" val="338418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B93CF5-6FCA-8C2A-0FFA-B76E4381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733"/>
            <a:ext cx="10515600" cy="5601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/>
              <a:t>Bulgular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YOLOv9:</a:t>
            </a:r>
            <a:r>
              <a:rPr lang="tr-TR" dirty="0"/>
              <a:t> Daha hızlı yakınsama sağlar ve başlangıç aşamalarında daha yüksek </a:t>
            </a:r>
            <a:r>
              <a:rPr lang="tr-TR"/>
              <a:t>Ortalama Doğruluk </a:t>
            </a:r>
            <a:r>
              <a:rPr lang="tr-TR" dirty="0"/>
              <a:t>(</a:t>
            </a:r>
            <a:r>
              <a:rPr lang="tr-TR" dirty="0" err="1"/>
              <a:t>mAP</a:t>
            </a:r>
            <a:r>
              <a:rPr lang="tr-TR" dirty="0"/>
              <a:t>) değerlerine ulaşır.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YOLOv8:</a:t>
            </a:r>
            <a:r>
              <a:rPr lang="tr-TR" dirty="0"/>
              <a:t> Daha stabil bir eğitim sürecine sahiptir, ancak başlangıç performansı YOLOv9'a kıyasla daha düşüktür.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Genel Performans:</a:t>
            </a:r>
            <a:r>
              <a:rPr lang="tr-TR" dirty="0"/>
              <a:t> Her iki model de gemi tespitinde başarılıdır, ancak YOLOv9 genel olarak daha iyi sonuçlar vermektedir.</a:t>
            </a:r>
          </a:p>
          <a:p>
            <a:pPr marL="0" indent="0">
              <a:buNone/>
            </a:pPr>
            <a:r>
              <a:rPr lang="tr-TR" b="1" dirty="0"/>
              <a:t>Sonuçlar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YOLOv9, özellikle erken iterasyonlarda daha yüksek doğruluk sunarak üstün performans göstermektedir.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YOLO tabanlı modeller, gemi tespiti için hızlı ve güvenilir çözümler sunmaktadır.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Gelecekte, daha büyük veri setleri ve farklı senaryolar üzerinde çalışmalar önerilmektedir.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19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EAEBCE-4059-757A-C9FD-5A42AA0E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"Gelişmiş Deniz Gözlemi: SAR Tabanlı Gemi Tespiti için CNN Algoritmalarının Kullanımı"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EE6173-F940-F3D1-FC4A-4D6DF065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Giriş</a:t>
            </a:r>
          </a:p>
          <a:p>
            <a:r>
              <a:rPr lang="tr-TR" dirty="0"/>
              <a:t>Deniz gözetimi, gemi tespiti ve trafik yönetimi için kritik öneme sahiptir.Sentinel-1 SAR verileri ve </a:t>
            </a:r>
            <a:r>
              <a:rPr lang="tr-TR" dirty="0" err="1"/>
              <a:t>Faster</a:t>
            </a:r>
            <a:r>
              <a:rPr lang="tr-TR" dirty="0"/>
              <a:t> R-CNN algoritması kullanılarak gemi tespiti </a:t>
            </a:r>
            <a:r>
              <a:rPr lang="tr-TR" dirty="0" err="1"/>
              <a:t>yapılmıştır.Çalışmanın</a:t>
            </a:r>
            <a:r>
              <a:rPr lang="tr-TR" dirty="0"/>
              <a:t> amacı, SAR görüntülerinde gemilerin tespitini geliştirmek ve deniz gözetimini iyileştirmektir.</a:t>
            </a:r>
          </a:p>
        </p:txBody>
      </p:sp>
    </p:spTree>
    <p:extLst>
      <p:ext uri="{BB962C8B-B14F-4D97-AF65-F5344CB8AC3E}">
        <p14:creationId xmlns:p14="http://schemas.microsoft.com/office/powerpoint/2010/main" val="11355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24A31E-9AAD-573B-EC3E-E67A61E6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067"/>
            <a:ext cx="10515600" cy="5431896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Yöntem</a:t>
            </a:r>
          </a:p>
          <a:p>
            <a:pPr marL="0" indent="0">
              <a:buNone/>
            </a:pPr>
            <a:r>
              <a:rPr lang="tr-TR" dirty="0"/>
              <a:t>Sentinel-1 Verileri: Avrupa Uzay Ajansı (ESA) tarafından sağlanan SAR uydusu. VH polarizasyonu kullanılmıştır.</a:t>
            </a:r>
          </a:p>
          <a:p>
            <a:pPr marL="0" indent="0">
              <a:buNone/>
            </a:pPr>
            <a:r>
              <a:rPr lang="tr-TR" dirty="0" err="1"/>
              <a:t>Faster</a:t>
            </a:r>
            <a:r>
              <a:rPr lang="tr-TR" dirty="0"/>
              <a:t> R-CNN Algoritması: Derin öğrenme tabanlı nesne tespiti için kullanılan bir yöntem. </a:t>
            </a:r>
          </a:p>
          <a:p>
            <a:pPr marL="0" indent="0">
              <a:buNone/>
            </a:pPr>
            <a:r>
              <a:rPr lang="tr-TR" dirty="0"/>
              <a:t>İki ana bileşeni vardır: Bölge Öneri Ağı (RPN) ve Algılama Ağı.</a:t>
            </a:r>
          </a:p>
          <a:p>
            <a:pPr marL="0" indent="0">
              <a:buNone/>
            </a:pPr>
            <a:r>
              <a:rPr lang="tr-TR" dirty="0"/>
              <a:t>Bölge Öneri Ağı (RPN) :RPN bilgiyi, önerilen bölgenin ilgilenilen bir nesneyi içerme olasılığını gösteren ilişkili 'nesnellik' puanlarına sahip bölge önerileri oluşturmak için kullanır.</a:t>
            </a:r>
          </a:p>
          <a:p>
            <a:pPr marL="0" indent="0">
              <a:buNone/>
            </a:pPr>
            <a:r>
              <a:rPr lang="tr-TR" dirty="0" err="1"/>
              <a:t>SARfish</a:t>
            </a:r>
            <a:r>
              <a:rPr lang="tr-TR" dirty="0"/>
              <a:t> Algoritması: SAR görüntülerinde gemi tespiti için açık kaynaklı bir </a:t>
            </a:r>
            <a:r>
              <a:rPr lang="tr-TR" dirty="0" err="1"/>
              <a:t>yazılım.Gürültü</a:t>
            </a:r>
            <a:r>
              <a:rPr lang="tr-TR" dirty="0"/>
              <a:t> ve benekleri gidermek için  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00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9FC4DC-50D9-B91B-2D6E-E3D6BA30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752"/>
            <a:ext cx="10515600" cy="5286211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Materyal ve Yöntem</a:t>
            </a:r>
          </a:p>
          <a:p>
            <a:r>
              <a:rPr lang="tr-TR" b="1" dirty="0"/>
              <a:t>Çalışma Alanı:</a:t>
            </a:r>
            <a:r>
              <a:rPr lang="tr-TR" dirty="0"/>
              <a:t> Mersin Limanı, Akdeniz’in önemli ticaret merkezlerinden biridir.</a:t>
            </a:r>
          </a:p>
          <a:p>
            <a:r>
              <a:rPr lang="tr-TR" b="1" dirty="0"/>
              <a:t>Veri Seti:</a:t>
            </a:r>
            <a:r>
              <a:rPr lang="tr-TR" dirty="0"/>
              <a:t> Çalışmada, Sentinel-1 VH polarizasyonuna sahip SAR görüntüleri kullanılmıştır.</a:t>
            </a:r>
          </a:p>
          <a:p>
            <a:r>
              <a:rPr lang="tr-TR" b="1" dirty="0"/>
              <a:t>Ön İşleme:</a:t>
            </a:r>
            <a:r>
              <a:rPr lang="tr-TR" dirty="0"/>
              <a:t> SAR görüntülerindeki gürültü ve benekler giderilmiş, analiz öncesinde görüntüler temizlenmiştir.</a:t>
            </a:r>
          </a:p>
          <a:p>
            <a:r>
              <a:rPr lang="tr-TR" b="1" dirty="0"/>
              <a:t>Eğitim ve Test: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 R-CNN modeli, ön işlenmiş SAR görüntüleri üzerinde eğitilmiş ve performansı test edilmiştir.</a:t>
            </a:r>
          </a:p>
        </p:txBody>
      </p:sp>
    </p:spTree>
    <p:extLst>
      <p:ext uri="{BB962C8B-B14F-4D97-AF65-F5344CB8AC3E}">
        <p14:creationId xmlns:p14="http://schemas.microsoft.com/office/powerpoint/2010/main" val="213640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1DA47D-28CD-8339-F321-660A9AAB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067"/>
            <a:ext cx="10515600" cy="5685896"/>
          </a:xfrm>
        </p:spPr>
        <p:txBody>
          <a:bodyPr/>
          <a:lstStyle/>
          <a:p>
            <a:r>
              <a:rPr lang="tr-TR" b="1" dirty="0"/>
              <a:t>Bulgular</a:t>
            </a:r>
          </a:p>
          <a:p>
            <a:pPr marL="0" indent="0">
              <a:buNone/>
            </a:pPr>
            <a:r>
              <a:rPr lang="tr-TR" dirty="0"/>
              <a:t>Doğruluk: %86.11 doğruluk oranı elde edilmiştir.</a:t>
            </a:r>
          </a:p>
          <a:p>
            <a:pPr marL="0" indent="0">
              <a:buNone/>
            </a:pPr>
            <a:r>
              <a:rPr lang="tr-TR" dirty="0"/>
              <a:t>Kesinlik ve Geri Çağırma: Kesinlik %84.54, geri çağırma %89.03.</a:t>
            </a:r>
          </a:p>
          <a:p>
            <a:pPr marL="0" indent="0">
              <a:buNone/>
            </a:pPr>
            <a:r>
              <a:rPr lang="tr-TR" dirty="0"/>
              <a:t>Tespit Edilen Gemiler: Küçük balıkçı teknelerinden büyük kargo gemilerine kadar çeşitli gemiler başarıyla tespit edilmiştir.</a:t>
            </a:r>
          </a:p>
          <a:p>
            <a:r>
              <a:rPr lang="tr-TR" b="1" dirty="0"/>
              <a:t>Sonuçlar</a:t>
            </a:r>
          </a:p>
          <a:p>
            <a:pPr marL="0" indent="0">
              <a:buNone/>
            </a:pPr>
            <a:r>
              <a:rPr lang="tr-TR" dirty="0" err="1"/>
              <a:t>Faster</a:t>
            </a:r>
            <a:r>
              <a:rPr lang="tr-TR" dirty="0"/>
              <a:t> R-CNN ve Sentinel-1 verilerinin kombinasyonu, gemi tespiti için etkili bir yöntemdir.</a:t>
            </a:r>
          </a:p>
          <a:p>
            <a:pPr marL="0" indent="0">
              <a:buNone/>
            </a:pPr>
            <a:r>
              <a:rPr lang="tr-TR" dirty="0"/>
              <a:t>Deniz gözetimi ve gemi trafiği yönetimi için pratik uygulamaları </a:t>
            </a:r>
            <a:r>
              <a:rPr lang="tr-TR" dirty="0" err="1"/>
              <a:t>vardır.Gelecek</a:t>
            </a:r>
            <a:r>
              <a:rPr lang="tr-TR" dirty="0"/>
              <a:t> çalışmalarda daha büyük veri setleri ve farklı algoritmaların kullanılması önerilmiştir.</a:t>
            </a:r>
          </a:p>
        </p:txBody>
      </p:sp>
    </p:spTree>
    <p:extLst>
      <p:ext uri="{BB962C8B-B14F-4D97-AF65-F5344CB8AC3E}">
        <p14:creationId xmlns:p14="http://schemas.microsoft.com/office/powerpoint/2010/main" val="233296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B0D94-854B-E53F-4A2D-77796436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"Mask R-CNN İle Uydu Görüntülerinde Gemi Tespiti"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9FB93B-3CDA-DF9C-A1BD-EA4CEAE1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  <a:p>
            <a:pPr marL="0" indent="0">
              <a:buNone/>
            </a:pPr>
            <a:r>
              <a:rPr lang="tr-TR" dirty="0"/>
              <a:t>Uydu görüntülerinde gemi tespiti, deniz gözetimi ve güvenliği için önemlidir.</a:t>
            </a:r>
          </a:p>
          <a:p>
            <a:pPr marL="0" indent="0">
              <a:buNone/>
            </a:pPr>
            <a:r>
              <a:rPr lang="tr-TR" dirty="0"/>
              <a:t>Mask R-CNN, derin öğrenme tabanlı nesne tespiti ve segmentasyon modeli olup, nesneleri belirleyip pikseller bazında ayırarak daha hassas sonuçlar elde edilmesini sağlar. Bu çalışmada, Mask R-CNN modeli kullanılarak uydu görüntülerinden gemilerin tespiti ve segmentasyonu gerçekleştirilmiştir. Model, görüntüler üzerinde eğitilmiş ve doğruluk, hassasiyet gibi metrikler ile değerlendirilmiştir.</a:t>
            </a:r>
          </a:p>
        </p:txBody>
      </p:sp>
    </p:spTree>
    <p:extLst>
      <p:ext uri="{BB962C8B-B14F-4D97-AF65-F5344CB8AC3E}">
        <p14:creationId xmlns:p14="http://schemas.microsoft.com/office/powerpoint/2010/main" val="1544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D6580F-7075-FC19-BA38-2002BFE2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332"/>
            <a:ext cx="10515600" cy="4775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Yöntem</a:t>
            </a:r>
          </a:p>
          <a:p>
            <a:r>
              <a:rPr lang="tr-TR" b="1" dirty="0"/>
              <a:t>Mask R-CNN:</a:t>
            </a:r>
            <a:r>
              <a:rPr lang="tr-TR" dirty="0"/>
              <a:t> Nesne tespiti ve segmentasyon için kullanılan bölge tabanlı bir modeldir. Nesneleri hem sınırlayıcı kutular (</a:t>
            </a:r>
            <a:r>
              <a:rPr lang="tr-TR" dirty="0" err="1"/>
              <a:t>bounding</a:t>
            </a:r>
            <a:r>
              <a:rPr lang="tr-TR" dirty="0"/>
              <a:t> </a:t>
            </a:r>
            <a:r>
              <a:rPr lang="tr-TR" dirty="0" err="1"/>
              <a:t>boxes</a:t>
            </a:r>
            <a:r>
              <a:rPr lang="tr-TR" dirty="0"/>
              <a:t>) hem de pikseller bazında maskeler ile işaretler.</a:t>
            </a:r>
          </a:p>
          <a:p>
            <a:r>
              <a:rPr lang="tr-TR" b="1" dirty="0"/>
              <a:t>Veri Seti:</a:t>
            </a:r>
            <a:r>
              <a:rPr lang="tr-TR" dirty="0"/>
              <a:t> Çalışmada, Google </a:t>
            </a:r>
            <a:r>
              <a:rPr lang="tr-TR" dirty="0" err="1"/>
              <a:t>Earth’ten</a:t>
            </a:r>
            <a:r>
              <a:rPr lang="tr-TR" dirty="0"/>
              <a:t> elde edilen 1 metre çözünürlüklü toplam </a:t>
            </a:r>
            <a:r>
              <a:rPr lang="tr-TR" b="1" dirty="0"/>
              <a:t>1.838 uydu görüntüsü</a:t>
            </a:r>
            <a:r>
              <a:rPr lang="tr-TR" dirty="0"/>
              <a:t> kullanılmıştır.</a:t>
            </a:r>
          </a:p>
          <a:p>
            <a:r>
              <a:rPr lang="tr-TR" b="1" dirty="0"/>
              <a:t>Gemi Maskeleri:</a:t>
            </a:r>
            <a:r>
              <a:rPr lang="tr-TR" dirty="0"/>
              <a:t> Gemiler, Coğrafi Bilgi Sistemleri (GIS) yazılımı aracılığıyla manuel olarak etiketlenmiştir.</a:t>
            </a:r>
          </a:p>
          <a:p>
            <a:r>
              <a:rPr lang="tr-TR" b="1" dirty="0"/>
              <a:t>Eğitim ve Test Süreci: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Eğitim:</a:t>
            </a:r>
            <a:r>
              <a:rPr lang="tr-TR" dirty="0"/>
              <a:t> 1.224 görüntü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Doğrulama:</a:t>
            </a:r>
            <a:r>
              <a:rPr lang="tr-TR" dirty="0"/>
              <a:t> 320 görüntü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Test:</a:t>
            </a:r>
            <a:r>
              <a:rPr lang="tr-TR" dirty="0"/>
              <a:t> 294 görüntü olacak şekilde veri seti üçe ayrılmıştır.</a:t>
            </a:r>
          </a:p>
        </p:txBody>
      </p:sp>
    </p:spTree>
    <p:extLst>
      <p:ext uri="{BB962C8B-B14F-4D97-AF65-F5344CB8AC3E}">
        <p14:creationId xmlns:p14="http://schemas.microsoft.com/office/powerpoint/2010/main" val="354973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overall Resnet-101 model architecture. The window size and the... |  Download Scientific Diagram">
            <a:extLst>
              <a:ext uri="{FF2B5EF4-FFF2-40B4-BE49-F238E27FC236}">
                <a16:creationId xmlns:a16="http://schemas.microsoft.com/office/drawing/2014/main" id="{9E86C345-351F-A825-45B2-B3763C997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66" y="2353735"/>
            <a:ext cx="6925733" cy="259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E82189E-F9FC-0355-7FC0-9D6B51ECDE9A}"/>
              </a:ext>
            </a:extLst>
          </p:cNvPr>
          <p:cNvSpPr txBox="1"/>
          <p:nvPr/>
        </p:nvSpPr>
        <p:spPr>
          <a:xfrm>
            <a:off x="880533" y="584201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Model Eğitimi: ResNet-101 omurga ağı kullanılarak 80 bin iterasyon boyunca eğitilmiştir.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71CFA02-3EEC-5F43-2A73-3CA21FD2A02D}"/>
              </a:ext>
            </a:extLst>
          </p:cNvPr>
          <p:cNvSpPr txBox="1"/>
          <p:nvPr/>
        </p:nvSpPr>
        <p:spPr>
          <a:xfrm>
            <a:off x="4241800" y="54456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Şekil 1. ResNet-101 omurga ağı </a:t>
            </a:r>
          </a:p>
        </p:txBody>
      </p:sp>
    </p:spTree>
    <p:extLst>
      <p:ext uri="{BB962C8B-B14F-4D97-AF65-F5344CB8AC3E}">
        <p14:creationId xmlns:p14="http://schemas.microsoft.com/office/powerpoint/2010/main" val="165650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75BF2-7C7E-F888-2F2D-37A88B7B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667"/>
            <a:ext cx="10515600" cy="5203296"/>
          </a:xfrm>
        </p:spPr>
        <p:txBody>
          <a:bodyPr/>
          <a:lstStyle/>
          <a:p>
            <a:r>
              <a:rPr lang="tr-TR" dirty="0"/>
              <a:t>Performans Metrikleri: Kesinlik, geri getirme ve F1 skoru kullanılmıştır.</a:t>
            </a:r>
          </a:p>
          <a:p>
            <a:pPr marL="0" indent="0">
              <a:buNone/>
            </a:pPr>
            <a:r>
              <a:rPr lang="tr-TR" b="1" dirty="0"/>
              <a:t>Bulgular</a:t>
            </a:r>
          </a:p>
          <a:p>
            <a:pPr marL="0" indent="0">
              <a:buNone/>
            </a:pPr>
            <a:r>
              <a:rPr lang="tr-TR" dirty="0"/>
              <a:t>Doğruluk: Test görüntülerinde %92.38 geri getirme ve %90.58 kesinlik elde edilmiştir.</a:t>
            </a:r>
          </a:p>
          <a:p>
            <a:pPr marL="0" indent="0">
              <a:buNone/>
            </a:pPr>
            <a:r>
              <a:rPr lang="tr-TR" dirty="0"/>
              <a:t>Hatalar: Birbirine yakın gemiler tek bir gemi olarak tespit edilmiş veya gözden kaçırılmıştır.</a:t>
            </a:r>
          </a:p>
          <a:p>
            <a:pPr marL="0" indent="0">
              <a:buNone/>
            </a:pPr>
            <a:r>
              <a:rPr lang="tr-TR" dirty="0"/>
              <a:t>Başarılı Tespitler: Açık denizde ve limanlarda bulunan gemiler başarıyla tespit edilmiştir.</a:t>
            </a:r>
          </a:p>
        </p:txBody>
      </p:sp>
    </p:spTree>
    <p:extLst>
      <p:ext uri="{BB962C8B-B14F-4D97-AF65-F5344CB8AC3E}">
        <p14:creationId xmlns:p14="http://schemas.microsoft.com/office/powerpoint/2010/main" val="219931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897</Words>
  <Application>Microsoft Office PowerPoint</Application>
  <PresentationFormat>Geniş ekran</PresentationFormat>
  <Paragraphs>74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DERİN SİNİR AĞLARI </vt:lpstr>
      <vt:lpstr>1. "Gelişmiş Deniz Gözlemi: SAR Tabanlı Gemi Tespiti için CNN Algoritmalarının Kullanımı"</vt:lpstr>
      <vt:lpstr>PowerPoint Sunusu</vt:lpstr>
      <vt:lpstr>PowerPoint Sunusu</vt:lpstr>
      <vt:lpstr>PowerPoint Sunusu</vt:lpstr>
      <vt:lpstr>2. "Mask R-CNN İle Uydu Görüntülerinde Gemi Tespiti"</vt:lpstr>
      <vt:lpstr>PowerPoint Sunusu</vt:lpstr>
      <vt:lpstr>PowerPoint Sunusu</vt:lpstr>
      <vt:lpstr>PowerPoint Sunusu</vt:lpstr>
      <vt:lpstr>PowerPoint Sunusu</vt:lpstr>
      <vt:lpstr>3. "Gemi Tespiti Uygulamasında YOLOv8 ve YOLOv9 Algoritmalarının Performans Değerlendirmesi"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ebru azkul</dc:creator>
  <cp:lastModifiedBy>ebru azkul</cp:lastModifiedBy>
  <cp:revision>4</cp:revision>
  <dcterms:created xsi:type="dcterms:W3CDTF">2025-03-02T01:10:25Z</dcterms:created>
  <dcterms:modified xsi:type="dcterms:W3CDTF">2025-03-02T02:33:28Z</dcterms:modified>
</cp:coreProperties>
</file>