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5" r:id="rId2"/>
    <p:sldId id="286" r:id="rId3"/>
    <p:sldId id="257" r:id="rId4"/>
    <p:sldId id="258" r:id="rId5"/>
    <p:sldId id="280" r:id="rId6"/>
    <p:sldId id="259" r:id="rId7"/>
    <p:sldId id="287" r:id="rId8"/>
    <p:sldId id="263" r:id="rId9"/>
    <p:sldId id="281" r:id="rId10"/>
    <p:sldId id="260" r:id="rId11"/>
    <p:sldId id="283" r:id="rId12"/>
    <p:sldId id="264" r:id="rId13"/>
    <p:sldId id="261" r:id="rId14"/>
    <p:sldId id="288" r:id="rId15"/>
    <p:sldId id="282" r:id="rId16"/>
    <p:sldId id="265" r:id="rId17"/>
    <p:sldId id="266" r:id="rId18"/>
    <p:sldId id="275" r:id="rId19"/>
    <p:sldId id="291" r:id="rId20"/>
    <p:sldId id="277" r:id="rId21"/>
    <p:sldId id="278" r:id="rId22"/>
    <p:sldId id="289" r:id="rId23"/>
    <p:sldId id="268" r:id="rId24"/>
    <p:sldId id="269" r:id="rId25"/>
    <p:sldId id="270" r:id="rId26"/>
    <p:sldId id="271" r:id="rId27"/>
    <p:sldId id="272" r:id="rId28"/>
    <p:sldId id="273" r:id="rId29"/>
    <p:sldId id="290" r:id="rId30"/>
    <p:sldId id="274" r:id="rId31"/>
    <p:sldId id="279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6"/>
  </p:normalViewPr>
  <p:slideViewPr>
    <p:cSldViewPr snapToGrid="0" snapToObjects="1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18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2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3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6945A51-5D56-D943-B5CB-41EDD01338D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D931740-415E-9841-8009-FA286DFFA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CBEA-614B-3B4C-83C2-0DB469BC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2386744"/>
            <a:ext cx="9181011" cy="1645920"/>
          </a:xfrm>
          <a:solidFill>
            <a:schemeClr val="tx1">
              <a:lumMod val="75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Logic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51EC2-31A0-BA45-A873-7B581B127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579" y="4577225"/>
            <a:ext cx="9392250" cy="123989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lang="en-US" sz="2400" b="1" spc="-5" dirty="0">
                <a:solidFill>
                  <a:srgbClr val="464646"/>
                </a:solidFill>
                <a:latin typeface="Comic Sans MS"/>
                <a:cs typeface="Comic Sans MS"/>
              </a:rPr>
              <a:t>Department</a:t>
            </a:r>
            <a:r>
              <a:rPr lang="en-US" sz="2400" b="1" spc="5" dirty="0">
                <a:solidFill>
                  <a:srgbClr val="464646"/>
                </a:solidFill>
                <a:latin typeface="Comic Sans MS"/>
                <a:cs typeface="Comic Sans MS"/>
              </a:rPr>
              <a:t> </a:t>
            </a:r>
            <a:r>
              <a:rPr lang="en-US" sz="2400" b="1" spc="-10">
                <a:solidFill>
                  <a:srgbClr val="464646"/>
                </a:solidFill>
                <a:latin typeface="Comic Sans MS"/>
                <a:cs typeface="Comic Sans MS"/>
              </a:rPr>
              <a:t>of</a:t>
            </a:r>
            <a:r>
              <a:rPr lang="en-US" sz="2400" b="1" spc="10">
                <a:solidFill>
                  <a:srgbClr val="464646"/>
                </a:solidFill>
                <a:latin typeface="Comic Sans MS"/>
                <a:cs typeface="Comic Sans MS"/>
              </a:rPr>
              <a:t> </a:t>
            </a:r>
            <a:r>
              <a:rPr lang="en-US" sz="2400" b="1" spc="-10">
                <a:solidFill>
                  <a:srgbClr val="464646"/>
                </a:solidFill>
                <a:latin typeface="Comic Sans MS"/>
                <a:cs typeface="Comic Sans MS"/>
              </a:rPr>
              <a:t>Computers</a:t>
            </a:r>
            <a:r>
              <a:rPr lang="en-US" sz="2400" b="1" spc="-5">
                <a:solidFill>
                  <a:srgbClr val="464646"/>
                </a:solidFill>
                <a:latin typeface="Comic Sans MS"/>
                <a:cs typeface="Comic Sans MS"/>
              </a:rPr>
              <a:t>,</a:t>
            </a:r>
            <a:r>
              <a:rPr lang="en-US" sz="2400" b="1" spc="-25">
                <a:solidFill>
                  <a:srgbClr val="464646"/>
                </a:solidFill>
                <a:latin typeface="Comic Sans MS"/>
                <a:cs typeface="Comic Sans MS"/>
              </a:rPr>
              <a:t> </a:t>
            </a:r>
            <a:r>
              <a:rPr lang="en-US" sz="2400" b="1" spc="-5" dirty="0">
                <a:solidFill>
                  <a:srgbClr val="464646"/>
                </a:solidFill>
                <a:latin typeface="Comic Sans MS"/>
                <a:cs typeface="Comic Sans MS"/>
              </a:rPr>
              <a:t>Umm</a:t>
            </a:r>
            <a:r>
              <a:rPr lang="en-US" sz="2400" b="1" spc="5" dirty="0">
                <a:solidFill>
                  <a:srgbClr val="464646"/>
                </a:solidFill>
                <a:latin typeface="Comic Sans MS"/>
                <a:cs typeface="Comic Sans MS"/>
              </a:rPr>
              <a:t> Al-Qura</a:t>
            </a:r>
            <a:r>
              <a:rPr lang="en-US" sz="2400" b="1" spc="-25" dirty="0">
                <a:solidFill>
                  <a:srgbClr val="464646"/>
                </a:solidFill>
                <a:latin typeface="Comic Sans MS"/>
                <a:cs typeface="Comic Sans MS"/>
              </a:rPr>
              <a:t> </a:t>
            </a:r>
            <a:r>
              <a:rPr lang="en-US" sz="2400" b="1" spc="-10" dirty="0">
                <a:solidFill>
                  <a:srgbClr val="464646"/>
                </a:solidFill>
                <a:latin typeface="Comic Sans MS"/>
                <a:cs typeface="Comic Sans MS"/>
              </a:rPr>
              <a:t>University</a:t>
            </a: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lang="en-US" sz="2400" b="1" spc="-10" dirty="0">
                <a:solidFill>
                  <a:srgbClr val="464646"/>
                </a:solidFill>
                <a:latin typeface="Comic Sans MS"/>
                <a:cs typeface="Comic Sans MS"/>
              </a:rPr>
              <a:t>2024</a:t>
            </a:r>
            <a:endParaRPr lang="en-US" sz="2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150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BFA6-A653-F340-B429-C8AAFA0EE0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One’s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50AC-A87E-5D41-A13F-05D897E7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derive –X from X in 1’s complement by inverting all the bits in the binary representation of X. </a:t>
            </a:r>
          </a:p>
          <a:p>
            <a:r>
              <a:rPr lang="en-US" sz="2400" dirty="0"/>
              <a:t>The first bit also indicates the sign of the value (0 for positive, 1 for negative).</a:t>
            </a:r>
          </a:p>
        </p:txBody>
      </p:sp>
    </p:spTree>
    <p:extLst>
      <p:ext uri="{BB962C8B-B14F-4D97-AF65-F5344CB8AC3E}">
        <p14:creationId xmlns:p14="http://schemas.microsoft.com/office/powerpoint/2010/main" val="292082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F57C571-0180-CB4E-80C8-E263523F5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7832" r="32396" b="14041"/>
          <a:stretch/>
        </p:blipFill>
        <p:spPr bwMode="auto">
          <a:xfrm>
            <a:off x="2113808" y="565934"/>
            <a:ext cx="8904514" cy="535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68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967E-C18E-5F48-A256-7CDA0D03D1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E8A56-A630-8846-974B-65C9DF6D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68522"/>
              </p:ext>
            </p:extLst>
          </p:nvPr>
        </p:nvGraphicFramePr>
        <p:xfrm>
          <a:off x="1843921" y="2732436"/>
          <a:ext cx="8504158" cy="23268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52079">
                  <a:extLst>
                    <a:ext uri="{9D8B030D-6E8A-4147-A177-3AD203B41FA5}">
                      <a16:colId xmlns:a16="http://schemas.microsoft.com/office/drawing/2014/main" val="2067839979"/>
                    </a:ext>
                  </a:extLst>
                </a:gridCol>
                <a:gridCol w="4252079">
                  <a:extLst>
                    <a:ext uri="{9D8B030D-6E8A-4147-A177-3AD203B41FA5}">
                      <a16:colId xmlns:a16="http://schemas.microsoft.com/office/drawing/2014/main" val="3870534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34762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1101101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+(109)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0010010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-(109)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6489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0101011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+(43)</a:t>
                      </a:r>
                      <a:r>
                        <a:rPr lang="en-US" sz="20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1010100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-(43)</a:t>
                      </a:r>
                      <a:r>
                        <a:rPr lang="en-US" sz="20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91977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0001100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+(12)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1110011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-(12)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75915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0011000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+(24)</a:t>
                      </a:r>
                      <a:r>
                        <a:rPr lang="en-US" sz="2000" baseline="-25000" dirty="0"/>
                        <a:t>10                   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1100111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-(24)</a:t>
                      </a:r>
                      <a:r>
                        <a:rPr lang="en-US" sz="2000" baseline="-25000" dirty="0"/>
                        <a:t>10                     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8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4325-F7BB-EC49-91AF-E3D2ECEB16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A27C-0C3C-A34D-B0E2-5D379AFB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bit also indicates the sign of the value (0 for positive, 1 for negative).</a:t>
            </a:r>
          </a:p>
          <a:p>
            <a:r>
              <a:rPr lang="en-US" sz="2400" dirty="0"/>
              <a:t>Easily derive –X from X in 2’s complement by inverting all the bits in the binary representation of X, and then adding one to it.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852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4325-F7BB-EC49-91AF-E3D2ECEB166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A27C-0C3C-A34D-B0E2-5D379AFB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863" y="2638044"/>
            <a:ext cx="9747314" cy="3800463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To express a value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two’s complement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: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the number is positive, just convert it to binary and you’re done.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the number is negative, find the one’s complement of the number and then add 1.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Example: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8-bit one’s complement, positive 3 is: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00000011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Negative 3 in one’s complement is: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11111100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Adding 1 gives us -3 in two’s complement form: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11111101</a:t>
            </a:r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8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B345B17-D90C-AD41-811F-DFDA6FE5E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9" t="16610" r="32293" b="8390"/>
          <a:stretch/>
        </p:blipFill>
        <p:spPr bwMode="auto">
          <a:xfrm>
            <a:off x="1971304" y="646586"/>
            <a:ext cx="8703622" cy="556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65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1EB3-A6D6-6E49-9FE8-BBF9D72A2C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6F8CAA-00AD-364B-98C2-0CDD82D71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0152"/>
              </p:ext>
            </p:extLst>
          </p:nvPr>
        </p:nvGraphicFramePr>
        <p:xfrm>
          <a:off x="1843921" y="2732436"/>
          <a:ext cx="8504158" cy="23268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52079">
                  <a:extLst>
                    <a:ext uri="{9D8B030D-6E8A-4147-A177-3AD203B41FA5}">
                      <a16:colId xmlns:a16="http://schemas.microsoft.com/office/drawing/2014/main" val="2067839979"/>
                    </a:ext>
                  </a:extLst>
                </a:gridCol>
                <a:gridCol w="4252079">
                  <a:extLst>
                    <a:ext uri="{9D8B030D-6E8A-4147-A177-3AD203B41FA5}">
                      <a16:colId xmlns:a16="http://schemas.microsoft.com/office/drawing/2014/main" val="3870534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34762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1101101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+(109)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0010011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-(109)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6489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0101011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+(43)</a:t>
                      </a:r>
                      <a:r>
                        <a:rPr lang="en-US" sz="20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1010101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-(43)</a:t>
                      </a:r>
                      <a:r>
                        <a:rPr lang="en-US" sz="20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91977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0001100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+(12)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1110100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-(12)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75915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0011000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+(24)</a:t>
                      </a:r>
                      <a:r>
                        <a:rPr lang="en-US" sz="2000" baseline="-25000" dirty="0"/>
                        <a:t>10                   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1101000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-(24)</a:t>
                      </a:r>
                      <a:r>
                        <a:rPr lang="en-US" sz="2000" baseline="-25000" dirty="0"/>
                        <a:t>10                     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0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9734-CA68-EC4D-8FA6-38B0D4E0C7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Subtraction in Complement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25EB-9BB7-264D-A6B8-304B0F66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7411"/>
            <a:ext cx="8967295" cy="4130890"/>
          </a:xfrm>
        </p:spPr>
        <p:txBody>
          <a:bodyPr>
            <a:normAutofit/>
          </a:bodyPr>
          <a:lstStyle/>
          <a:p>
            <a:r>
              <a:rPr lang="en-US" sz="2400" dirty="0"/>
              <a:t>The operation </a:t>
            </a:r>
            <a:r>
              <a:rPr lang="en-US" sz="2400" i="1" dirty="0"/>
              <a:t>A</a:t>
            </a:r>
            <a:r>
              <a:rPr lang="en-US" sz="2400" dirty="0"/>
              <a:t> –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</a:p>
          <a:p>
            <a:r>
              <a:rPr lang="en-US" sz="2400" dirty="0"/>
              <a:t>Convert the operation into </a:t>
            </a:r>
            <a:r>
              <a:rPr lang="en-US" sz="2400" i="1" dirty="0"/>
              <a:t>A</a:t>
            </a:r>
            <a:r>
              <a:rPr lang="en-US" sz="2400" dirty="0"/>
              <a:t> + (–</a:t>
            </a:r>
            <a:r>
              <a:rPr lang="en-US" sz="2400" i="1" dirty="0"/>
              <a:t>B</a:t>
            </a:r>
            <a:r>
              <a:rPr lang="en-US" sz="2400" dirty="0"/>
              <a:t>)</a:t>
            </a:r>
          </a:p>
          <a:p>
            <a:r>
              <a:rPr lang="en-US" sz="2000" b="1" dirty="0"/>
              <a:t>Subtractions by 1’s Complement:</a:t>
            </a:r>
            <a:endParaRPr lang="en-US" sz="2000" dirty="0"/>
          </a:p>
          <a:p>
            <a:pPr lvl="1"/>
            <a:r>
              <a:rPr lang="en-US" sz="2000" dirty="0"/>
              <a:t>Take 1’s complement of the subtrahend</a:t>
            </a:r>
          </a:p>
          <a:p>
            <a:pPr lvl="1"/>
            <a:r>
              <a:rPr lang="en-US" sz="2000" dirty="0"/>
              <a:t>Add with minuend</a:t>
            </a:r>
          </a:p>
          <a:p>
            <a:pPr lvl="1"/>
            <a:r>
              <a:rPr lang="en-US" sz="2000" dirty="0"/>
              <a:t>If the result of above addition has carry bit 1, then add it to the least significant bit (LSB) of given result.</a:t>
            </a:r>
          </a:p>
          <a:p>
            <a:pPr lvl="1"/>
            <a:r>
              <a:rPr lang="en-US" sz="2000" dirty="0"/>
              <a:t>If there is no carry bit 1, then take 1’s complement of the result which will be negative,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003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9734-CA68-EC4D-8FA6-38B0D4E0C7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Subtraction in Complement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25EB-9BB7-264D-A6B8-304B0F66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052895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 </a:t>
            </a:r>
            <a:r>
              <a:rPr lang="en-US" sz="2400" dirty="0"/>
              <a:t> 10101 - </a:t>
            </a:r>
            <a:r>
              <a:rPr lang="en-US" sz="2400" dirty="0">
                <a:solidFill>
                  <a:srgbClr val="0070C0"/>
                </a:solidFill>
              </a:rPr>
              <a:t>00101</a:t>
            </a:r>
            <a:r>
              <a:rPr lang="en-US" sz="2400" dirty="0"/>
              <a:t> </a:t>
            </a:r>
          </a:p>
          <a:p>
            <a:r>
              <a:rPr lang="en-US" sz="2400" dirty="0"/>
              <a:t>Take 1’s complement of 00101, which will be </a:t>
            </a:r>
            <a:r>
              <a:rPr lang="en-US" sz="2400" dirty="0">
                <a:solidFill>
                  <a:srgbClr val="0070C0"/>
                </a:solidFill>
              </a:rPr>
              <a:t>11010</a:t>
            </a:r>
            <a:r>
              <a:rPr lang="en-US" sz="2400" dirty="0"/>
              <a:t>,</a:t>
            </a:r>
          </a:p>
          <a:p>
            <a:r>
              <a:rPr lang="en-US" sz="2400" dirty="0"/>
              <a:t> Then add both of these. So,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10101 + 11010 =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01111 </a:t>
            </a:r>
            <a:r>
              <a:rPr lang="en-US" sz="2400" dirty="0"/>
              <a:t>. Since, there is carry bit 1, so add this to the LSB of given result, i.e., </a:t>
            </a:r>
            <a:r>
              <a:rPr lang="en-US" sz="2400" b="1" dirty="0"/>
              <a:t>01111+1=10000</a:t>
            </a:r>
            <a:r>
              <a:rPr lang="en-US" sz="2400" dirty="0"/>
              <a:t> which is the answer.</a:t>
            </a:r>
          </a:p>
        </p:txBody>
      </p:sp>
    </p:spTree>
    <p:extLst>
      <p:ext uri="{BB962C8B-B14F-4D97-AF65-F5344CB8AC3E}">
        <p14:creationId xmlns:p14="http://schemas.microsoft.com/office/powerpoint/2010/main" val="340081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9734-CA68-EC4D-8FA6-38B0D4E0C7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Subtraction in Complement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25EB-9BB7-264D-A6B8-304B0F66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052895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 </a:t>
            </a:r>
            <a:r>
              <a:rPr lang="en-US" sz="2400" dirty="0"/>
              <a:t> 0101 - </a:t>
            </a:r>
            <a:r>
              <a:rPr lang="en-US" sz="2400" dirty="0">
                <a:solidFill>
                  <a:srgbClr val="0070C0"/>
                </a:solidFill>
              </a:rPr>
              <a:t>1100</a:t>
            </a:r>
            <a:r>
              <a:rPr lang="en-US" sz="2400" dirty="0"/>
              <a:t> </a:t>
            </a:r>
          </a:p>
          <a:p>
            <a:r>
              <a:rPr lang="en-US" sz="2400" dirty="0"/>
              <a:t>Take 1’s complement of 1100, which will be </a:t>
            </a:r>
            <a:r>
              <a:rPr lang="en-US" sz="2400" dirty="0">
                <a:solidFill>
                  <a:srgbClr val="0070C0"/>
                </a:solidFill>
              </a:rPr>
              <a:t>0011</a:t>
            </a:r>
            <a:r>
              <a:rPr lang="en-US" sz="2400" dirty="0"/>
              <a:t>,</a:t>
            </a:r>
          </a:p>
          <a:p>
            <a:r>
              <a:rPr lang="en-US" sz="2400" dirty="0"/>
              <a:t> Then add both of these. So,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0101 + 0011 =</a:t>
            </a:r>
            <a:r>
              <a:rPr lang="en-US" sz="2400" b="1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1000 </a:t>
            </a:r>
            <a:r>
              <a:rPr lang="en-US" sz="2400" dirty="0"/>
              <a:t>. Since, there is carry bit </a:t>
            </a:r>
            <a:r>
              <a:rPr lang="en-US" sz="2400" b="1" dirty="0">
                <a:solidFill>
                  <a:srgbClr val="00B050"/>
                </a:solidFill>
              </a:rPr>
              <a:t>0</a:t>
            </a:r>
            <a:r>
              <a:rPr lang="en-US" sz="2400" dirty="0"/>
              <a:t>, so then take 1’s complement of the result which will be negative, i.e., 1’s complement of </a:t>
            </a:r>
            <a:r>
              <a:rPr lang="en-US" sz="2400" b="1" dirty="0"/>
              <a:t>1000=0111</a:t>
            </a:r>
            <a:r>
              <a:rPr lang="en-US" sz="2400" dirty="0"/>
              <a:t> which is the answer.</a:t>
            </a:r>
          </a:p>
        </p:txBody>
      </p:sp>
    </p:spTree>
    <p:extLst>
      <p:ext uri="{BB962C8B-B14F-4D97-AF65-F5344CB8AC3E}">
        <p14:creationId xmlns:p14="http://schemas.microsoft.com/office/powerpoint/2010/main" val="200636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CBEA-614B-3B4C-83C2-0DB469BC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lgDashDot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b="1" dirty="0"/>
              <a:t>Chapter</a:t>
            </a:r>
            <a:r>
              <a:rPr lang="ar-SA" sz="4000" b="1" dirty="0"/>
              <a:t> </a:t>
            </a:r>
            <a:r>
              <a:rPr lang="en-US" sz="4000" b="1" dirty="0"/>
              <a:t>3 : Signed Integer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4793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9734-CA68-EC4D-8FA6-38B0D4E0C7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Subtraction in Complement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25EB-9BB7-264D-A6B8-304B0F66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268187"/>
            <a:ext cx="8242901" cy="4180113"/>
          </a:xfrm>
        </p:spPr>
        <p:txBody>
          <a:bodyPr>
            <a:normAutofit/>
          </a:bodyPr>
          <a:lstStyle/>
          <a:p>
            <a:r>
              <a:rPr lang="en-US" sz="2400" dirty="0"/>
              <a:t>The operation </a:t>
            </a:r>
            <a:r>
              <a:rPr lang="en-US" sz="2400" i="1" dirty="0"/>
              <a:t>A</a:t>
            </a:r>
            <a:r>
              <a:rPr lang="en-US" sz="2400" dirty="0"/>
              <a:t> –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</a:p>
          <a:p>
            <a:r>
              <a:rPr lang="en-US" sz="2400" dirty="0"/>
              <a:t>Convert the operation into </a:t>
            </a:r>
            <a:r>
              <a:rPr lang="en-US" sz="2400" i="1" dirty="0"/>
              <a:t>A</a:t>
            </a:r>
            <a:r>
              <a:rPr lang="en-US" sz="2400" dirty="0"/>
              <a:t> + (–</a:t>
            </a:r>
            <a:r>
              <a:rPr lang="en-US" sz="2400" i="1" dirty="0"/>
              <a:t>B</a:t>
            </a:r>
            <a:r>
              <a:rPr lang="en-US" sz="2400" dirty="0"/>
              <a:t>)</a:t>
            </a:r>
          </a:p>
          <a:p>
            <a:r>
              <a:rPr lang="en-US" sz="2000" b="1" dirty="0"/>
              <a:t>Subtractions by 2’s Complement:</a:t>
            </a:r>
            <a:endParaRPr lang="en-US" sz="2000" dirty="0"/>
          </a:p>
          <a:p>
            <a:pPr lvl="1"/>
            <a:r>
              <a:rPr lang="en-US" sz="2000" dirty="0"/>
              <a:t>Take 2’s complement of the subtrahend</a:t>
            </a:r>
          </a:p>
          <a:p>
            <a:pPr lvl="1"/>
            <a:r>
              <a:rPr lang="en-US" sz="2000" dirty="0"/>
              <a:t>Add with minuend</a:t>
            </a:r>
          </a:p>
          <a:p>
            <a:pPr lvl="1"/>
            <a:r>
              <a:rPr lang="en-US" sz="2000" dirty="0"/>
              <a:t>If the result of above addition has carry bit 1, discard the extra bit.</a:t>
            </a:r>
          </a:p>
          <a:p>
            <a:pPr lvl="1"/>
            <a:r>
              <a:rPr lang="en-US" sz="2000" dirty="0"/>
              <a:t>If there is no carry bit 1,  then the two’s complement of the sum will be the result and it is negative.</a:t>
            </a:r>
          </a:p>
        </p:txBody>
      </p:sp>
    </p:spTree>
    <p:extLst>
      <p:ext uri="{BB962C8B-B14F-4D97-AF65-F5344CB8AC3E}">
        <p14:creationId xmlns:p14="http://schemas.microsoft.com/office/powerpoint/2010/main" val="417982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3655-8DB4-CA4D-BA3F-6C6D03D722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Subtraction in Complement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BF07-5118-9B45-96F6-5277B84D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Example:</a:t>
            </a:r>
          </a:p>
          <a:p>
            <a:r>
              <a:rPr lang="en-US" sz="2400" b="1" dirty="0"/>
              <a:t>10110 – </a:t>
            </a:r>
            <a:r>
              <a:rPr lang="en-US" sz="2400" b="1" dirty="0">
                <a:solidFill>
                  <a:srgbClr val="0070C0"/>
                </a:solidFill>
              </a:rPr>
              <a:t>11010</a:t>
            </a:r>
          </a:p>
          <a:p>
            <a:r>
              <a:rPr lang="en-US" sz="2400" dirty="0"/>
              <a:t>2’s complement of 11010 is (00101 + 1) i.e. 00110</a:t>
            </a:r>
          </a:p>
          <a:p>
            <a:r>
              <a:rPr lang="en-US" sz="2400" dirty="0"/>
              <a:t>1 0 1 1 0 + 0 0 1 1 0 =  1 1 1 0 0</a:t>
            </a:r>
          </a:p>
          <a:p>
            <a:r>
              <a:rPr lang="en-US" sz="2400" dirty="0"/>
              <a:t>As there is no carry over, the result of subtraction is negative and is obtained by writing the 2’s complement of 11100 i.e.(00011 + 1) = 00100.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1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1EB3-A6D6-6E49-9FE8-BBF9D72A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770" y="534029"/>
            <a:ext cx="8496567" cy="1188720"/>
          </a:xfr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b="1" dirty="0"/>
              <a:t>Math Operation on Binary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31B09-3DC6-D41B-3917-B321B32C20C0}"/>
              </a:ext>
            </a:extLst>
          </p:cNvPr>
          <p:cNvSpPr txBox="1"/>
          <p:nvPr/>
        </p:nvSpPr>
        <p:spPr>
          <a:xfrm>
            <a:off x="2491033" y="2513882"/>
            <a:ext cx="6094428" cy="235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subtraction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multiplication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85000"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division</a:t>
            </a:r>
            <a:endParaRPr lang="ar-SA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0B22-A19E-704E-9C67-F80211F4690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FDA7-AF88-0640-903D-BE16B27C4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four rules of binary addition.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BA56E-2BCF-4141-866D-7E9645B8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71" y="3302190"/>
            <a:ext cx="5649057" cy="2437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4DD86-696F-9E48-B7F6-EDAECC557548}"/>
              </a:ext>
            </a:extLst>
          </p:cNvPr>
          <p:cNvSpPr txBox="1"/>
          <p:nvPr/>
        </p:nvSpPr>
        <p:spPr>
          <a:xfrm>
            <a:off x="1662546" y="5847697"/>
            <a:ext cx="929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of (1 + 1 = 10) i.e. 0 is written in the given column and a carry of 1 over to the next column.</a:t>
            </a:r>
          </a:p>
          <a:p>
            <a:r>
              <a:rPr lang="en-US" dirty="0"/>
              <a:t>sum of (1 + 1 + 1 = 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ED4A-6514-9343-9EE3-571BAF8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Example: Binary Addition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1B2FC-DD61-144C-8D44-453C695C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77" y="2858322"/>
            <a:ext cx="7071083" cy="22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56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F768-69F5-014F-8842-C2F990AC45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Binary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6CBD-54A0-994C-B422-D3643DBB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Subtraction and Borrow</a:t>
            </a:r>
            <a:r>
              <a:rPr lang="en-US" sz="2000" dirty="0"/>
              <a:t>, these two words will be used very frequently for the binary subtraction. There are four rules of binary subtraction.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72C82-42C1-B248-9E16-D4AA1249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83" y="3760351"/>
            <a:ext cx="5954033" cy="2464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3D9F6-8FA7-8647-92A3-BFDD69FF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870" y="5511935"/>
            <a:ext cx="203200" cy="27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DFB31-DBF6-0146-8FF2-A6BC3D5E2C36}"/>
              </a:ext>
            </a:extLst>
          </p:cNvPr>
          <p:cNvSpPr txBox="1"/>
          <p:nvPr/>
        </p:nvSpPr>
        <p:spPr>
          <a:xfrm>
            <a:off x="8095144" y="5452386"/>
            <a:ext cx="2526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Borrow of (0 - 1 = 10)</a:t>
            </a:r>
          </a:p>
        </p:txBody>
      </p:sp>
    </p:spTree>
    <p:extLst>
      <p:ext uri="{BB962C8B-B14F-4D97-AF65-F5344CB8AC3E}">
        <p14:creationId xmlns:p14="http://schemas.microsoft.com/office/powerpoint/2010/main" val="209227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5C83-8C6B-1C4C-98EF-25A71E3E83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Example: Binary Subtraction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1D1D9B-8476-9F4E-875A-45D2BDFF4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628" y="2972957"/>
            <a:ext cx="7354743" cy="2179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35939A-2E02-4D44-8932-88DAE603E60B}"/>
              </a:ext>
            </a:extLst>
          </p:cNvPr>
          <p:cNvSpPr txBox="1"/>
          <p:nvPr/>
        </p:nvSpPr>
        <p:spPr>
          <a:xfrm>
            <a:off x="7181088" y="3244334"/>
            <a:ext cx="2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79F24-3502-4442-97B7-E3F39C883F0E}"/>
              </a:ext>
            </a:extLst>
          </p:cNvPr>
          <p:cNvSpPr txBox="1"/>
          <p:nvPr/>
        </p:nvSpPr>
        <p:spPr>
          <a:xfrm>
            <a:off x="6973824" y="3244334"/>
            <a:ext cx="20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7669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53CD-7FD7-2C4C-8657-661EBCAB7C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Binary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5F42-D29F-D647-9F9A-A1E23B13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four rules of binary multiplication.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B1BC9-E8DD-1946-817D-CC2E15E4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15" y="3300323"/>
            <a:ext cx="6184901" cy="26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06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87C5-33D1-EC41-A7F1-C45E10B16F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Example: Binary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3B3BC-2AB9-6D41-B5F8-7F05E117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760" y="2670271"/>
            <a:ext cx="6637451" cy="336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87C5-33D1-EC41-A7F1-C45E10B1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9401"/>
            <a:ext cx="7729728" cy="1188720"/>
          </a:xfrm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Example: Binary Multiplication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3575DA5-44C5-09D1-BA8E-978A097E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62214" cy="4960856"/>
          </a:xfrm>
        </p:spPr>
        <p:txBody>
          <a:bodyPr>
            <a:normAutofit/>
          </a:bodyPr>
          <a:lstStyle/>
          <a:p>
            <a:r>
              <a:rPr lang="en-US" sz="2400" dirty="0"/>
              <a:t>Consider the following example:</a:t>
            </a:r>
          </a:p>
          <a:p>
            <a:r>
              <a:rPr lang="en-US" sz="2400" dirty="0"/>
              <a:t>Multiply (1011)2 by (101)2</a:t>
            </a:r>
          </a:p>
          <a:p>
            <a:r>
              <a:rPr lang="en-US" sz="2400" b="1" dirty="0"/>
              <a:t>Solution:</a:t>
            </a:r>
          </a:p>
          <a:p>
            <a:endParaRPr 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D760D5-606C-D38D-FEF2-B36A5EAE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23" y="2924944"/>
            <a:ext cx="4104456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22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D69-48BC-864A-AEA8-34716F43816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9D05-C6F9-E94B-89A5-82B36AF2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Signed Integer Representation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Arithmetic Operations on Binary Numbers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5672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2135-8E43-3D41-B9AC-04BE9AEC2A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Binary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2FFBB-B2C3-9B4D-910D-935ABDAC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912" y="2638044"/>
            <a:ext cx="7997952" cy="3101983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The long division procedure.</a:t>
            </a:r>
          </a:p>
          <a:p>
            <a:r>
              <a:rPr lang="en-US" sz="2400" dirty="0"/>
              <a:t>We take the first digit in our dividend and attempt to divide it by our divisor. </a:t>
            </a:r>
          </a:p>
          <a:p>
            <a:r>
              <a:rPr lang="en-US" sz="2400" dirty="0"/>
              <a:t>In this case, it doesn’t fit so we write a 0 in the first column of our result.</a:t>
            </a:r>
          </a:p>
          <a:p>
            <a:r>
              <a:rPr lang="en-US" sz="2400" dirty="0"/>
              <a:t>Calculate the product. </a:t>
            </a:r>
          </a:p>
          <a:p>
            <a:r>
              <a:rPr lang="en-US" sz="2400" dirty="0"/>
              <a:t>Subtract result from our dividend.</a:t>
            </a:r>
          </a:p>
          <a:p>
            <a:r>
              <a:rPr lang="en-US" sz="2400" dirty="0"/>
              <a:t>So on..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E8685-249D-5C4E-BA04-887B2086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152" y="2791325"/>
            <a:ext cx="2340848" cy="3101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81DDD-F33D-9943-83FA-DDB6FB74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605" y="3429000"/>
            <a:ext cx="573364" cy="3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20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2135-8E43-3D41-B9AC-04BE9AEC2A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Binary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2FFBB-B2C3-9B4D-910D-935ABDAC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8672"/>
            <a:ext cx="7729728" cy="3411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Example − Division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E7BBE-22B8-5142-933A-E64DF1D1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26" y="2328672"/>
            <a:ext cx="2760616" cy="44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38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2135-8E43-3D41-B9AC-04BE9AEC2A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Binary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2FFBB-B2C3-9B4D-910D-935ABDAC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8672"/>
            <a:ext cx="7729728" cy="3411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Example − Division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E7BBE-22B8-5142-933A-E64DF1D1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26" y="2328672"/>
            <a:ext cx="2760616" cy="4423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611528-6F4E-454C-9D81-07C083B8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616" y="3428999"/>
            <a:ext cx="2259016" cy="28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9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6B1D-C224-0441-91D3-0F429F61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76535"/>
            <a:ext cx="7729728" cy="1188720"/>
          </a:xfrm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Signed Integer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43CA-475F-2A4C-A34A-C7FA85599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790" y="2100716"/>
            <a:ext cx="9370243" cy="41681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Arial" pitchFamily="34" charset="0"/>
              </a:rPr>
              <a:t>The conversions we have so far presented have involved only positive numbers.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2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6B1D-C224-0441-91D3-0F429F6173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Signed Integer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43CA-475F-2A4C-A34A-C7FA8559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three common representations for signed binary numbers are: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/>
              <a:t>Sign magnitude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/>
              <a:t>One’s complement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/>
              <a:t>Two’s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234328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4862-A519-EA41-8FC5-9702A03E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3113"/>
            <a:ext cx="7729728" cy="1188720"/>
          </a:xfrm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Sign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9AD6-C95F-3C42-9577-CB7CE9B3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74034"/>
            <a:ext cx="8317458" cy="324675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00B050"/>
                </a:solidFill>
                <a:latin typeface="Arial" pitchFamily="34" charset="0"/>
              </a:rPr>
              <a:t>To represent negative values</a:t>
            </a:r>
            <a:r>
              <a:rPr lang="en-US" sz="2600" dirty="0">
                <a:latin typeface="Arial" pitchFamily="34" charset="0"/>
              </a:rPr>
              <a:t>, computer systems allocate the high-order bit to indicate the sign of a value.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rgbClr val="00B0F0"/>
                </a:solidFill>
                <a:latin typeface="Arial" pitchFamily="34" charset="0"/>
              </a:rPr>
              <a:t>The high-order bit is the leftmost bit in a byte.  It is also called the most significant bit.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Arial" pitchFamily="34" charset="0"/>
              </a:rPr>
              <a:t>The remaining bits contain the value of the number.</a:t>
            </a:r>
          </a:p>
          <a:p>
            <a:r>
              <a:rPr lang="en-US" sz="2400" dirty="0"/>
              <a:t>A positive value has a sign bit of 0 while a negative value a sign bit of 1.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74E87-FE3D-C14E-98C3-4DA40117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567" y="5028218"/>
            <a:ext cx="3194176" cy="17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5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4862-A519-EA41-8FC5-9702A03E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3113"/>
            <a:ext cx="7729728" cy="1188720"/>
          </a:xfrm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Sign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9AD6-C95F-3C42-9577-CB7CE9B3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74034"/>
            <a:ext cx="8317458" cy="3246758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sz="2600" dirty="0">
                <a:latin typeface="Arial" pitchFamily="34" charset="0"/>
              </a:rPr>
              <a:t>In an 8-bit word, signed magnitude representation places the absolute value of the number in the 7 bits to the right of the sign bit.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74E87-FE3D-C14E-98C3-4DA40117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30" y="3299383"/>
            <a:ext cx="4889187" cy="264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4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2337-A618-9D48-84B6-45003707BB1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4B85-B06C-3B4F-86D7-609CDF58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F807D8-53E7-E043-B9B4-49F846446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47689"/>
              </p:ext>
            </p:extLst>
          </p:nvPr>
        </p:nvGraphicFramePr>
        <p:xfrm>
          <a:off x="1843921" y="2639766"/>
          <a:ext cx="8504158" cy="24132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52079">
                  <a:extLst>
                    <a:ext uri="{9D8B030D-6E8A-4147-A177-3AD203B41FA5}">
                      <a16:colId xmlns:a16="http://schemas.microsoft.com/office/drawing/2014/main" val="2067839979"/>
                    </a:ext>
                  </a:extLst>
                </a:gridCol>
                <a:gridCol w="4252079">
                  <a:extLst>
                    <a:ext uri="{9D8B030D-6E8A-4147-A177-3AD203B41FA5}">
                      <a16:colId xmlns:a16="http://schemas.microsoft.com/office/drawing/2014/main" val="3870534547"/>
                    </a:ext>
                  </a:extLst>
                </a:gridCol>
              </a:tblGrid>
              <a:tr h="4826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34762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1101101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+(109)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1101101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-(109)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6489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0101011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+(43)</a:t>
                      </a:r>
                      <a:r>
                        <a:rPr lang="en-US" sz="20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0101011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 </a:t>
                      </a:r>
                      <a:r>
                        <a:rPr lang="en-US" sz="2000" dirty="0"/>
                        <a:t>=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-(43)</a:t>
                      </a:r>
                      <a:r>
                        <a:rPr lang="en-US" sz="2000" b="0" i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91977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0001100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+(12)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0001100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-(12)</a:t>
                      </a:r>
                      <a:r>
                        <a:rPr lang="en-US" sz="2000" baseline="-25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75915"/>
                  </a:ext>
                </a:extLst>
              </a:tr>
              <a:tr h="482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0011000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+(24)</a:t>
                      </a:r>
                      <a:r>
                        <a:rPr lang="en-US" sz="2000" baseline="-25000" dirty="0"/>
                        <a:t>10                    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0011000</a:t>
                      </a:r>
                      <a:r>
                        <a:rPr lang="en-US" sz="2000" dirty="0"/>
                        <a:t>)</a:t>
                      </a:r>
                      <a:r>
                        <a:rPr lang="en-US" sz="2000" baseline="-25000" dirty="0"/>
                        <a:t>2</a:t>
                      </a:r>
                      <a:r>
                        <a:rPr lang="en-US" sz="2000" dirty="0"/>
                        <a:t> = -(24)</a:t>
                      </a:r>
                      <a:r>
                        <a:rPr lang="en-US" sz="2000" baseline="-25000" dirty="0"/>
                        <a:t>10                     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3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4862-A519-EA41-8FC5-9702A03E962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 cap="sq">
            <a:solidFill>
              <a:srgbClr val="404040"/>
            </a:solidFill>
            <a:prstDash val="sysDot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Sign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9AD6-C95F-3C42-9577-CB7CE9B3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5622"/>
            <a:ext cx="7862890" cy="3239531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sz="2400" dirty="0"/>
              <a:t>A disadvantage of signed magnitude is that it allows two different representations for zero: positive zero and negative zero. (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/>
              <a:t>0000000) and (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/>
              <a:t>0000000)</a:t>
            </a:r>
          </a:p>
          <a:p>
            <a:pPr>
              <a:spcBef>
                <a:spcPct val="40000"/>
              </a:spcBef>
            </a:pPr>
            <a:r>
              <a:rPr lang="en-US" sz="2400" dirty="0"/>
              <a:t>For these reasons (among others) computers systems employ </a:t>
            </a:r>
            <a:r>
              <a:rPr lang="en-US" sz="2400" i="1" dirty="0">
                <a:solidFill>
                  <a:srgbClr val="FF0000"/>
                </a:solidFill>
              </a:rPr>
              <a:t>complement systems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numeric value representation.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92744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{B5C1B8E2-F47D-BC4D-8823-FE60E80120D8}tf10001120</Template>
  <TotalTime>2377</TotalTime>
  <Words>1068</Words>
  <Application>Microsoft Office PowerPoint</Application>
  <PresentationFormat>Widescreen</PresentationFormat>
  <Paragraphs>137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Comic Sans MS</vt:lpstr>
      <vt:lpstr>Courier New</vt:lpstr>
      <vt:lpstr>Gill Sans MT</vt:lpstr>
      <vt:lpstr>Parcel</vt:lpstr>
      <vt:lpstr>Logic Analysis and Design</vt:lpstr>
      <vt:lpstr>Chapter 3 : Signed Integer Representation</vt:lpstr>
      <vt:lpstr>Outline</vt:lpstr>
      <vt:lpstr>Signed Integer Representation</vt:lpstr>
      <vt:lpstr>Signed Integer Representation</vt:lpstr>
      <vt:lpstr>Sign magnitude</vt:lpstr>
      <vt:lpstr>Sign magnitude</vt:lpstr>
      <vt:lpstr>Example</vt:lpstr>
      <vt:lpstr>Sign magnitude</vt:lpstr>
      <vt:lpstr>One’s complement</vt:lpstr>
      <vt:lpstr>PowerPoint Presentation</vt:lpstr>
      <vt:lpstr>Example</vt:lpstr>
      <vt:lpstr>Two’s complement</vt:lpstr>
      <vt:lpstr>Two’s complement</vt:lpstr>
      <vt:lpstr>PowerPoint Presentation</vt:lpstr>
      <vt:lpstr>Example</vt:lpstr>
      <vt:lpstr>Subtraction in Complement Systems </vt:lpstr>
      <vt:lpstr>Subtraction in Complement Systems </vt:lpstr>
      <vt:lpstr>Subtraction in Complement Systems </vt:lpstr>
      <vt:lpstr>Subtraction in Complement Systems </vt:lpstr>
      <vt:lpstr>Subtraction in Complement Systems </vt:lpstr>
      <vt:lpstr>Math Operation on Binary System</vt:lpstr>
      <vt:lpstr>Binary Addition</vt:lpstr>
      <vt:lpstr>Example: Binary Addition</vt:lpstr>
      <vt:lpstr>Binary Subtraction</vt:lpstr>
      <vt:lpstr>Example: Binary Subtraction </vt:lpstr>
      <vt:lpstr>Binary Multiplication</vt:lpstr>
      <vt:lpstr>Example: Binary Multiplication</vt:lpstr>
      <vt:lpstr>Example: Binary Multiplication</vt:lpstr>
      <vt:lpstr>Binary Division</vt:lpstr>
      <vt:lpstr>Binary Division</vt:lpstr>
      <vt:lpstr>Binary Division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Analysis and Design</dc:title>
  <dc:creator>Aljawharah M .Alzahrani</dc:creator>
  <cp:lastModifiedBy>Kh AA</cp:lastModifiedBy>
  <cp:revision>108</cp:revision>
  <dcterms:created xsi:type="dcterms:W3CDTF">2019-10-07T05:53:22Z</dcterms:created>
  <dcterms:modified xsi:type="dcterms:W3CDTF">2024-08-18T10:47:23Z</dcterms:modified>
</cp:coreProperties>
</file>