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29" autoAdjust="0"/>
  </p:normalViewPr>
  <p:slideViewPr>
    <p:cSldViewPr snapToGrid="0">
      <p:cViewPr>
        <p:scale>
          <a:sx n="100" d="100"/>
          <a:sy n="100" d="100"/>
        </p:scale>
        <p:origin x="-954" y="-3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7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8B815-5C38-4532-82EF-CE884C9936E5}" type="datetimeFigureOut">
              <a:rPr lang="en-US"/>
              <a:t>5/2/2017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995BF-02A6-4F43-A3D9-93EDCD64AFB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995BF-02A6-4F43-A3D9-93EDCD64AFBD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2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995BF-02A6-4F43-A3D9-93EDCD64AFBD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92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995BF-02A6-4F43-A3D9-93EDCD64AFBD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45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995BF-02A6-4F43-A3D9-93EDCD64AFBD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73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995BF-02A6-4F43-A3D9-93EDCD64AFBD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01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995BF-02A6-4F43-A3D9-93EDCD64AFBD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66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995BF-02A6-4F43-A3D9-93EDCD64AFBD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49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995BF-02A6-4F43-A3D9-93EDCD64AFBD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7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Blockchain</a:t>
            </a:r>
            <a:endParaRPr lang="en-US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en-US"/>
              <a:t>An introduction</a:t>
            </a:r>
            <a:endParaRPr lang="en-US">
              <a:solidFill>
                <a:srgbClr val="000000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HOW: Consensus </a:t>
            </a:r>
            <a:r>
              <a:rPr lang="de-DE" dirty="0" err="1" smtClean="0"/>
              <a:t>system</a:t>
            </a:r>
            <a:r>
              <a:rPr lang="de-DE" dirty="0" smtClean="0"/>
              <a:t> (Proof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Consensys</a:t>
            </a:r>
            <a:r>
              <a:rPr lang="en-US" dirty="0" smtClean="0"/>
              <a:t> system – </a:t>
            </a:r>
            <a:r>
              <a:rPr lang="en-US" b="1" dirty="0" smtClean="0"/>
              <a:t>Longest chain is always the main one.</a:t>
            </a:r>
          </a:p>
          <a:p>
            <a:r>
              <a:rPr lang="en-US" dirty="0" smtClean="0"/>
              <a:t>Packages of </a:t>
            </a:r>
            <a:r>
              <a:rPr lang="en-US" dirty="0" err="1" smtClean="0"/>
              <a:t>tranactions</a:t>
            </a:r>
            <a:r>
              <a:rPr lang="en-US" dirty="0" smtClean="0"/>
              <a:t> = Blocks</a:t>
            </a:r>
          </a:p>
          <a:p>
            <a:endParaRPr lang="en-US" dirty="0"/>
          </a:p>
        </p:txBody>
      </p:sp>
      <p:pic>
        <p:nvPicPr>
          <p:cNvPr id="3074" name="Picture 2" descr="C:\Users\jh223gj\Downloads\blocks_blockch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72" y="2608263"/>
            <a:ext cx="10232666" cy="320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07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: Mining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 smtClean="0"/>
              <a:t>Check </a:t>
            </a:r>
            <a:r>
              <a:rPr lang="de-DE" b="1" dirty="0" err="1" smtClean="0"/>
              <a:t>validity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block </a:t>
            </a:r>
            <a:r>
              <a:rPr lang="de-DE" dirty="0" smtClean="0"/>
              <a:t>– </a:t>
            </a:r>
          </a:p>
          <a:p>
            <a:pPr lvl="1"/>
            <a:r>
              <a:rPr lang="de-DE" dirty="0" err="1" smtClean="0"/>
              <a:t>timestamp</a:t>
            </a:r>
            <a:r>
              <a:rPr lang="de-DE" dirty="0" smtClean="0"/>
              <a:t> </a:t>
            </a:r>
            <a:r>
              <a:rPr lang="de-DE" dirty="0" err="1" smtClean="0"/>
              <a:t>correct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prev</a:t>
            </a:r>
            <a:r>
              <a:rPr lang="de-DE" dirty="0" smtClean="0"/>
              <a:t> </a:t>
            </a:r>
            <a:r>
              <a:rPr lang="de-DE" dirty="0" err="1" smtClean="0"/>
              <a:t>hash</a:t>
            </a:r>
            <a:r>
              <a:rPr lang="de-DE" dirty="0"/>
              <a:t> </a:t>
            </a:r>
            <a:r>
              <a:rPr lang="de-DE" dirty="0" err="1" smtClean="0"/>
              <a:t>exists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Check </a:t>
            </a:r>
            <a:r>
              <a:rPr lang="de-DE" dirty="0" err="1" smtClean="0"/>
              <a:t>transactions</a:t>
            </a:r>
            <a:r>
              <a:rPr lang="de-DE" dirty="0" smtClean="0"/>
              <a:t> </a:t>
            </a:r>
            <a:r>
              <a:rPr lang="de-DE" dirty="0" err="1" smtClean="0"/>
              <a:t>validity</a:t>
            </a:r>
            <a:endParaRPr lang="de-DE" dirty="0"/>
          </a:p>
          <a:p>
            <a:pPr lvl="1"/>
            <a:r>
              <a:rPr lang="de-DE" dirty="0" smtClean="0"/>
              <a:t> Proof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=&gt; </a:t>
            </a:r>
            <a:r>
              <a:rPr lang="de-DE" dirty="0" err="1" smtClean="0"/>
              <a:t>trial</a:t>
            </a:r>
            <a:r>
              <a:rPr lang="de-DE" dirty="0"/>
              <a:t> </a:t>
            </a:r>
            <a:r>
              <a:rPr lang="de-DE" dirty="0" smtClean="0"/>
              <a:t>&amp;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Nonce</a:t>
            </a:r>
            <a:r>
              <a:rPr lang="de-DE" dirty="0" smtClean="0"/>
              <a:t> (</a:t>
            </a:r>
            <a:r>
              <a:rPr lang="de-DE" dirty="0" err="1" smtClean="0"/>
              <a:t>computational</a:t>
            </a:r>
            <a:r>
              <a:rPr lang="de-DE" dirty="0" smtClean="0"/>
              <a:t> power)</a:t>
            </a:r>
          </a:p>
          <a:p>
            <a:pPr lvl="1"/>
            <a:endParaRPr lang="de-DE" dirty="0"/>
          </a:p>
          <a:p>
            <a:r>
              <a:rPr lang="en-US" dirty="0" smtClean="0"/>
              <a:t>Scalability feature </a:t>
            </a:r>
            <a:r>
              <a:rPr lang="de-DE" dirty="0" smtClean="0"/>
              <a:t>=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hash</a:t>
            </a:r>
            <a:r>
              <a:rPr lang="de-DE" dirty="0" smtClean="0"/>
              <a:t> block-header </a:t>
            </a:r>
          </a:p>
          <a:p>
            <a:pPr lvl="1"/>
            <a:r>
              <a:rPr lang="de-DE" dirty="0" smtClean="0"/>
              <a:t>~ 200bytes : </a:t>
            </a:r>
            <a:r>
              <a:rPr lang="de-DE" dirty="0" err="1" smtClean="0"/>
              <a:t>Timestamp</a:t>
            </a:r>
            <a:r>
              <a:rPr lang="de-DE" dirty="0" smtClean="0"/>
              <a:t>, </a:t>
            </a:r>
            <a:r>
              <a:rPr lang="de-DE" dirty="0" err="1" smtClean="0"/>
              <a:t>Nonce</a:t>
            </a:r>
            <a:r>
              <a:rPr lang="de-DE" dirty="0" smtClean="0"/>
              <a:t>, </a:t>
            </a:r>
            <a:r>
              <a:rPr lang="de-DE" dirty="0" err="1" smtClean="0"/>
              <a:t>prev</a:t>
            </a:r>
            <a:r>
              <a:rPr lang="de-DE" dirty="0" smtClean="0"/>
              <a:t>. Hash, </a:t>
            </a:r>
            <a:r>
              <a:rPr lang="de-DE" dirty="0" err="1" smtClean="0"/>
              <a:t>root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/>
            <a:r>
              <a:rPr lang="de-DE" dirty="0"/>
              <a:t>Transaction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in Merkel </a:t>
            </a:r>
            <a:r>
              <a:rPr lang="de-DE" dirty="0" err="1"/>
              <a:t>tree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</p:txBody>
      </p:sp>
      <p:pic>
        <p:nvPicPr>
          <p:cNvPr id="4098" name="Picture 2" descr="C:\Users\jh223gj\Downloads\Merkel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01" y="2038050"/>
            <a:ext cx="2819400" cy="367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620250" y="1543050"/>
            <a:ext cx="144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Merkel </a:t>
            </a:r>
            <a:r>
              <a:rPr lang="de-DE" b="1" dirty="0" err="1" smtClean="0"/>
              <a:t>Tree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7139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Additional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Scripting in BTC </a:t>
            </a:r>
          </a:p>
          <a:p>
            <a:pPr lvl="1"/>
            <a:r>
              <a:rPr lang="de-DE" b="1" dirty="0" smtClean="0"/>
              <a:t>Lack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turing</a:t>
            </a:r>
            <a:r>
              <a:rPr lang="de-DE" b="1" dirty="0" smtClean="0"/>
              <a:t> </a:t>
            </a:r>
            <a:r>
              <a:rPr lang="de-DE" b="1" dirty="0" err="1" smtClean="0"/>
              <a:t>completeness</a:t>
            </a:r>
            <a:r>
              <a:rPr lang="de-DE" b="1" dirty="0" smtClean="0"/>
              <a:t> </a:t>
            </a:r>
            <a:r>
              <a:rPr lang="de-DE" dirty="0" smtClean="0"/>
              <a:t>=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loops</a:t>
            </a:r>
            <a:r>
              <a:rPr lang="de-DE" dirty="0" smtClean="0"/>
              <a:t> =&gt; </a:t>
            </a:r>
            <a:r>
              <a:rPr lang="de-DE" dirty="0" err="1" smtClean="0"/>
              <a:t>inefficient</a:t>
            </a:r>
            <a:r>
              <a:rPr lang="de-DE" dirty="0" smtClean="0"/>
              <a:t>,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pPr lvl="1"/>
            <a:r>
              <a:rPr lang="de-DE" b="1" dirty="0" smtClean="0"/>
              <a:t>Value </a:t>
            </a:r>
            <a:r>
              <a:rPr lang="de-DE" b="1" dirty="0" err="1" smtClean="0"/>
              <a:t>blidness</a:t>
            </a:r>
            <a:r>
              <a:rPr lang="de-DE" b="1" dirty="0" smtClean="0"/>
              <a:t> </a:t>
            </a:r>
            <a:r>
              <a:rPr lang="de-DE" dirty="0" smtClean="0"/>
              <a:t>=&gt;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fine</a:t>
            </a:r>
            <a:r>
              <a:rPr lang="de-DE" dirty="0" smtClean="0"/>
              <a:t> </a:t>
            </a:r>
            <a:r>
              <a:rPr lang="de-DE" dirty="0" err="1" smtClean="0"/>
              <a:t>grained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amounts</a:t>
            </a:r>
            <a:endParaRPr lang="de-DE" dirty="0" smtClean="0"/>
          </a:p>
          <a:p>
            <a:pPr lvl="1"/>
            <a:r>
              <a:rPr lang="de-DE" b="1" dirty="0" smtClean="0"/>
              <a:t>Lack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state</a:t>
            </a:r>
            <a:r>
              <a:rPr lang="de-DE" b="1" dirty="0" smtClean="0"/>
              <a:t> </a:t>
            </a:r>
            <a:r>
              <a:rPr lang="de-DE" dirty="0" smtClean="0"/>
              <a:t>=&gt;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spent</a:t>
            </a:r>
            <a:r>
              <a:rPr lang="de-DE" dirty="0" smtClean="0"/>
              <a:t>/</a:t>
            </a:r>
            <a:r>
              <a:rPr lang="de-DE" dirty="0" err="1" smtClean="0"/>
              <a:t>unspent</a:t>
            </a:r>
            <a:r>
              <a:rPr lang="de-DE" dirty="0" smtClean="0"/>
              <a:t> (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intermediary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e.g. „In </a:t>
            </a:r>
            <a:r>
              <a:rPr lang="de-DE" dirty="0" err="1" smtClean="0"/>
              <a:t>contract</a:t>
            </a:r>
            <a:r>
              <a:rPr lang="de-DE" dirty="0" smtClean="0"/>
              <a:t>“/“</a:t>
            </a:r>
            <a:r>
              <a:rPr lang="de-DE" dirty="0" err="1" smtClean="0"/>
              <a:t>reserved</a:t>
            </a:r>
            <a:r>
              <a:rPr lang="de-DE" dirty="0" smtClean="0"/>
              <a:t>“)</a:t>
            </a:r>
          </a:p>
          <a:p>
            <a:pPr lvl="1"/>
            <a:r>
              <a:rPr lang="de-DE" b="1" dirty="0" err="1" smtClean="0"/>
              <a:t>Blockchain</a:t>
            </a:r>
            <a:r>
              <a:rPr lang="de-DE" b="1" dirty="0" smtClean="0"/>
              <a:t> </a:t>
            </a:r>
            <a:r>
              <a:rPr lang="de-DE" b="1" dirty="0" err="1" smtClean="0"/>
              <a:t>blindness</a:t>
            </a:r>
            <a:r>
              <a:rPr lang="de-DE" b="1" dirty="0" smtClean="0"/>
              <a:t> </a:t>
            </a:r>
            <a:r>
              <a:rPr lang="de-DE" dirty="0" smtClean="0"/>
              <a:t>=&gt; </a:t>
            </a:r>
            <a:r>
              <a:rPr lang="de-DE" dirty="0" err="1" smtClean="0"/>
              <a:t>Can‘t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prev</a:t>
            </a:r>
            <a:r>
              <a:rPr lang="de-DE" dirty="0" smtClean="0"/>
              <a:t>. Hash/</a:t>
            </a:r>
            <a:r>
              <a:rPr lang="de-DE" dirty="0" err="1" smtClean="0"/>
              <a:t>Nonce</a:t>
            </a:r>
            <a:r>
              <a:rPr lang="de-DE" dirty="0"/>
              <a:t> </a:t>
            </a:r>
            <a:r>
              <a:rPr lang="de-DE" dirty="0" smtClean="0"/>
              <a:t>=&gt; </a:t>
            </a:r>
            <a:r>
              <a:rPr lang="de-DE" dirty="0" err="1" smtClean="0"/>
              <a:t>harder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archive</a:t>
            </a:r>
            <a:r>
              <a:rPr lang="de-DE" dirty="0" smtClean="0"/>
              <a:t> </a:t>
            </a:r>
            <a:r>
              <a:rPr lang="de-DE" dirty="0" err="1" smtClean="0"/>
              <a:t>randomness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915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Blockchain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 smtClean="0"/>
              <a:t>Ethereum</a:t>
            </a:r>
            <a:r>
              <a:rPr lang="de-DE" dirty="0" smtClean="0"/>
              <a:t> – Bootstrap </a:t>
            </a:r>
            <a:r>
              <a:rPr lang="de-DE" dirty="0" err="1" smtClean="0"/>
              <a:t>applications</a:t>
            </a:r>
            <a:r>
              <a:rPr lang="de-DE" dirty="0" smtClean="0"/>
              <a:t> on a </a:t>
            </a:r>
            <a:r>
              <a:rPr lang="de-DE" dirty="0" err="1" smtClean="0"/>
              <a:t>blockchain</a:t>
            </a:r>
            <a:endParaRPr lang="de-DE" dirty="0" smtClean="0"/>
          </a:p>
          <a:p>
            <a:r>
              <a:rPr lang="de-DE" b="1" dirty="0" err="1" smtClean="0"/>
              <a:t>Hyperledger</a:t>
            </a:r>
            <a:r>
              <a:rPr lang="de-DE" dirty="0" smtClean="0"/>
              <a:t> – </a:t>
            </a:r>
            <a:r>
              <a:rPr lang="de-DE" dirty="0" err="1" smtClean="0"/>
              <a:t>supported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IBM &amp; Linux </a:t>
            </a:r>
            <a:r>
              <a:rPr lang="de-DE" dirty="0" err="1" smtClean="0"/>
              <a:t>foundation</a:t>
            </a:r>
            <a:endParaRPr lang="de-DE" dirty="0" smtClean="0"/>
          </a:p>
          <a:p>
            <a:r>
              <a:rPr lang="de-DE" b="1" dirty="0" err="1" smtClean="0"/>
              <a:t>Zcash</a:t>
            </a:r>
            <a:r>
              <a:rPr lang="de-DE" dirty="0" smtClean="0"/>
              <a:t> – </a:t>
            </a:r>
            <a:r>
              <a:rPr lang="de-DE" dirty="0" err="1" smtClean="0"/>
              <a:t>anynomity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encrypted</a:t>
            </a:r>
            <a:r>
              <a:rPr lang="de-DE" dirty="0" smtClean="0"/>
              <a:t> </a:t>
            </a:r>
            <a:r>
              <a:rPr lang="de-DE" dirty="0" err="1" smtClean="0"/>
              <a:t>transactions</a:t>
            </a:r>
            <a:endParaRPr lang="de-DE" dirty="0" smtClean="0"/>
          </a:p>
          <a:p>
            <a:r>
              <a:rPr lang="de-DE" b="1" dirty="0" err="1" smtClean="0"/>
              <a:t>Abra</a:t>
            </a:r>
            <a:r>
              <a:rPr lang="de-DE" dirty="0" smtClean="0"/>
              <a:t> – </a:t>
            </a:r>
            <a:r>
              <a:rPr lang="de-DE" dirty="0" err="1" smtClean="0"/>
              <a:t>Remittance</a:t>
            </a:r>
            <a:r>
              <a:rPr lang="de-DE" dirty="0" smtClean="0"/>
              <a:t> </a:t>
            </a:r>
            <a:r>
              <a:rPr lang="de-DE" dirty="0" err="1" smtClean="0"/>
              <a:t>service</a:t>
            </a:r>
            <a:r>
              <a:rPr lang="de-DE" dirty="0" smtClean="0"/>
              <a:t> </a:t>
            </a:r>
            <a:r>
              <a:rPr lang="de-DE" dirty="0" err="1" smtClean="0"/>
              <a:t>replacing</a:t>
            </a:r>
            <a:r>
              <a:rPr lang="de-DE" dirty="0"/>
              <a:t> </a:t>
            </a:r>
            <a:r>
              <a:rPr lang="de-DE" dirty="0" smtClean="0"/>
              <a:t>expensive </a:t>
            </a:r>
            <a:r>
              <a:rPr lang="en-US" dirty="0" smtClean="0"/>
              <a:t>fees</a:t>
            </a:r>
            <a:r>
              <a:rPr lang="de-DE" dirty="0" smtClean="0"/>
              <a:t> like western </a:t>
            </a:r>
            <a:r>
              <a:rPr lang="de-DE" dirty="0" err="1" smtClean="0"/>
              <a:t>union</a:t>
            </a:r>
            <a:r>
              <a:rPr lang="de-DE" dirty="0" smtClean="0"/>
              <a:t> (on </a:t>
            </a:r>
            <a:r>
              <a:rPr lang="de-DE" dirty="0" err="1" smtClean="0"/>
              <a:t>bitcoin</a:t>
            </a:r>
            <a:r>
              <a:rPr lang="de-DE" dirty="0" smtClean="0"/>
              <a:t>)</a:t>
            </a:r>
          </a:p>
          <a:p>
            <a:r>
              <a:rPr lang="de-DE" b="1" dirty="0" smtClean="0"/>
              <a:t>Slock.it</a:t>
            </a:r>
            <a:r>
              <a:rPr lang="de-DE" dirty="0" smtClean="0"/>
              <a:t> – Universal </a:t>
            </a:r>
            <a:r>
              <a:rPr lang="de-DE" dirty="0" err="1" smtClean="0"/>
              <a:t>sharing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blockchain</a:t>
            </a:r>
            <a:r>
              <a:rPr lang="de-DE" dirty="0" smtClean="0"/>
              <a:t> (</a:t>
            </a:r>
            <a:r>
              <a:rPr lang="de-DE" dirty="0" err="1" smtClean="0"/>
              <a:t>ethereum</a:t>
            </a:r>
            <a:r>
              <a:rPr lang="de-DE" dirty="0" smtClean="0"/>
              <a:t>)</a:t>
            </a:r>
          </a:p>
          <a:p>
            <a:r>
              <a:rPr lang="de-DE" b="1" dirty="0" err="1" smtClean="0"/>
              <a:t>Consensys</a:t>
            </a:r>
            <a:r>
              <a:rPr lang="de-DE" dirty="0" smtClean="0"/>
              <a:t> – A firm </a:t>
            </a:r>
            <a:r>
              <a:rPr lang="de-DE" dirty="0" err="1" smtClean="0"/>
              <a:t>structured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DAO (</a:t>
            </a:r>
            <a:r>
              <a:rPr lang="de-DE" dirty="0" err="1" smtClean="0"/>
              <a:t>Decentralized</a:t>
            </a:r>
            <a:r>
              <a:rPr lang="de-DE" dirty="0" smtClean="0"/>
              <a:t>  </a:t>
            </a:r>
            <a:r>
              <a:rPr lang="de-DE" dirty="0" err="1" smtClean="0"/>
              <a:t>Autonomous</a:t>
            </a:r>
            <a:r>
              <a:rPr lang="de-DE" dirty="0" smtClean="0"/>
              <a:t> Organisation)</a:t>
            </a:r>
          </a:p>
          <a:p>
            <a:r>
              <a:rPr lang="de-DE" b="1" dirty="0" smtClean="0"/>
              <a:t>Enigma.co</a:t>
            </a:r>
            <a:r>
              <a:rPr lang="de-DE" dirty="0" smtClean="0"/>
              <a:t> – </a:t>
            </a:r>
            <a:r>
              <a:rPr lang="de-DE" dirty="0" err="1" smtClean="0"/>
              <a:t>Collaboration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private </a:t>
            </a:r>
            <a:r>
              <a:rPr lang="de-DE" dirty="0" err="1" smtClean="0"/>
              <a:t>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28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Why?</a:t>
            </a:r>
          </a:p>
          <a:p>
            <a:pPr marL="0" indent="0">
              <a:buNone/>
            </a:pPr>
            <a:r>
              <a:rPr lang="en-US" dirty="0"/>
              <a:t>-&gt; Which problems do we encounter?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What?</a:t>
            </a:r>
          </a:p>
          <a:p>
            <a:pPr marL="0" indent="0">
              <a:buNone/>
            </a:pPr>
            <a:r>
              <a:rPr lang="en-US" dirty="0"/>
              <a:t>-&gt; What do we need to solve them?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How?</a:t>
            </a:r>
          </a:p>
          <a:p>
            <a:pPr marL="0" indent="0">
              <a:buNone/>
            </a:pPr>
            <a:r>
              <a:rPr lang="en-US" dirty="0"/>
              <a:t>-&gt; How does it work? Exemplified by </a:t>
            </a:r>
            <a:r>
              <a:rPr lang="en-US" dirty="0" smtClean="0"/>
              <a:t>Bitcoin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Gill Sans MT"/>
              </a:rPr>
              <a:t>Why: Current Web 1.0 &amp; 2.0</a:t>
            </a:r>
            <a:endParaRPr lang="en-US">
              <a:latin typeface="Gill Sans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latin typeface="Gill Sans MT"/>
              </a:rPr>
              <a:t>Internet of communication</a:t>
            </a:r>
          </a:p>
          <a:p>
            <a:r>
              <a:rPr lang="en-US">
                <a:latin typeface="Gill Sans MT"/>
              </a:rPr>
              <a:t>1.0 Websites with consumers (read)</a:t>
            </a:r>
          </a:p>
          <a:p>
            <a:r>
              <a:rPr lang="en-US">
                <a:latin typeface="Gill Sans MT"/>
              </a:rPr>
              <a:t>2.0 Websites with prosumers (read &amp; write)</a:t>
            </a:r>
          </a:p>
          <a:p>
            <a:pPr marL="0" indent="0">
              <a:buNone/>
            </a:pPr>
            <a:r>
              <a:rPr lang="en-US">
                <a:latin typeface="Gill Sans MT"/>
              </a:rPr>
              <a:t>-&gt; Users can share content and interact (</a:t>
            </a:r>
            <a:r>
              <a:rPr lang="en-US" err="1">
                <a:latin typeface="Gill Sans MT"/>
              </a:rPr>
              <a:t>Youtube</a:t>
            </a:r>
            <a:r>
              <a:rPr lang="en-US">
                <a:latin typeface="Gill Sans MT"/>
              </a:rPr>
              <a:t>, Twitter.. )</a:t>
            </a:r>
          </a:p>
          <a:p>
            <a:pPr marL="0" indent="0">
              <a:buNone/>
            </a:pPr>
            <a:endParaRPr lang="en-US">
              <a:latin typeface="Gill Sans MT"/>
            </a:endParaRPr>
          </a:p>
          <a:p>
            <a:r>
              <a:rPr lang="en-US">
                <a:latin typeface="Gill Sans MT"/>
              </a:rPr>
              <a:t>3.0 Software Agents – Systems that can interact through APIs (read, write &amp; execute)</a:t>
            </a:r>
          </a:p>
          <a:p>
            <a:pPr marL="0" indent="0">
              <a:buNone/>
            </a:pPr>
            <a:r>
              <a:rPr lang="en-US">
                <a:latin typeface="Gill Sans MT"/>
              </a:rPr>
              <a:t>-&gt; Interconnect all applications (computer – to – computer)</a:t>
            </a:r>
          </a:p>
          <a:p>
            <a:pPr marL="0" indent="0">
              <a:buNone/>
            </a:pPr>
            <a:endParaRPr lang="en-US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9962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WHY: Internet of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Digital vs. Analog problem</a:t>
            </a:r>
          </a:p>
          <a:p>
            <a:endParaRPr lang="en-US"/>
          </a:p>
          <a:p>
            <a:r>
              <a:rPr lang="en-US" b="1"/>
              <a:t>Double spend problem</a:t>
            </a:r>
          </a:p>
          <a:p>
            <a:endParaRPr lang="en-US" b="1"/>
          </a:p>
          <a:p>
            <a:endParaRPr lang="en-US" b="1"/>
          </a:p>
          <a:p>
            <a:r>
              <a:rPr lang="en-US" b="1"/>
              <a:t>=&gt; Rely on intermediaries with established trust.</a:t>
            </a:r>
          </a:p>
        </p:txBody>
      </p:sp>
      <p:pic>
        <p:nvPicPr>
          <p:cNvPr id="5" name="Picture 4" descr="peopl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415" y="2219325"/>
            <a:ext cx="776312" cy="1341803"/>
          </a:xfrm>
          <a:prstGeom prst="rect">
            <a:avLst/>
          </a:prstGeom>
        </p:spPr>
      </p:pic>
      <p:pic>
        <p:nvPicPr>
          <p:cNvPr id="6" name="Picture 5" descr="people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9204" y="2219325"/>
            <a:ext cx="1073150" cy="1416050"/>
          </a:xfrm>
          <a:prstGeom prst="rect">
            <a:avLst/>
          </a:prstGeom>
        </p:spPr>
      </p:pic>
      <p:pic>
        <p:nvPicPr>
          <p:cNvPr id="7" name="Picture 6" descr="app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4765" y="2828925"/>
            <a:ext cx="333824" cy="37804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319755" y="3289596"/>
            <a:ext cx="2231370" cy="3696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" name="Picture 8" descr="app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2408" y="3401901"/>
            <a:ext cx="333824" cy="378048"/>
          </a:xfrm>
          <a:prstGeom prst="rect">
            <a:avLst/>
          </a:prstGeom>
        </p:spPr>
      </p:pic>
      <p:pic>
        <p:nvPicPr>
          <p:cNvPr id="10" name="Picture 9" descr="app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808" y="3554301"/>
            <a:ext cx="333824" cy="378048"/>
          </a:xfrm>
          <a:prstGeom prst="rect">
            <a:avLst/>
          </a:prstGeom>
        </p:spPr>
      </p:pic>
      <p:pic>
        <p:nvPicPr>
          <p:cNvPr id="11" name="Picture 10" descr="app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7208" y="3706701"/>
            <a:ext cx="333824" cy="378048"/>
          </a:xfrm>
          <a:prstGeom prst="rect">
            <a:avLst/>
          </a:prstGeom>
        </p:spPr>
      </p:pic>
      <p:pic>
        <p:nvPicPr>
          <p:cNvPr id="12" name="Picture 11" descr="app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9608" y="3859101"/>
            <a:ext cx="333824" cy="37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4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0.18438 0.0055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WHY: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Efficiency – </a:t>
            </a:r>
            <a:r>
              <a:rPr lang="en-US" dirty="0"/>
              <a:t>Transaction take days and go through various systems</a:t>
            </a:r>
          </a:p>
          <a:p>
            <a:r>
              <a:rPr lang="en-US" b="1" dirty="0"/>
              <a:t>Availability – </a:t>
            </a:r>
            <a:r>
              <a:rPr lang="en-US" dirty="0"/>
              <a:t>Service requires authentication of personality etc. (Problematic for machines of </a:t>
            </a:r>
            <a:r>
              <a:rPr lang="en-US" dirty="0" err="1"/>
              <a:t>bootstraping</a:t>
            </a:r>
            <a:r>
              <a:rPr lang="en-US" dirty="0"/>
              <a:t>)</a:t>
            </a:r>
          </a:p>
          <a:p>
            <a:r>
              <a:rPr lang="en-US" b="1" dirty="0"/>
              <a:t>Integrity – </a:t>
            </a:r>
            <a:r>
              <a:rPr lang="en-US" dirty="0"/>
              <a:t>Data is stored in a central database of intermediary</a:t>
            </a:r>
          </a:p>
          <a:p>
            <a:r>
              <a:rPr lang="en-US" b="1" dirty="0"/>
              <a:t>Reliability – </a:t>
            </a:r>
            <a:r>
              <a:rPr lang="en-US" dirty="0"/>
              <a:t>Trust is dependent on trusted intermediary</a:t>
            </a:r>
          </a:p>
          <a:p>
            <a:r>
              <a:rPr lang="en-US" b="1" dirty="0"/>
              <a:t>Cost – </a:t>
            </a:r>
            <a:r>
              <a:rPr lang="en-US" dirty="0"/>
              <a:t>Fees etc. Make micropayments hard to impossible</a:t>
            </a:r>
          </a:p>
          <a:p>
            <a:r>
              <a:rPr lang="en-US" b="1" dirty="0"/>
              <a:t>Security, Privacy ...</a:t>
            </a:r>
          </a:p>
        </p:txBody>
      </p:sp>
    </p:spTree>
    <p:extLst>
      <p:ext uri="{BB962C8B-B14F-4D97-AF65-F5344CB8AC3E}">
        <p14:creationId xmlns:p14="http://schemas.microsoft.com/office/powerpoint/2010/main" val="26026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WHY: VALUE ≠  money (Not only)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/>
              <a:t>Everything of value </a:t>
            </a:r>
            <a:r>
              <a:rPr lang="en-US"/>
              <a:t>e.g. not easily replicated</a:t>
            </a:r>
            <a:endParaRPr lang="en-US">
              <a:solidFill>
                <a:srgbClr val="000000"/>
              </a:solidFill>
              <a:latin typeface="Gill Sans MT"/>
            </a:endParaRPr>
          </a:p>
          <a:p>
            <a:r>
              <a:rPr lang="en-US" b="1"/>
              <a:t>Government bureaucracy</a:t>
            </a:r>
            <a:r>
              <a:rPr lang="en-US"/>
              <a:t> – Land registry, Company Ownership, People engagement, Votes etc.</a:t>
            </a:r>
          </a:p>
          <a:p>
            <a:r>
              <a:rPr lang="en-US" b="1" err="1"/>
              <a:t>IoT</a:t>
            </a:r>
            <a:r>
              <a:rPr lang="en-US"/>
              <a:t> – Physical devices (E.g. Library books), self-driving cars etc.</a:t>
            </a:r>
          </a:p>
          <a:p>
            <a:pPr marL="0" indent="0">
              <a:buNone/>
            </a:pPr>
            <a:r>
              <a:rPr lang="en-US"/>
              <a:t>-&gt; Need communication and </a:t>
            </a:r>
            <a:r>
              <a:rPr lang="en-US" b="1"/>
              <a:t>value exchange</a:t>
            </a:r>
            <a:r>
              <a:rPr lang="en-US"/>
              <a:t> between them</a:t>
            </a:r>
          </a:p>
          <a:p>
            <a:r>
              <a:rPr lang="en-US" b="1"/>
              <a:t>Financial Services</a:t>
            </a:r>
            <a:r>
              <a:rPr lang="en-US"/>
              <a:t> – easy access and reliable transfer is essential for economic development</a:t>
            </a:r>
          </a:p>
          <a:p>
            <a:r>
              <a:rPr lang="en-US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3865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Gill Sans MT"/>
              </a:rPr>
              <a:t>What: The blockchain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/>
              <a:t>A distributed ledger</a:t>
            </a:r>
            <a:r>
              <a:rPr lang="en-US"/>
              <a:t>, which guarantees </a:t>
            </a:r>
            <a:r>
              <a:rPr lang="en-US" b="1"/>
              <a:t>immutable data</a:t>
            </a:r>
            <a:r>
              <a:rPr lang="en-US"/>
              <a:t>, </a:t>
            </a:r>
            <a:r>
              <a:rPr lang="en-US" b="1"/>
              <a:t>equal and universal access</a:t>
            </a:r>
            <a:r>
              <a:rPr lang="en-US"/>
              <a:t> and establishes </a:t>
            </a:r>
            <a:r>
              <a:rPr lang="en-US" b="1"/>
              <a:t>trust </a:t>
            </a:r>
            <a:r>
              <a:rPr lang="en-US"/>
              <a:t>without middle parties.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Gill Sans MT"/>
              </a:rPr>
              <a:t>Everyone can access and have a record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Gill Sans MT"/>
              </a:rPr>
              <a:t>No corruption of data – immutable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Gill Sans MT"/>
              </a:rPr>
              <a:t>Data owned by you – only publish what's needed/wanted ("Cash-Pay")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Gill Sans MT"/>
              </a:rPr>
              <a:t>Payments, no matter what size, in seconds/minutes (</a:t>
            </a:r>
            <a:r>
              <a:rPr lang="en-US" b="1">
                <a:solidFill>
                  <a:srgbClr val="000000"/>
                </a:solidFill>
                <a:latin typeface="Gill Sans MT"/>
              </a:rPr>
              <a:t>micropayments</a:t>
            </a:r>
            <a:r>
              <a:rPr lang="en-US">
                <a:solidFill>
                  <a:srgbClr val="000000"/>
                </a:solidFill>
                <a:latin typeface="Gill Sans MT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Gill Sans MT"/>
              </a:rPr>
              <a:t>Enables automated agreements "smart contracts" (agree &amp; settle one step)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Gill Sans MT"/>
              </a:rPr>
              <a:t>Software Agents can trade value without human interaction</a:t>
            </a:r>
          </a:p>
        </p:txBody>
      </p:sp>
    </p:spTree>
    <p:extLst>
      <p:ext uri="{BB962C8B-B14F-4D97-AF65-F5344CB8AC3E}">
        <p14:creationId xmlns:p14="http://schemas.microsoft.com/office/powerpoint/2010/main" val="256354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HOW: The magic behind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Researched and a lot of different approaches</a:t>
            </a:r>
          </a:p>
          <a:p>
            <a:r>
              <a:rPr lang="en-US" dirty="0"/>
              <a:t>Main difference e.g. </a:t>
            </a:r>
            <a:r>
              <a:rPr lang="en-US" b="1" dirty="0"/>
              <a:t>private, public or hybrid</a:t>
            </a:r>
            <a:r>
              <a:rPr lang="en-US" dirty="0"/>
              <a:t> </a:t>
            </a:r>
            <a:r>
              <a:rPr lang="en-US" dirty="0" err="1"/>
              <a:t>blockchains</a:t>
            </a:r>
            <a:endParaRPr lang="en-US" dirty="0"/>
          </a:p>
          <a:p>
            <a:r>
              <a:rPr lang="en-US" dirty="0"/>
              <a:t>All </a:t>
            </a:r>
            <a:r>
              <a:rPr lang="en-US" b="1" dirty="0"/>
              <a:t>different industries</a:t>
            </a:r>
            <a:r>
              <a:rPr lang="en-US" dirty="0"/>
              <a:t> or general</a:t>
            </a:r>
          </a:p>
          <a:p>
            <a:r>
              <a:rPr lang="en-US" dirty="0">
                <a:solidFill>
                  <a:srgbClr val="000000"/>
                </a:solidFill>
                <a:latin typeface="Gill Sans MT"/>
              </a:rPr>
              <a:t>Example in finance: </a:t>
            </a:r>
            <a:r>
              <a:rPr lang="en-US" b="1" dirty="0">
                <a:solidFill>
                  <a:srgbClr val="000000"/>
                </a:solidFill>
                <a:latin typeface="Gill Sans MT"/>
              </a:rPr>
              <a:t>Bitcoin – Crypto Currency</a:t>
            </a:r>
          </a:p>
          <a:p>
            <a:endParaRPr lang="en-US" b="1" dirty="0">
              <a:solidFill>
                <a:srgbClr val="000000"/>
              </a:solidFill>
              <a:latin typeface="Gill Sans MT"/>
            </a:endParaRPr>
          </a:p>
          <a:p>
            <a:r>
              <a:rPr lang="en-US" b="1" dirty="0">
                <a:solidFill>
                  <a:srgbClr val="000000"/>
                </a:solidFill>
                <a:latin typeface="Gill Sans MT"/>
              </a:rPr>
              <a:t>Hash </a:t>
            </a:r>
            <a:r>
              <a:rPr lang="en-US" b="1" dirty="0" smtClean="0">
                <a:solidFill>
                  <a:srgbClr val="000000"/>
                </a:solidFill>
                <a:latin typeface="Gill Sans MT"/>
              </a:rPr>
              <a:t>function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Gill Sans MT"/>
              </a:rPr>
              <a:t>Public/Private Key pair</a:t>
            </a:r>
            <a:endParaRPr lang="en-US" b="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4745" y="4124325"/>
            <a:ext cx="3577606" cy="10411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F(x)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8498937" y="2667000"/>
            <a:ext cx="1821646" cy="91440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" name="Arrow: Down 5"/>
          <p:cNvSpPr/>
          <p:nvPr/>
        </p:nvSpPr>
        <p:spPr>
          <a:xfrm>
            <a:off x="9245004" y="3673475"/>
            <a:ext cx="484187" cy="36369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/>
          <p:cNvSpPr/>
          <p:nvPr/>
        </p:nvSpPr>
        <p:spPr>
          <a:xfrm>
            <a:off x="9245002" y="5285804"/>
            <a:ext cx="484187" cy="36369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85050" y="5629275"/>
            <a:ext cx="3894772" cy="2301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900"/>
              <a:t>QmQ7AE8HiXKYyqW8jEYK4b7dqWNxmQqYVdPeUY8nxbzGBB</a:t>
            </a:r>
          </a:p>
        </p:txBody>
      </p:sp>
      <p:pic>
        <p:nvPicPr>
          <p:cNvPr id="2050" name="Picture 2" descr="C:\Users\jh223gj\Downloads\Public_Private_Key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972" y="3124200"/>
            <a:ext cx="2762250" cy="269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14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  <p:bldP spid="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HOW: </a:t>
            </a:r>
            <a:r>
              <a:rPr lang="en-US" dirty="0" smtClean="0"/>
              <a:t>Transition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State Transition System</a:t>
            </a:r>
          </a:p>
          <a:p>
            <a:r>
              <a:rPr lang="en-US" dirty="0" smtClean="0"/>
              <a:t>State = Ownership status of bitcoins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jh223gj\Downloads\Bitcoin_statetransi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3381375"/>
            <a:ext cx="9317038" cy="230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28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603</Words>
  <Application>Microsoft Office PowerPoint</Application>
  <PresentationFormat>Custom</PresentationFormat>
  <Paragraphs>98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Gallery</vt:lpstr>
      <vt:lpstr>Blockchain</vt:lpstr>
      <vt:lpstr>overview</vt:lpstr>
      <vt:lpstr>Why: Current Web 1.0 &amp; 2.0</vt:lpstr>
      <vt:lpstr>WHY: Internet of value</vt:lpstr>
      <vt:lpstr>WHY: Problems</vt:lpstr>
      <vt:lpstr>WHY: VALUE ≠  money (Not only)</vt:lpstr>
      <vt:lpstr>What: The blockchain</vt:lpstr>
      <vt:lpstr>HOW: The magic behind</vt:lpstr>
      <vt:lpstr>HOW: Transition System </vt:lpstr>
      <vt:lpstr>HOW: Consensus system (Proof of work)</vt:lpstr>
      <vt:lpstr>How: Mining</vt:lpstr>
      <vt:lpstr>Additional</vt:lpstr>
      <vt:lpstr>Blockchain space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cp:lastModifiedBy>Jakob Heyder</cp:lastModifiedBy>
  <cp:revision>9</cp:revision>
  <dcterms:modified xsi:type="dcterms:W3CDTF">2017-05-02T10:12:37Z</dcterms:modified>
</cp:coreProperties>
</file>