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 rtl="0"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Yaza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718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 snapToGrid="0">
      <p:cViewPr varScale="1">
        <p:scale>
          <a:sx n="108" d="100"/>
          <a:sy n="108" d="100"/>
        </p:scale>
        <p:origin x="529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>
            <a:extLst>
              <a:ext uri="{FF2B5EF4-FFF2-40B4-BE49-F238E27FC236}">
                <a16:creationId xmlns:a16="http://schemas.microsoft.com/office/drawing/2014/main" id="{3B129C17-9205-4554-BF5C-070656C216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/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0B41E939-D5BE-4B7F-BCD2-05DCC4E5E8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6B57EA8-976D-4A1E-B9BB-849C3EA3DB7C}" type="datetime1">
              <a:rPr lang="tr-TR" smtClean="0"/>
              <a:t>10.05.2025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F61800B1-1D76-46D4-ADAF-FD5EA7AFBE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FCBFA674-DC58-422B-8963-09FD1B05ED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A42FE58-2C2A-433E-A3EF-B39ACF97315A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635657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3" name="Tarih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85DF2A1-08E1-4960-B819-634E602026F0}" type="datetime1">
              <a:rPr lang="tr-TR" noProof="0" smtClean="0"/>
              <a:t>10.05.2025</a:t>
            </a:fld>
            <a:endParaRPr lang="tr-TR" noProof="0"/>
          </a:p>
        </p:txBody>
      </p:sp>
      <p:sp>
        <p:nvSpPr>
          <p:cNvPr id="4" name="Slayt Görüntüsü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tr-TR" noProof="0"/>
          </a:p>
        </p:txBody>
      </p:sp>
      <p:sp>
        <p:nvSpPr>
          <p:cNvPr id="5" name="Notlar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tr-TR" noProof="0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7DC217-DF71-1A49-B3EA-559F1F43B0FF}" type="slidenum">
              <a:rPr lang="tr-TR" noProof="0" smtClean="0"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lar Yer Tutucusu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97DC217-DF71-1A49-B3EA-559F1F43B0FF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77724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02038"/>
            <a:ext cx="9500507" cy="806675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erbest Form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tr-TR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Serbest Form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tr-TR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Serbest 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tr-TR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Serbest 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tr-TR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2" name="Serbest 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tr-TR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Serbest Form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tr-TR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Zaman çizelgesi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rbest 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tr-TR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erbest 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tr-TR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10" name="Tarih Yer Tutucusu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3C61E7E-FBED-4B36-9D9A-4E4561A4F823}" type="datetime1">
              <a:rPr lang="tr-TR" noProof="0" smtClean="0"/>
              <a:t>10.05.2025</a:t>
            </a:fld>
            <a:endParaRPr lang="tr-TR" noProof="0"/>
          </a:p>
        </p:txBody>
      </p:sp>
      <p:sp>
        <p:nvSpPr>
          <p:cNvPr id="11" name="Alt Bilgi Yer Tutucusu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tr-TR" noProof="0"/>
              <a:t>SUNU BAŞLIĞI</a:t>
            </a:r>
          </a:p>
        </p:txBody>
      </p:sp>
      <p:sp>
        <p:nvSpPr>
          <p:cNvPr id="12" name="Slayt Numarası Yer Tutucusu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Serbest 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tr-TR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erbest 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tr-TR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erbest 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tr-TR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Serbest 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tr-TR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Serbest 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tr-TR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Tarih Yer Tutucusu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B234A79-08F5-4634-B0D3-B7E08AAF66CE}" type="datetime1">
              <a:rPr lang="tr-TR" noProof="0" smtClean="0"/>
              <a:t>10.05.2025</a:t>
            </a:fld>
            <a:endParaRPr lang="tr-TR" noProof="0"/>
          </a:p>
        </p:txBody>
      </p:sp>
      <p:sp>
        <p:nvSpPr>
          <p:cNvPr id="11" name="Alt Bilgi Yer Tutucusu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tr-TR" noProof="0"/>
              <a:t>SUNU BAŞLIĞI</a:t>
            </a:r>
          </a:p>
        </p:txBody>
      </p:sp>
      <p:sp>
        <p:nvSpPr>
          <p:cNvPr id="12" name="Slayt Numarası Yer Tutucusu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tr-TR" noProof="0" smtClean="0"/>
              <a:pPr/>
              <a:t>‹#›</a:t>
            </a:fld>
            <a:endParaRPr lang="tr-TR" noProof="0"/>
          </a:p>
        </p:txBody>
      </p:sp>
      <p:sp>
        <p:nvSpPr>
          <p:cNvPr id="13" name="İçerik Yer Tutucusu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283235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14" name="İçerik Yer Tutucusu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15" name="İçerik Yer Tutucusu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283235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1" y="2526318"/>
            <a:ext cx="3218688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Serbest 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tr-TR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erbest 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tr-TR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erbest 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tr-TR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Serbest 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tr-TR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Serbest 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tr-TR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Tarih Yer Tutucusu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99FBE4A1-68BC-4C35-A2A9-FBA85BFE5252}" type="datetime1">
              <a:rPr lang="tr-TR" noProof="0" smtClean="0"/>
              <a:t>10.05.2025</a:t>
            </a:fld>
            <a:endParaRPr lang="tr-TR" noProof="0"/>
          </a:p>
        </p:txBody>
      </p:sp>
      <p:sp>
        <p:nvSpPr>
          <p:cNvPr id="11" name="Alt Bilgi Yer Tutucusu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tr-TR" noProof="0"/>
              <a:t>SUNU BAŞLIĞI</a:t>
            </a:r>
          </a:p>
        </p:txBody>
      </p:sp>
      <p:sp>
        <p:nvSpPr>
          <p:cNvPr id="13" name="İçerik Yer Tutucusu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683787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14" name="İçerik Yer Tutucusu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16749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15" name="İçerik Yer Tutucusu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683788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16" name="İçerik Yer Tutucusu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200082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17" name="İçerik Yer Tutucusu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20008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12" name="Slayt Numarası Yer Tutucusu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on Slay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122363"/>
            <a:ext cx="6220278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02038"/>
            <a:ext cx="6220277" cy="2247219"/>
          </a:xfrm>
        </p:spPr>
        <p:txBody>
          <a:bodyPr rtlCol="0">
            <a:noAutofit/>
          </a:bodyPr>
          <a:lstStyle>
            <a:lvl1pPr marL="0" indent="0" algn="l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sp>
        <p:nvSpPr>
          <p:cNvPr id="4" name="Dikdörtgen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up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Serbest 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tr-TR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Serbest 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tr-TR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2" name="Serbest Form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tr-TR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Serbest Form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tr-TR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7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Serbest 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tr-TR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erbest 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tr-TR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erbest Form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tr-TR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Grup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Serbest Form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tr-TR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Serbest Form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tr-TR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Tarih Yer Tutucusu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AD0D251-AD74-4A72-BEED-38E7DBE893BC}" type="datetime1">
              <a:rPr lang="tr-TR" noProof="0" smtClean="0"/>
              <a:t>10.05.2025</a:t>
            </a:fld>
            <a:endParaRPr lang="tr-TR" noProof="0"/>
          </a:p>
        </p:txBody>
      </p:sp>
      <p:sp>
        <p:nvSpPr>
          <p:cNvPr id="11" name="Alt Bilgi Yer Tutucusu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tr-TR" noProof="0"/>
              <a:t>SUNU BAŞLIĞI</a:t>
            </a:r>
          </a:p>
        </p:txBody>
      </p:sp>
      <p:sp>
        <p:nvSpPr>
          <p:cNvPr id="12" name="Slayt Numarası Yer Tutucusu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ölüm Başlığı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ikdörtgen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erbest Form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tr-TR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Serbest Form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tr-TR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Serbest Form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tr-TR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Başlık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7492" y="2653167"/>
            <a:ext cx="9779183" cy="3436483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652428-B3A7-4644-8FF9-2D4A474570AB}" type="datetime1">
              <a:rPr lang="tr-TR" noProof="0" smtClean="0"/>
              <a:t>10.05.2025</a:t>
            </a:fld>
            <a:endParaRPr lang="tr-TR" noProof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tr-TR" noProof="0"/>
              <a:t>SUNU BAŞLIĞI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ölüm başlığ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erbest Form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tr-TR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059400"/>
            <a:ext cx="6245912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539075"/>
            <a:ext cx="6245912" cy="1406101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tr-TR" noProof="0"/>
              <a:t>Asıl alt başlık stilini düzenlemek için tıklatın</a:t>
            </a:r>
          </a:p>
        </p:txBody>
      </p:sp>
      <p:grpSp>
        <p:nvGrpSpPr>
          <p:cNvPr id="6" name="Grup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Serbest Form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tr-TR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Serbest Form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tr-TR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" name="Serbest Form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tr-TR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Serbest Form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tr-TR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f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Serbest Form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tr-TR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erbest Form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tr-TR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arih Yer Tutucusu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74AD646-E047-4D58-848F-6A4A2412B996}" type="datetime1">
              <a:rPr lang="tr-TR" noProof="0" smtClean="0"/>
              <a:t>10.05.2025</a:t>
            </a:fld>
            <a:endParaRPr lang="tr-TR" noProof="0"/>
          </a:p>
        </p:txBody>
      </p:sp>
      <p:sp>
        <p:nvSpPr>
          <p:cNvPr id="11" name="Alt Bilgi Yer Tutucusu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tr-TR" noProof="0"/>
              <a:t>SUNU BAŞLIĞI</a:t>
            </a:r>
          </a:p>
        </p:txBody>
      </p:sp>
      <p:sp>
        <p:nvSpPr>
          <p:cNvPr id="12" name="Slayt Numarası Yer Tutucusu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fik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up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Serbest 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tr-TR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Serbest 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tr-TR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87563"/>
            <a:ext cx="9779182" cy="3366813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10" name="Tarih Yer Tutucusu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BC02A73-D093-44D5-9F12-2858A8CB2178}" type="datetime1">
              <a:rPr lang="tr-TR" noProof="0" smtClean="0"/>
              <a:t>10.05.2025</a:t>
            </a:fld>
            <a:endParaRPr lang="tr-TR" noProof="0"/>
          </a:p>
        </p:txBody>
      </p:sp>
      <p:sp>
        <p:nvSpPr>
          <p:cNvPr id="11" name="Alt Bilgi Yer Tutucusu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tr-TR" noProof="0"/>
              <a:t>SUNU BAŞLIĞI</a:t>
            </a:r>
          </a:p>
        </p:txBody>
      </p:sp>
      <p:sp>
        <p:nvSpPr>
          <p:cNvPr id="12" name="Slayt Numarası Yer Tutucusu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ıntı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8721" y="1684338"/>
            <a:ext cx="8594558" cy="2810460"/>
          </a:xfrm>
        </p:spPr>
        <p:txBody>
          <a:bodyPr rtlCol="0"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8" name="Metin Yer Tutucusu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tr-TR" noProof="0"/>
              <a:t>“</a:t>
            </a:r>
          </a:p>
        </p:txBody>
      </p:sp>
      <p:sp>
        <p:nvSpPr>
          <p:cNvPr id="10" name="Metin Yer Tutucusu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881813" y="4494213"/>
            <a:ext cx="3511550" cy="679450"/>
          </a:xfrm>
        </p:spPr>
        <p:txBody>
          <a:bodyPr rtlCol="0"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tr-TR" noProof="0"/>
              <a:t>Asıl metin stillerini düzenlemek için tıklayın</a:t>
            </a:r>
          </a:p>
        </p:txBody>
      </p:sp>
      <p:sp>
        <p:nvSpPr>
          <p:cNvPr id="9" name="Metin Yer Tutucusu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tr-TR" noProof="0"/>
              <a:t>”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E340ABC-D5C4-427E-8357-CB91A67C56FE}" type="datetime1">
              <a:rPr lang="tr-TR" noProof="0" smtClean="0"/>
              <a:t>10.05.2025</a:t>
            </a:fld>
            <a:endParaRPr lang="tr-TR" noProof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tr-TR" noProof="0"/>
              <a:t>SUNU BAŞLIĞI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k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ikdörtgen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tr-TR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Başlık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8401624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6" name="Resim Yer Tutucusu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10" name="Metin Yer Tutucusu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Ad</a:t>
            </a:r>
          </a:p>
        </p:txBody>
      </p:sp>
      <p:sp>
        <p:nvSpPr>
          <p:cNvPr id="11" name="Metin Yer Tutucusu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Unvan</a:t>
            </a:r>
          </a:p>
        </p:txBody>
      </p:sp>
      <p:sp>
        <p:nvSpPr>
          <p:cNvPr id="7" name="Resim Yer Tutucusu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12" name="Metin Yer Tutucusu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Ad</a:t>
            </a:r>
          </a:p>
        </p:txBody>
      </p:sp>
      <p:sp>
        <p:nvSpPr>
          <p:cNvPr id="13" name="Metin Yer Tutucusu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Başlık</a:t>
            </a:r>
          </a:p>
        </p:txBody>
      </p:sp>
      <p:sp>
        <p:nvSpPr>
          <p:cNvPr id="8" name="Resim Yer Tutucusu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14" name="Metin Yer Tutucusu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Ad</a:t>
            </a:r>
          </a:p>
        </p:txBody>
      </p:sp>
      <p:sp>
        <p:nvSpPr>
          <p:cNvPr id="15" name="Metin Yer Tutucusu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Başlık</a:t>
            </a:r>
          </a:p>
        </p:txBody>
      </p:sp>
      <p:sp>
        <p:nvSpPr>
          <p:cNvPr id="9" name="Resim Yer Tutucusu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16" name="Metin Yer Tutucusu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Ad</a:t>
            </a:r>
          </a:p>
        </p:txBody>
      </p:sp>
      <p:sp>
        <p:nvSpPr>
          <p:cNvPr id="17" name="Metin Yer Tutucusu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Unvan</a:t>
            </a:r>
          </a:p>
        </p:txBody>
      </p:sp>
      <p:sp>
        <p:nvSpPr>
          <p:cNvPr id="3" name="Tarih Yer Tutucusu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A67D149-ABDD-40C5-B3A8-D98EA8A47E85}" type="datetime1">
              <a:rPr lang="tr-TR" noProof="0" smtClean="0"/>
              <a:t>10.05.2025</a:t>
            </a:fld>
            <a:endParaRPr lang="tr-TR" noProof="0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tr-TR" noProof="0"/>
              <a:t>SUNU BAŞLIĞI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tr-TR" noProof="0" smtClean="0"/>
              <a:pPr/>
              <a:t>‹#›</a:t>
            </a:fld>
            <a:endParaRPr lang="tr-TR" noProof="0"/>
          </a:p>
        </p:txBody>
      </p:sp>
      <p:sp>
        <p:nvSpPr>
          <p:cNvPr id="19" name="Serbest Form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tr-TR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Serbest Form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tr-TR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Serbest Form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tr-TR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tr-TR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Serbest Form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tr-TR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Serbest Form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tr-TR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Serbest Form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tr-TR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üm ekip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Başlık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30" y="381000"/>
            <a:ext cx="10678142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6" name="Resim Yer Tutucusu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1" name="Metin Yer Tutucusu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Ad</a:t>
            </a:r>
          </a:p>
        </p:txBody>
      </p:sp>
      <p:sp>
        <p:nvSpPr>
          <p:cNvPr id="32" name="Metin Yer Tutucusu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Başlık</a:t>
            </a:r>
          </a:p>
        </p:txBody>
      </p:sp>
      <p:sp>
        <p:nvSpPr>
          <p:cNvPr id="33" name="Resim Yer Tutucusu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4" name="Metin Yer Tutucusu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Ad</a:t>
            </a:r>
          </a:p>
        </p:txBody>
      </p:sp>
      <p:sp>
        <p:nvSpPr>
          <p:cNvPr id="35" name="Metin Yer Tutucusu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Başlık</a:t>
            </a:r>
          </a:p>
        </p:txBody>
      </p:sp>
      <p:sp>
        <p:nvSpPr>
          <p:cNvPr id="36" name="Resim Yer Tutucusu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37" name="Metin Yer Tutucusu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Ad</a:t>
            </a:r>
          </a:p>
        </p:txBody>
      </p:sp>
      <p:sp>
        <p:nvSpPr>
          <p:cNvPr id="38" name="Metin Yer Tutucusu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Başlık</a:t>
            </a:r>
          </a:p>
        </p:txBody>
      </p:sp>
      <p:sp>
        <p:nvSpPr>
          <p:cNvPr id="39" name="Resim Yer Tutucusu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40" name="Metin Yer Tutucusu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Ad</a:t>
            </a:r>
          </a:p>
        </p:txBody>
      </p:sp>
      <p:sp>
        <p:nvSpPr>
          <p:cNvPr id="41" name="Metin Yer Tutucusu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Unvan</a:t>
            </a:r>
          </a:p>
        </p:txBody>
      </p:sp>
      <p:sp>
        <p:nvSpPr>
          <p:cNvPr id="42" name="Resim Yer Tutucusu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43" name="Metin Yer Tutucusu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Ad</a:t>
            </a:r>
          </a:p>
        </p:txBody>
      </p:sp>
      <p:sp>
        <p:nvSpPr>
          <p:cNvPr id="44" name="Metin Yer Tutucusu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Başlık</a:t>
            </a:r>
          </a:p>
        </p:txBody>
      </p:sp>
      <p:sp>
        <p:nvSpPr>
          <p:cNvPr id="45" name="Resim Yer Tutucusu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46" name="Metin Yer Tutucusu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Ad</a:t>
            </a:r>
          </a:p>
        </p:txBody>
      </p:sp>
      <p:sp>
        <p:nvSpPr>
          <p:cNvPr id="47" name="Metin Yer Tutucusu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Başlık</a:t>
            </a:r>
          </a:p>
        </p:txBody>
      </p:sp>
      <p:sp>
        <p:nvSpPr>
          <p:cNvPr id="48" name="Resim Yer Tutucusu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49" name="Metin Yer Tutucusu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Ad</a:t>
            </a:r>
          </a:p>
        </p:txBody>
      </p:sp>
      <p:sp>
        <p:nvSpPr>
          <p:cNvPr id="50" name="Metin Yer Tutucusu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Başlık</a:t>
            </a:r>
          </a:p>
        </p:txBody>
      </p:sp>
      <p:sp>
        <p:nvSpPr>
          <p:cNvPr id="51" name="Resim Yer Tutucusu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tr-TR" noProof="0"/>
              <a:t>Resim eklemek için simgeye tıklayın</a:t>
            </a:r>
          </a:p>
        </p:txBody>
      </p:sp>
      <p:sp>
        <p:nvSpPr>
          <p:cNvPr id="52" name="Metin Yer Tutucusu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Ad</a:t>
            </a:r>
          </a:p>
        </p:txBody>
      </p:sp>
      <p:sp>
        <p:nvSpPr>
          <p:cNvPr id="53" name="Metin Yer Tutucusu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tr-TR" noProof="0"/>
              <a:t>Unvan</a:t>
            </a:r>
          </a:p>
        </p:txBody>
      </p:sp>
      <p:sp>
        <p:nvSpPr>
          <p:cNvPr id="18" name="Tarih Yer Tutucusu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914E5FB-1CB0-4FEB-B27B-5607F80DAC23}" type="datetime1">
              <a:rPr lang="tr-TR" noProof="0" smtClean="0"/>
              <a:t>10.05.2025</a:t>
            </a:fld>
            <a:endParaRPr lang="tr-TR" noProof="0"/>
          </a:p>
        </p:txBody>
      </p:sp>
      <p:sp>
        <p:nvSpPr>
          <p:cNvPr id="22" name="Alt Bilgi Yer Tutucusu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tr-TR" noProof="0"/>
              <a:t>SUNU BAŞLIĞI</a:t>
            </a:r>
          </a:p>
        </p:txBody>
      </p:sp>
      <p:sp>
        <p:nvSpPr>
          <p:cNvPr id="23" name="Slayt Numarası Yer Tutucusu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tr-TR" noProof="0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tr-TR" noProof="0"/>
              <a:t>Asıl metin stillerini düzenlemek için tıklayın</a:t>
            </a:r>
          </a:p>
          <a:p>
            <a:pPr lvl="1" rtl="0"/>
            <a:r>
              <a:rPr lang="tr-TR" noProof="0"/>
              <a:t>İkinci düzey</a:t>
            </a:r>
          </a:p>
          <a:p>
            <a:pPr lvl="2" rtl="0"/>
            <a:r>
              <a:rPr lang="tr-TR" noProof="0"/>
              <a:t>Üçüncü düzey</a:t>
            </a:r>
          </a:p>
          <a:p>
            <a:pPr lvl="3" rtl="0"/>
            <a:r>
              <a:rPr lang="tr-TR" noProof="0"/>
              <a:t>Dördüncü düzey</a:t>
            </a:r>
          </a:p>
          <a:p>
            <a:pPr lvl="4" rtl="0"/>
            <a:r>
              <a:rPr lang="tr-TR" noProof="0"/>
              <a:t>Beşinci düzey</a:t>
            </a:r>
          </a:p>
        </p:txBody>
      </p:sp>
      <p:sp>
        <p:nvSpPr>
          <p:cNvPr id="4" name="Tarih Yer Tutucusu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DB6971D-EF9C-417D-B0E6-56154F4C6CDF}" type="datetime1">
              <a:rPr lang="tr-TR" noProof="0" smtClean="0"/>
              <a:t>10.05.2025</a:t>
            </a:fld>
            <a:endParaRPr lang="tr-TR" noProof="0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tr-TR" noProof="0"/>
              <a:t>SUNU BAŞLIĞI</a:t>
            </a:r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tr-TR" noProof="0" smtClean="0"/>
              <a:pPr/>
              <a:t>‹#›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771791" cy="3176682"/>
          </a:xfrm>
        </p:spPr>
        <p:txBody>
          <a:bodyPr rtlCol="0"/>
          <a:lstStyle/>
          <a:p>
            <a:pPr rtl="0"/>
            <a:r>
              <a:rPr lang="tr-TR" dirty="0" err="1"/>
              <a:t>Bekommerce</a:t>
            </a:r>
            <a:r>
              <a:rPr lang="tr-TR" dirty="0"/>
              <a:t>: Yapay Zekâ Destekli Tam Entegre E-Ticaret Platformu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4723" y="5621907"/>
            <a:ext cx="9500507" cy="806675"/>
          </a:xfrm>
        </p:spPr>
        <p:txBody>
          <a:bodyPr rtlCol="0"/>
          <a:lstStyle/>
          <a:p>
            <a:pPr rtl="0"/>
            <a:r>
              <a:rPr lang="tr-TR" dirty="0"/>
              <a:t>Ebubekir Sıddık Nazlı 02210224005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E8AE30-8D1E-F161-33F3-BAEB4D5DB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A48E95D9-6482-13BB-F2C6-B34143F9A9A2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AD0D251-AD74-4A72-BEED-38E7DBE893BC}" type="datetime1">
              <a:rPr lang="tr-TR" noProof="0" smtClean="0"/>
              <a:t>10.05.2025</a:t>
            </a:fld>
            <a:endParaRPr lang="tr-TR" noProof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38407E8-A46A-A226-37B4-A26636530B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tr-TR" noProof="0" smtClean="0"/>
              <a:pPr/>
              <a:t>10</a:t>
            </a:fld>
            <a:endParaRPr lang="tr-TR" noProof="0"/>
          </a:p>
        </p:txBody>
      </p:sp>
      <p:sp>
        <p:nvSpPr>
          <p:cNvPr id="8" name="Başlık 7">
            <a:extLst>
              <a:ext uri="{FF2B5EF4-FFF2-40B4-BE49-F238E27FC236}">
                <a16:creationId xmlns:a16="http://schemas.microsoft.com/office/drawing/2014/main" id="{41252BC5-FEAE-BE15-FAB8-B6C06D082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54685"/>
            <a:ext cx="9779183" cy="1325563"/>
          </a:xfrm>
        </p:spPr>
        <p:txBody>
          <a:bodyPr/>
          <a:lstStyle/>
          <a:p>
            <a:r>
              <a:rPr lang="tr-TR" dirty="0"/>
              <a:t>Dinlediğiniz için teşekkür ederim.</a:t>
            </a:r>
            <a:br>
              <a:rPr lang="tr-TR" dirty="0"/>
            </a:br>
            <a:endParaRPr lang="tr-TR" dirty="0"/>
          </a:p>
        </p:txBody>
      </p:sp>
      <p:sp>
        <p:nvSpPr>
          <p:cNvPr id="11" name="İçerik Yer Tutucusu 10">
            <a:extLst>
              <a:ext uri="{FF2B5EF4-FFF2-40B4-BE49-F238E27FC236}">
                <a16:creationId xmlns:a16="http://schemas.microsoft.com/office/drawing/2014/main" id="{835A3217-1EFC-F784-2CE5-A909B74EB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56879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1A3EA56-D2B3-4726-B35F-B53A208CE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1. Giriş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F27DB9C-3333-4BC4-9D12-D2DE204F5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1858441"/>
            <a:ext cx="9779182" cy="3366815"/>
          </a:xfrm>
        </p:spPr>
        <p:txBody>
          <a:bodyPr/>
          <a:lstStyle/>
          <a:p>
            <a:pPr algn="l">
              <a:defRPr sz="1800"/>
            </a:pPr>
            <a:endParaRPr lang="tr-TR" sz="2400" b="1" dirty="0"/>
          </a:p>
          <a:p>
            <a:pPr algn="l">
              <a:defRPr sz="1800"/>
            </a:pPr>
            <a:r>
              <a:rPr lang="tr-TR" sz="2400" b="1" dirty="0" err="1"/>
              <a:t>Bekommerce</a:t>
            </a:r>
            <a:r>
              <a:rPr lang="tr-TR" sz="2400" dirty="0"/>
              <a:t>, çok katmanlı yapay zekâ entegrasyonuna sahip, modern bir e-ticaret platformudur. Kullanıcılar bu sistem üzerinden ürünleri arayabilir, sipariş verebilir ve doğal dilde iletişim kurabildikleri yapay zekâ destekli </a:t>
            </a:r>
            <a:r>
              <a:rPr lang="tr-TR" sz="2400" dirty="0" err="1"/>
              <a:t>chatbot</a:t>
            </a:r>
            <a:r>
              <a:rPr lang="tr-TR" sz="2400" dirty="0"/>
              <a:t> aracılığıyla kişiselleştirilmiş ürün önerileri alabilirler. Platform; </a:t>
            </a:r>
            <a:r>
              <a:rPr lang="tr-TR" sz="2400" b="1" dirty="0" err="1"/>
              <a:t>frontend</a:t>
            </a:r>
            <a:r>
              <a:rPr lang="tr-TR" sz="2400" dirty="0"/>
              <a:t>, </a:t>
            </a:r>
            <a:r>
              <a:rPr lang="tr-TR" sz="2400" b="1" dirty="0" err="1"/>
              <a:t>backend</a:t>
            </a:r>
            <a:r>
              <a:rPr lang="tr-TR" sz="2400" dirty="0"/>
              <a:t> ve </a:t>
            </a:r>
            <a:r>
              <a:rPr lang="tr-TR" sz="2400" b="1" dirty="0" err="1"/>
              <a:t>chatbot</a:t>
            </a:r>
            <a:r>
              <a:rPr lang="tr-TR" sz="2400" dirty="0"/>
              <a:t> olmak üzere üç ana bileşenden oluşmaktadır. Bu bileşenler, </a:t>
            </a:r>
            <a:r>
              <a:rPr lang="tr-TR" sz="2400" b="1" dirty="0" err="1"/>
              <a:t>Docker</a:t>
            </a:r>
            <a:r>
              <a:rPr lang="tr-TR" sz="2400" b="1" dirty="0"/>
              <a:t> konteynerleri</a:t>
            </a:r>
            <a:r>
              <a:rPr lang="tr-TR" sz="2400" dirty="0"/>
              <a:t> ile </a:t>
            </a:r>
            <a:r>
              <a:rPr lang="tr-TR" sz="2400" dirty="0" err="1"/>
              <a:t>mikroservis</a:t>
            </a:r>
            <a:r>
              <a:rPr lang="tr-TR" sz="2400" dirty="0"/>
              <a:t> mimarisi içerisinde izole biçimde çalıştırılmakta ve aynı ağ üzerinde haberleşerek bütünsel bir yapı sunmaktadır.</a:t>
            </a:r>
          </a:p>
          <a:p>
            <a:endParaRPr lang="tr-TR" sz="2000" dirty="0"/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E53CC75B-C89A-4C7F-A3AF-B9760E1A768D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AD0D251-AD74-4A72-BEED-38E7DBE893BC}" type="datetime1">
              <a:rPr lang="tr-TR" noProof="0" smtClean="0"/>
              <a:t>10.05.2025</a:t>
            </a:fld>
            <a:endParaRPr lang="tr-TR" noProof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19138C5-C3B2-480F-828F-F195313075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tr-TR" noProof="0" smtClean="0"/>
              <a:pPr/>
              <a:t>2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3615208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26D6DE0-816E-478C-93E1-FD778A77F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2. Kullanıcı Rolleri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AD26CF7-D01F-44F3-92C7-3DE39B72C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17468"/>
            <a:ext cx="9259397" cy="2980978"/>
          </a:xfrm>
        </p:spPr>
        <p:txBody>
          <a:bodyPr/>
          <a:lstStyle/>
          <a:p>
            <a:pPr algn="l">
              <a:defRPr sz="1800"/>
            </a:pPr>
            <a:r>
              <a:rPr lang="tr-TR" dirty="0"/>
              <a:t>• Misafir: Ürünleri gezebilir, kayıt olabilir veya kayıtlı ise de giriş yapabilir.</a:t>
            </a:r>
          </a:p>
          <a:p>
            <a:pPr algn="l">
              <a:defRPr sz="1800"/>
            </a:pPr>
            <a:r>
              <a:rPr lang="tr-TR" dirty="0"/>
              <a:t>• Alıcı: Sipariş, sepet, favoriler, yorumlar, destek işlemleri gibi çeşitli </a:t>
            </a:r>
            <a:r>
              <a:rPr lang="tr-TR" dirty="0" err="1"/>
              <a:t>hizmerler</a:t>
            </a:r>
            <a:r>
              <a:rPr lang="tr-TR" dirty="0"/>
              <a:t> alabilir.</a:t>
            </a:r>
          </a:p>
          <a:p>
            <a:pPr algn="l">
              <a:defRPr sz="1800"/>
            </a:pPr>
            <a:r>
              <a:rPr lang="tr-TR" dirty="0"/>
              <a:t>• Satıcı: Ürün ekleme, kargo takibi, gelir ve istatistik yönetimi gibi </a:t>
            </a:r>
            <a:r>
              <a:rPr lang="tr-TR" dirty="0" err="1"/>
              <a:t>hizmetlerir</a:t>
            </a:r>
            <a:r>
              <a:rPr lang="tr-TR" dirty="0"/>
              <a:t> kullanabilir.</a:t>
            </a:r>
          </a:p>
          <a:p>
            <a:pPr algn="l">
              <a:defRPr sz="1800"/>
            </a:pPr>
            <a:r>
              <a:rPr lang="tr-TR" dirty="0"/>
              <a:t>• Yönetici (Admin): Kullanıcı, sipariş ve sistem yönetimi işlemlerini yapabilir.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33AE19F-900E-4A5D-B3F4-55A647EEB62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AD0D251-AD74-4A72-BEED-38E7DBE893BC}" type="datetime1">
              <a:rPr lang="tr-TR" noProof="0" smtClean="0"/>
              <a:t>10.05.2025</a:t>
            </a:fld>
            <a:endParaRPr lang="tr-TR" noProof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9F2ECEA-E89B-49A4-B4F4-35BA4AC202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tr-TR" noProof="0" smtClean="0"/>
              <a:pPr/>
              <a:t>3</a:t>
            </a:fld>
            <a:endParaRPr lang="tr-TR" noProof="0"/>
          </a:p>
        </p:txBody>
      </p:sp>
    </p:spTree>
    <p:extLst>
      <p:ext uri="{BB962C8B-B14F-4D97-AF65-F5344CB8AC3E}">
        <p14:creationId xmlns:p14="http://schemas.microsoft.com/office/powerpoint/2010/main" val="478582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9FFA142-8159-4595-9C6B-5C9F2DEB1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3. </a:t>
            </a:r>
            <a:r>
              <a:rPr lang="tr-TR" dirty="0" err="1"/>
              <a:t>Frontend</a:t>
            </a:r>
            <a:r>
              <a:rPr lang="tr-TR" dirty="0"/>
              <a:t> Katmanı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CD1F526-65F0-42AE-AED3-688F12CCD465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AD0D251-AD74-4A72-BEED-38E7DBE893BC}" type="datetime1">
              <a:rPr lang="tr-TR" noProof="0" smtClean="0"/>
              <a:t>10.05.2025</a:t>
            </a:fld>
            <a:endParaRPr lang="tr-TR" noProof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D6E94E1-EB95-4491-8C0E-BD89882311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tr-TR" noProof="0" smtClean="0"/>
              <a:pPr/>
              <a:t>4</a:t>
            </a:fld>
            <a:endParaRPr lang="tr-TR" noProof="0"/>
          </a:p>
        </p:txBody>
      </p:sp>
      <p:sp>
        <p:nvSpPr>
          <p:cNvPr id="7" name="İçerik Yer Tutucusu 6">
            <a:extLst>
              <a:ext uri="{FF2B5EF4-FFF2-40B4-BE49-F238E27FC236}">
                <a16:creationId xmlns:a16="http://schemas.microsoft.com/office/drawing/2014/main" id="{A8B4B11A-2456-D36F-2B27-85D031D2E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094" y="1679267"/>
            <a:ext cx="9779182" cy="3366815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Bekomerce'nin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kullanıcı arayüzü, </a:t>
            </a:r>
            <a:r>
              <a:rPr kumimoji="0" lang="tr-TR" altLang="tr-T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React</a:t>
            </a:r>
            <a:r>
              <a:rPr kumimoji="0" lang="tr-TR" altLang="tr-T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18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ve </a:t>
            </a:r>
            <a:r>
              <a:rPr kumimoji="0" lang="tr-TR" altLang="tr-T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Vite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teknolojileri kullanılarak modern, hızlı ve kullanıcı dostu bir şekilde geliştirilmiştir. Arayüzde, </a:t>
            </a:r>
            <a:r>
              <a:rPr kumimoji="0" lang="tr-TR" altLang="tr-T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Material</a:t>
            </a:r>
            <a:r>
              <a:rPr kumimoji="0" lang="tr-TR" altLang="tr-T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UI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bileşen kütüphanesi tercih edilerek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responsive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(duyarlı) tasarım anlayışı benimsenmiş ve farklı cihazlarda uyumlu görüntüleme sağlanmıştır.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Uygulama, dört temel kullanıcı rolüne (Misafir, Alıcı, Satıcı, Admin) göre özelleştirilmiş sayfa yönlendirmeleri sunar. Bu yönlendirmeler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AppRouter.jsx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dosyasında </a:t>
            </a:r>
            <a:r>
              <a:rPr kumimoji="0" lang="tr-TR" altLang="tr-T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React</a:t>
            </a:r>
            <a:r>
              <a:rPr kumimoji="0" lang="tr-TR" altLang="tr-T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Router</a:t>
            </a:r>
            <a:r>
              <a:rPr kumimoji="0" lang="tr-TR" altLang="tr-T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DOM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ile yapılandırılmış, erişim kontrolü ise kullanıcının rolüne göre ayrıştırılmıştır. Örneğin: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Misafirler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ürün listeleme ve kayıt/giriş sayfalarına erişebilir.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Alıcılar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sepet, sipariş geçmişi, yorumlar ve destek sayfalarını kullanabilir.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Satıcılar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ürün ekleyebilir, kargo durumunu takip edebilir ve gelir istatistiklerini görüntüleyebilir.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Yöneticiler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kullanıcıları yönetebilir, siparişleri inceleyebilir ve sistemsel analiz panellerine ulaşabilir.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tarafında API iletişimi, </a:t>
            </a:r>
            <a:r>
              <a:rPr kumimoji="0" lang="tr-TR" altLang="tr-T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Axios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kütüphanesi ile sağlanmakta olup tüm isteklerde </a:t>
            </a:r>
            <a:r>
              <a:rPr kumimoji="0" lang="tr-TR" altLang="tr-T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JWT tabanlı kimlik doğrulama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uygulanmaktadır. Kullanıcı oturum bilgisi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localStorage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içerisinde saklanır ve her API isteğinde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token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otomatik olarak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Authorization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başlığıyla birlikte gönderilir.</a:t>
            </a:r>
            <a:endParaRPr kumimoji="0" lang="tr-TR" altLang="tr-T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Öne çıkan modüller arasında: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Dinamik ürün listeleme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client-side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filtreleme +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Specification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API ile sağlanır.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Sipariş yönetimi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kullanıcıların sipariş oluşturmasına ve geçmiş verilerine erişmesine imkân tanır.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Yönetici kontrol paneli</a:t>
            </a:r>
            <a:r>
              <a:rPr kumimoji="0" lang="tr-TR" altLang="tr-T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kullanıcı güncelleme, silme gibi işlemleri içerir.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r-TR" altLang="tr-T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tr-TR" sz="800" dirty="0"/>
          </a:p>
        </p:txBody>
      </p:sp>
    </p:spTree>
    <p:extLst>
      <p:ext uri="{BB962C8B-B14F-4D97-AF65-F5344CB8AC3E}">
        <p14:creationId xmlns:p14="http://schemas.microsoft.com/office/powerpoint/2010/main" val="1337961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EEF4FC-4798-ACC3-B268-1A32DC019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C4046C9-85FC-2CF7-89CC-564C6A216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4. </a:t>
            </a:r>
            <a:r>
              <a:rPr lang="tr-TR" dirty="0" err="1"/>
              <a:t>Backend</a:t>
            </a:r>
            <a:r>
              <a:rPr lang="tr-TR" dirty="0"/>
              <a:t> Katmanı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5033631F-0022-7DA7-E98B-6D73D4493451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AD0D251-AD74-4A72-BEED-38E7DBE893BC}" type="datetime1">
              <a:rPr lang="tr-TR" noProof="0" smtClean="0"/>
              <a:t>10.05.2025</a:t>
            </a:fld>
            <a:endParaRPr lang="tr-TR" noProof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7749328-44A2-5478-35A2-98B783FD81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tr-TR" noProof="0" smtClean="0"/>
              <a:pPr/>
              <a:t>5</a:t>
            </a:fld>
            <a:endParaRPr lang="tr-TR" noProof="0"/>
          </a:p>
        </p:txBody>
      </p:sp>
      <p:sp>
        <p:nvSpPr>
          <p:cNvPr id="10" name="İçerik Yer Tutucusu 9">
            <a:extLst>
              <a:ext uri="{FF2B5EF4-FFF2-40B4-BE49-F238E27FC236}">
                <a16:creationId xmlns:a16="http://schemas.microsoft.com/office/drawing/2014/main" id="{5F3FCF61-0377-4D44-667E-40BB3F3904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tr-TR" sz="1600" dirty="0" err="1"/>
              <a:t>Bekomerce'nin</a:t>
            </a:r>
            <a:r>
              <a:rPr lang="tr-TR" sz="1600" dirty="0"/>
              <a:t> sunucu tarafı, </a:t>
            </a:r>
            <a:r>
              <a:rPr lang="tr-TR" sz="1600" b="1" dirty="0"/>
              <a:t>Java 23</a:t>
            </a:r>
            <a:r>
              <a:rPr lang="tr-TR" sz="1600" dirty="0"/>
              <a:t> diliyle geliştirilmiş ve </a:t>
            </a:r>
            <a:r>
              <a:rPr lang="tr-TR" sz="1600" b="1" dirty="0"/>
              <a:t>Spring </a:t>
            </a:r>
            <a:r>
              <a:rPr lang="tr-TR" sz="1600" b="1" dirty="0" err="1"/>
              <a:t>Boot</a:t>
            </a:r>
            <a:r>
              <a:rPr lang="tr-TR" sz="1600" dirty="0"/>
              <a:t> çatısı altında yapılandırılmıştır. </a:t>
            </a:r>
            <a:r>
              <a:rPr lang="tr-TR" sz="1600" dirty="0" err="1"/>
              <a:t>Veritabanı</a:t>
            </a:r>
            <a:r>
              <a:rPr lang="tr-TR" sz="1600" dirty="0"/>
              <a:t> işlemleri için </a:t>
            </a:r>
            <a:r>
              <a:rPr lang="tr-TR" sz="1600" b="1" dirty="0" err="1"/>
              <a:t>PostgreSQL</a:t>
            </a:r>
            <a:r>
              <a:rPr lang="tr-TR" sz="1600" dirty="0"/>
              <a:t> kullanılmış, ORM olarak </a:t>
            </a:r>
            <a:r>
              <a:rPr lang="tr-TR" sz="1600" b="1" dirty="0" err="1"/>
              <a:t>Hibernate</a:t>
            </a:r>
            <a:r>
              <a:rPr lang="tr-TR" sz="1600" b="1" dirty="0"/>
              <a:t> (Spring Data JPA)</a:t>
            </a:r>
            <a:r>
              <a:rPr lang="tr-TR" sz="1600" dirty="0"/>
              <a:t> tercih edilmiştir. Bu yapı sayesinde güçlü, güvenli ve genişletilebilir bir sistem altyapısı sağlanmıştır.</a:t>
            </a:r>
          </a:p>
          <a:p>
            <a:pPr>
              <a:buNone/>
            </a:pPr>
            <a:r>
              <a:rPr lang="tr-TR" sz="1600" dirty="0"/>
              <a:t>Kritik varlıklar (</a:t>
            </a:r>
            <a:r>
              <a:rPr lang="tr-TR" sz="1600" dirty="0" err="1"/>
              <a:t>entity</a:t>
            </a:r>
            <a:r>
              <a:rPr lang="tr-TR" sz="1600" dirty="0"/>
              <a:t> sınıfları) olan </a:t>
            </a:r>
            <a:r>
              <a:rPr lang="tr-TR" sz="1600" b="1" dirty="0"/>
              <a:t>User</a:t>
            </a:r>
            <a:r>
              <a:rPr lang="tr-TR" sz="1600" dirty="0"/>
              <a:t>, </a:t>
            </a:r>
            <a:r>
              <a:rPr lang="tr-TR" sz="1600" b="1" dirty="0"/>
              <a:t>Product</a:t>
            </a:r>
            <a:r>
              <a:rPr lang="tr-TR" sz="1600" dirty="0"/>
              <a:t>, </a:t>
            </a:r>
            <a:r>
              <a:rPr lang="tr-TR" sz="1600" b="1" dirty="0" err="1"/>
              <a:t>Order</a:t>
            </a:r>
            <a:r>
              <a:rPr lang="tr-TR" sz="1600" dirty="0"/>
              <a:t>, </a:t>
            </a:r>
            <a:r>
              <a:rPr lang="tr-TR" sz="1600" b="1" dirty="0"/>
              <a:t>Cart</a:t>
            </a:r>
            <a:r>
              <a:rPr lang="tr-TR" sz="1600" dirty="0"/>
              <a:t>, </a:t>
            </a:r>
            <a:r>
              <a:rPr lang="tr-TR" sz="1600" b="1" dirty="0" err="1"/>
              <a:t>Favorites</a:t>
            </a:r>
            <a:r>
              <a:rPr lang="tr-TR" sz="1600" dirty="0"/>
              <a:t> ve </a:t>
            </a:r>
            <a:r>
              <a:rPr lang="tr-TR" sz="1600" b="1" dirty="0" err="1"/>
              <a:t>ProductReview</a:t>
            </a:r>
            <a:r>
              <a:rPr lang="tr-TR" sz="1600" dirty="0"/>
              <a:t> gibi sınıflar aracılığıyla kullanıcılar, ürünler ve siparişler arasındaki tüm ilişkiler modellenmiştir.</a:t>
            </a:r>
          </a:p>
          <a:p>
            <a:pPr>
              <a:buNone/>
            </a:pPr>
            <a:r>
              <a:rPr lang="tr-TR" sz="1600" dirty="0"/>
              <a:t>Kimlik doğrulama işlemleri, </a:t>
            </a:r>
            <a:r>
              <a:rPr lang="tr-TR" sz="1600" b="1" dirty="0"/>
              <a:t>JWT (JSON Web </a:t>
            </a:r>
            <a:r>
              <a:rPr lang="tr-TR" sz="1600" b="1" dirty="0" err="1"/>
              <a:t>Token</a:t>
            </a:r>
            <a:r>
              <a:rPr lang="tr-TR" sz="1600" b="1" dirty="0"/>
              <a:t>)</a:t>
            </a:r>
            <a:r>
              <a:rPr lang="tr-TR" sz="1600" dirty="0"/>
              <a:t> ile gerçekleştirilmiş olup, her API çağrısında güvenli erişim kontrolü sağlanmaktadır. Kullanıcı rollerine göre yetkilendirme (</a:t>
            </a:r>
            <a:r>
              <a:rPr lang="tr-TR" sz="1600" dirty="0" err="1"/>
              <a:t>Buyer</a:t>
            </a:r>
            <a:r>
              <a:rPr lang="tr-TR" sz="1600" dirty="0"/>
              <a:t>, Seller, Admin) yapılmakta, her rol yalnızca kendine uygun kaynaklara erişebilmektedir.</a:t>
            </a:r>
          </a:p>
          <a:p>
            <a:pPr>
              <a:buNone/>
            </a:pPr>
            <a:r>
              <a:rPr lang="tr-TR" sz="1600" dirty="0"/>
              <a:t>Kullanıcıların ürünleri esnek kriterlere göre arayabilmesi için </a:t>
            </a:r>
            <a:r>
              <a:rPr lang="tr-TR" sz="1600" b="1" dirty="0" err="1"/>
              <a:t>Specification</a:t>
            </a:r>
            <a:r>
              <a:rPr lang="tr-TR" sz="1600" b="1" dirty="0"/>
              <a:t> API</a:t>
            </a:r>
            <a:r>
              <a:rPr lang="tr-TR" sz="1600" dirty="0"/>
              <a:t> ile gelişmiş filtreleme desteği sunulmuştur. Ürünler kategori, fiyat, stok gibi değerlere göre dinamik olarak sorgulanabilir.</a:t>
            </a:r>
          </a:p>
          <a:p>
            <a:pPr>
              <a:buNone/>
            </a:pPr>
            <a:r>
              <a:rPr lang="tr-TR" sz="1600" dirty="0" err="1"/>
              <a:t>Frontend</a:t>
            </a:r>
            <a:r>
              <a:rPr lang="tr-TR" sz="1600" dirty="0"/>
              <a:t> ile </a:t>
            </a:r>
            <a:r>
              <a:rPr lang="tr-TR" sz="1600" dirty="0" err="1"/>
              <a:t>backend</a:t>
            </a:r>
            <a:r>
              <a:rPr lang="tr-TR" sz="1600" dirty="0"/>
              <a:t> arasındaki iletişimde </a:t>
            </a:r>
            <a:r>
              <a:rPr lang="tr-TR" sz="1600" b="1" dirty="0"/>
              <a:t>özelleştirilmiş CORS yapılandırması</a:t>
            </a:r>
            <a:r>
              <a:rPr lang="tr-TR" sz="1600" dirty="0"/>
              <a:t> kullanılarak farklı portlarda çalışan servisler arasında güvenli veri akışı sağlanmıştır.</a:t>
            </a:r>
          </a:p>
          <a:p>
            <a:r>
              <a:rPr lang="tr-TR" sz="1600" dirty="0"/>
              <a:t>Son olarak, tüm API uç noktaları </a:t>
            </a:r>
            <a:r>
              <a:rPr lang="tr-TR" sz="1600" b="1" dirty="0" err="1"/>
              <a:t>Swagger</a:t>
            </a:r>
            <a:r>
              <a:rPr lang="tr-TR" sz="1600" b="1" dirty="0"/>
              <a:t> UI</a:t>
            </a:r>
            <a:r>
              <a:rPr lang="tr-TR" sz="1600" dirty="0"/>
              <a:t> ile otomatik olarak </a:t>
            </a:r>
            <a:r>
              <a:rPr lang="tr-TR" sz="1600" dirty="0" err="1"/>
              <a:t>dökümante</a:t>
            </a:r>
            <a:r>
              <a:rPr lang="tr-TR" sz="1600" dirty="0"/>
              <a:t> edilmiş; böylece geliştiriciler için şeffaf ve kullanışlı bir API dokümantasyonu oluşturulmuştur.</a:t>
            </a:r>
          </a:p>
        </p:txBody>
      </p:sp>
    </p:spTree>
    <p:extLst>
      <p:ext uri="{BB962C8B-B14F-4D97-AF65-F5344CB8AC3E}">
        <p14:creationId xmlns:p14="http://schemas.microsoft.com/office/powerpoint/2010/main" val="3045748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0C7EB1-AF31-EE81-7581-A2A248460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0256D9F-06FC-24D5-3172-35498A8F3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5. </a:t>
            </a:r>
            <a:r>
              <a:rPr lang="tr-TR" dirty="0" err="1"/>
              <a:t>Chatbot</a:t>
            </a:r>
            <a:r>
              <a:rPr lang="tr-TR" dirty="0"/>
              <a:t> Servisi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F552CDE-4437-3E81-0C4B-CD272B130D6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AD0D251-AD74-4A72-BEED-38E7DBE893BC}" type="datetime1">
              <a:rPr lang="tr-TR" noProof="0" smtClean="0"/>
              <a:t>10.05.2025</a:t>
            </a:fld>
            <a:endParaRPr lang="tr-TR" noProof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44B9AB1-D25B-F338-C697-714D473B1B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tr-TR" noProof="0" smtClean="0"/>
              <a:pPr/>
              <a:t>6</a:t>
            </a:fld>
            <a:endParaRPr lang="tr-TR" noProof="0"/>
          </a:p>
        </p:txBody>
      </p:sp>
      <p:sp>
        <p:nvSpPr>
          <p:cNvPr id="10" name="İçerik Yer Tutucusu 9">
            <a:extLst>
              <a:ext uri="{FF2B5EF4-FFF2-40B4-BE49-F238E27FC236}">
                <a16:creationId xmlns:a16="http://schemas.microsoft.com/office/drawing/2014/main" id="{B8414B51-8FD8-EF5B-317D-7C6203C31D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431" y="1846017"/>
            <a:ext cx="9779182" cy="3366815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Bekomerce'nin</a:t>
            </a:r>
            <a:r>
              <a:rPr kumimoji="0" lang="tr-TR" altLang="tr-TR" sz="16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6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chatbot</a:t>
            </a:r>
            <a:r>
              <a:rPr kumimoji="0" lang="tr-TR" altLang="tr-TR" sz="16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servisi, </a:t>
            </a:r>
            <a:r>
              <a:rPr kumimoji="0" lang="tr-TR" altLang="tr-TR" sz="16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3.13</a:t>
            </a:r>
            <a:r>
              <a:rPr kumimoji="0" lang="tr-TR" altLang="tr-TR" sz="16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ve </a:t>
            </a:r>
            <a:r>
              <a:rPr kumimoji="0" lang="tr-TR" altLang="tr-TR" sz="165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Flask</a:t>
            </a:r>
            <a:r>
              <a:rPr kumimoji="0" lang="tr-TR" altLang="tr-TR" sz="16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6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framework’ü</a:t>
            </a:r>
            <a:r>
              <a:rPr kumimoji="0" lang="tr-TR" altLang="tr-TR" sz="16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ile geliştirilmiş olup, kullanıcılarla </a:t>
            </a:r>
            <a:r>
              <a:rPr kumimoji="0" lang="tr-TR" altLang="tr-TR" sz="16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doğal dilde</a:t>
            </a:r>
            <a:r>
              <a:rPr kumimoji="0" lang="tr-TR" altLang="tr-TR" sz="16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ve </a:t>
            </a:r>
            <a:r>
              <a:rPr kumimoji="0" lang="tr-TR" altLang="tr-TR" sz="16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görsel tabanlı</a:t>
            </a:r>
            <a:r>
              <a:rPr kumimoji="0" lang="tr-TR" altLang="tr-TR" sz="16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etkileşim kurabilen çok modlu bir yapay zekâ sistemidir.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Metin tabanlı girişlerde, kullanıcıların ifadeleri </a:t>
            </a:r>
            <a:r>
              <a:rPr kumimoji="0" lang="tr-TR" altLang="tr-TR" sz="165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SentenceTransformer</a:t>
            </a:r>
            <a:r>
              <a:rPr kumimoji="0" lang="tr-TR" altLang="tr-TR" sz="16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modeli ile semantik vektörlere dönüştürülür. Bu vektörler, ürün kategorileriyle karşılaştırılarak bağlama uygun kategori tahmini yapılır.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Görsel girişlerde ise </a:t>
            </a:r>
            <a:r>
              <a:rPr kumimoji="0" lang="tr-TR" altLang="tr-TR" sz="165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OpenAI</a:t>
            </a:r>
            <a:r>
              <a:rPr kumimoji="0" lang="tr-TR" altLang="tr-TR" sz="16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CLIP</a:t>
            </a:r>
            <a:r>
              <a:rPr kumimoji="0" lang="tr-TR" altLang="tr-TR" sz="16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modeli ile görsellerdeki içerikler analiz edilir ve sadece kategori değil, ürünün tarzı, kullanım amacı gibi bağlamsal özellikler de belirlenir.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 iki giriş tipi birleştirilerek, </a:t>
            </a:r>
            <a:r>
              <a:rPr kumimoji="0" lang="tr-TR" altLang="tr-TR" sz="16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kişiselleştirilmiş ürün önerileri</a:t>
            </a:r>
            <a:r>
              <a:rPr kumimoji="0" lang="tr-TR" altLang="tr-TR" sz="16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oluşturulur. Öneriler sadece kategorik eşleşmeye değil; ürün açıklamaları, kullanıcı yorumları ve puanlara göre de sıralanır. Böylece sistem klasik filtreleme yerine bağlamsal ve çok boyutlu bir değerlendirme yapar.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Öne çıkan yapılar: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65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Text</a:t>
            </a:r>
            <a:r>
              <a:rPr kumimoji="0" lang="tr-TR" altLang="tr-TR" sz="16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ve görsel giriş desteği (çok modlu işleme)</a:t>
            </a:r>
            <a:endParaRPr kumimoji="0" lang="tr-TR" altLang="tr-TR" sz="16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6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Kosinüs benzerliği</a:t>
            </a:r>
            <a:r>
              <a:rPr kumimoji="0" lang="tr-TR" altLang="tr-TR" sz="16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ile metin-görsel eşleştirme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6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 iyi 3 ürün</a:t>
            </a:r>
            <a:r>
              <a:rPr kumimoji="0" lang="tr-TR" altLang="tr-TR" sz="16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açıklama + görsel ile kullanıcıya sunulur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6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REST API</a:t>
            </a:r>
            <a:r>
              <a:rPr kumimoji="0" lang="tr-TR" altLang="tr-TR" sz="16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üzerinden </a:t>
            </a:r>
            <a:r>
              <a:rPr kumimoji="0" lang="tr-TR" altLang="tr-TR" sz="16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tr-TR" altLang="tr-TR" sz="16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chat</a:t>
            </a:r>
            <a:r>
              <a:rPr kumimoji="0" lang="tr-TR" altLang="tr-TR" sz="16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tr-TR" altLang="tr-TR" sz="16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endpoint’i</a:t>
            </a:r>
            <a:r>
              <a:rPr kumimoji="0" lang="tr-TR" altLang="tr-TR" sz="16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ile iletişim kurar</a:t>
            </a:r>
            <a:endParaRPr kumimoji="0" lang="tr-TR" altLang="tr-TR" sz="16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 mimari sayesinde </a:t>
            </a:r>
            <a:r>
              <a:rPr kumimoji="0" lang="tr-TR" altLang="tr-TR" sz="165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chatbot</a:t>
            </a:r>
            <a:r>
              <a:rPr kumimoji="0" lang="tr-TR" altLang="tr-TR" sz="16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yalnızca bir öneri motoru değil;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aynı zamanda kullanıcı davranışlarını anlamlandıran ve öneri kalitesini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16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iyileştiren güçlü bir </a:t>
            </a:r>
            <a:r>
              <a:rPr kumimoji="0" lang="tr-TR" altLang="tr-TR" sz="16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karar destek sistemine</a:t>
            </a:r>
            <a:r>
              <a:rPr kumimoji="0" lang="tr-TR" altLang="tr-TR" sz="16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dönüşmektedir.</a:t>
            </a:r>
          </a:p>
        </p:txBody>
      </p:sp>
    </p:spTree>
    <p:extLst>
      <p:ext uri="{BB962C8B-B14F-4D97-AF65-F5344CB8AC3E}">
        <p14:creationId xmlns:p14="http://schemas.microsoft.com/office/powerpoint/2010/main" val="1394899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1811C-6C39-040A-E2A2-CBD8F401B8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4FA72D6-AE79-0482-65A5-CA4CE1D9E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7. </a:t>
            </a:r>
            <a:r>
              <a:rPr lang="tr-TR" dirty="0" err="1"/>
              <a:t>Veritabanı</a:t>
            </a:r>
            <a:r>
              <a:rPr lang="tr-TR" dirty="0"/>
              <a:t> ve Veri Seti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9EE01B6-B6B5-51C7-8DA5-6EEE9A8EDDD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AD0D251-AD74-4A72-BEED-38E7DBE893BC}" type="datetime1">
              <a:rPr lang="tr-TR" noProof="0" smtClean="0"/>
              <a:t>10.05.2025</a:t>
            </a:fld>
            <a:endParaRPr lang="tr-TR" noProof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2C5AB981-D179-7A53-503B-03C428514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tr-TR" noProof="0" smtClean="0"/>
              <a:pPr/>
              <a:t>7</a:t>
            </a:fld>
            <a:endParaRPr lang="tr-TR" noProof="0"/>
          </a:p>
        </p:txBody>
      </p:sp>
      <p:sp>
        <p:nvSpPr>
          <p:cNvPr id="10" name="İçerik Yer Tutucusu 9">
            <a:extLst>
              <a:ext uri="{FF2B5EF4-FFF2-40B4-BE49-F238E27FC236}">
                <a16:creationId xmlns:a16="http://schemas.microsoft.com/office/drawing/2014/main" id="{A456C113-CADE-9867-41F3-78F60F3B3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sz="2000" dirty="0"/>
              <a:t>İlişkisel modelleme kullanılarak ürünler, kullanıcılar, siparişler ve incelemeler arasında tutarlı ilişkiler kurulmuştur. En ilk başta internetten bazı veri setleri birleştirilmiş ve veri tabanı e-ticaret sitesine dönüşebilmesi için ek sütunlar ve tablolar ile büyütülmüştür. </a:t>
            </a:r>
            <a:r>
              <a:rPr lang="tr-TR" sz="2000" dirty="0" err="1"/>
              <a:t>PostgreSQL</a:t>
            </a:r>
            <a:r>
              <a:rPr lang="tr-TR" sz="2000" dirty="0"/>
              <a:t> tercih edilerek ACID uyumlu, güvenilir ve açık kaynaklı bir veri tabanı çözümü sağlanmıştır. Db klasörüne </a:t>
            </a:r>
          </a:p>
          <a:p>
            <a:r>
              <a:rPr lang="tr-TR" sz="2000" dirty="0"/>
              <a:t>“ </a:t>
            </a:r>
            <a:r>
              <a:rPr lang="tr-TR" sz="2000" dirty="0" err="1"/>
              <a:t>pg_dump</a:t>
            </a:r>
            <a:r>
              <a:rPr lang="tr-TR" sz="2000" dirty="0"/>
              <a:t> -U </a:t>
            </a:r>
            <a:r>
              <a:rPr lang="tr-TR" sz="2000" dirty="0" err="1"/>
              <a:t>postgres</a:t>
            </a:r>
            <a:r>
              <a:rPr lang="tr-TR" sz="2000" dirty="0"/>
              <a:t> -d </a:t>
            </a:r>
            <a:r>
              <a:rPr lang="tr-TR" sz="2000" dirty="0" err="1"/>
              <a:t>bekommerce</a:t>
            </a:r>
            <a:r>
              <a:rPr lang="tr-TR" sz="2000" dirty="0"/>
              <a:t> -f "C:\Users\ebube\Desktop\Dersler\Yapay Zeka\proje kod-ve-raporu-Ebu13\</a:t>
            </a:r>
            <a:r>
              <a:rPr lang="tr-TR" sz="2000" dirty="0" err="1"/>
              <a:t>db</a:t>
            </a:r>
            <a:r>
              <a:rPr lang="tr-TR" sz="2000" dirty="0"/>
              <a:t>\</a:t>
            </a:r>
            <a:r>
              <a:rPr lang="tr-TR" sz="2000" dirty="0" err="1"/>
              <a:t>bekommerce.sql</a:t>
            </a:r>
            <a:r>
              <a:rPr lang="tr-TR" sz="2000" dirty="0"/>
              <a:t>" ” </a:t>
            </a:r>
          </a:p>
          <a:p>
            <a:r>
              <a:rPr lang="tr-TR" sz="2000" dirty="0"/>
              <a:t>komutu ile </a:t>
            </a:r>
            <a:r>
              <a:rPr lang="tr-TR" sz="2000" dirty="0" err="1"/>
              <a:t>bekommerce.sql</a:t>
            </a:r>
            <a:r>
              <a:rPr lang="tr-TR" sz="2000" dirty="0"/>
              <a:t> dosyasını oluşturarak </a:t>
            </a:r>
            <a:r>
              <a:rPr lang="tr-TR" sz="2000" dirty="0" err="1"/>
              <a:t>Devops</a:t>
            </a:r>
            <a:r>
              <a:rPr lang="tr-TR" sz="2000" dirty="0"/>
              <a:t> süreci için uygun hazır bir </a:t>
            </a:r>
            <a:r>
              <a:rPr lang="tr-TR" sz="2000" dirty="0" err="1"/>
              <a:t>veritabanı</a:t>
            </a:r>
            <a:r>
              <a:rPr lang="tr-TR" sz="2000" dirty="0"/>
              <a:t> oluşturulmuştur.</a:t>
            </a:r>
          </a:p>
        </p:txBody>
      </p:sp>
    </p:spTree>
    <p:extLst>
      <p:ext uri="{BB962C8B-B14F-4D97-AF65-F5344CB8AC3E}">
        <p14:creationId xmlns:p14="http://schemas.microsoft.com/office/powerpoint/2010/main" val="1674931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348A54-9C6E-B47F-3C3C-6027F52C3D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AD4889B-942E-3894-896B-C839B86FB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8. </a:t>
            </a:r>
            <a:r>
              <a:rPr lang="tr-TR" dirty="0" err="1"/>
              <a:t>Konteynerleşme</a:t>
            </a:r>
            <a:r>
              <a:rPr lang="tr-TR" dirty="0"/>
              <a:t> ve Dağıtım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DB24AEA7-758E-1B12-5D4A-B2CB131F8F1C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AD0D251-AD74-4A72-BEED-38E7DBE893BC}" type="datetime1">
              <a:rPr lang="tr-TR" noProof="0" smtClean="0"/>
              <a:t>10.05.2025</a:t>
            </a:fld>
            <a:endParaRPr lang="tr-TR" noProof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8119F35-917C-BE70-D213-22C9734D2F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tr-TR" noProof="0" smtClean="0"/>
              <a:pPr/>
              <a:t>8</a:t>
            </a:fld>
            <a:endParaRPr lang="tr-TR" noProof="0"/>
          </a:p>
        </p:txBody>
      </p:sp>
      <p:graphicFrame>
        <p:nvGraphicFramePr>
          <p:cNvPr id="7" name="İçerik Yer Tutucusu 6">
            <a:extLst>
              <a:ext uri="{FF2B5EF4-FFF2-40B4-BE49-F238E27FC236}">
                <a16:creationId xmlns:a16="http://schemas.microsoft.com/office/drawing/2014/main" id="{A8E951A3-583F-0CCD-DC65-C5CA0A59E4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6910769"/>
              </p:ext>
            </p:extLst>
          </p:nvPr>
        </p:nvGraphicFramePr>
        <p:xfrm>
          <a:off x="4248684" y="4271580"/>
          <a:ext cx="6423864" cy="8655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41288">
                  <a:extLst>
                    <a:ext uri="{9D8B030D-6E8A-4147-A177-3AD203B41FA5}">
                      <a16:colId xmlns:a16="http://schemas.microsoft.com/office/drawing/2014/main" val="825483157"/>
                    </a:ext>
                  </a:extLst>
                </a:gridCol>
                <a:gridCol w="2141288">
                  <a:extLst>
                    <a:ext uri="{9D8B030D-6E8A-4147-A177-3AD203B41FA5}">
                      <a16:colId xmlns:a16="http://schemas.microsoft.com/office/drawing/2014/main" val="706136588"/>
                    </a:ext>
                  </a:extLst>
                </a:gridCol>
                <a:gridCol w="2141288">
                  <a:extLst>
                    <a:ext uri="{9D8B030D-6E8A-4147-A177-3AD203B41FA5}">
                      <a16:colId xmlns:a16="http://schemas.microsoft.com/office/drawing/2014/main" val="3932496759"/>
                    </a:ext>
                  </a:extLst>
                </a:gridCol>
              </a:tblGrid>
              <a:tr h="1731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tr-TR" sz="900" kern="100" dirty="0">
                          <a:effectLst/>
                        </a:rPr>
                        <a:t>Servis</a:t>
                      </a:r>
                      <a:endParaRPr lang="tr-TR" sz="1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50" marR="8150" marT="8150" marB="81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tr-TR" sz="900" kern="100">
                          <a:effectLst/>
                        </a:rPr>
                        <a:t>Teknoloji</a:t>
                      </a:r>
                      <a:endParaRPr lang="tr-TR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50" marR="8150" marT="8150" marB="81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tr-TR" sz="900" kern="100">
                          <a:effectLst/>
                        </a:rPr>
                        <a:t>Port</a:t>
                      </a:r>
                      <a:endParaRPr lang="tr-TR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50" marR="8150" marT="8150" marB="8150" anchor="ctr"/>
                </a:tc>
                <a:extLst>
                  <a:ext uri="{0D108BD9-81ED-4DB2-BD59-A6C34878D82A}">
                    <a16:rowId xmlns:a16="http://schemas.microsoft.com/office/drawing/2014/main" val="3805564781"/>
                  </a:ext>
                </a:extLst>
              </a:tr>
              <a:tr h="1731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tr-TR" sz="900" kern="100">
                          <a:effectLst/>
                        </a:rPr>
                        <a:t>Frontend</a:t>
                      </a:r>
                      <a:endParaRPr lang="tr-TR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50" marR="8150" marT="8150" marB="81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tr-TR" sz="900" kern="100">
                          <a:effectLst/>
                        </a:rPr>
                        <a:t>React + Vite</a:t>
                      </a:r>
                      <a:endParaRPr lang="tr-TR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50" marR="8150" marT="8150" marB="81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tr-TR" sz="900" kern="100">
                          <a:effectLst/>
                        </a:rPr>
                        <a:t>3000</a:t>
                      </a:r>
                      <a:endParaRPr lang="tr-TR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50" marR="8150" marT="8150" marB="8150" anchor="ctr"/>
                </a:tc>
                <a:extLst>
                  <a:ext uri="{0D108BD9-81ED-4DB2-BD59-A6C34878D82A}">
                    <a16:rowId xmlns:a16="http://schemas.microsoft.com/office/drawing/2014/main" val="1824246202"/>
                  </a:ext>
                </a:extLst>
              </a:tr>
              <a:tr h="1731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tr-TR" sz="900" kern="100">
                          <a:effectLst/>
                        </a:rPr>
                        <a:t>Backend API</a:t>
                      </a:r>
                      <a:endParaRPr lang="tr-TR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50" marR="8150" marT="8150" marB="81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tr-TR" sz="900" kern="100">
                          <a:effectLst/>
                        </a:rPr>
                        <a:t>Spring Boot</a:t>
                      </a:r>
                      <a:endParaRPr lang="tr-TR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50" marR="8150" marT="8150" marB="81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tr-TR" sz="900" kern="100">
                          <a:effectLst/>
                        </a:rPr>
                        <a:t>8081</a:t>
                      </a:r>
                      <a:endParaRPr lang="tr-TR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50" marR="8150" marT="8150" marB="8150" anchor="ctr"/>
                </a:tc>
                <a:extLst>
                  <a:ext uri="{0D108BD9-81ED-4DB2-BD59-A6C34878D82A}">
                    <a16:rowId xmlns:a16="http://schemas.microsoft.com/office/drawing/2014/main" val="3940292571"/>
                  </a:ext>
                </a:extLst>
              </a:tr>
              <a:tr h="1731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tr-TR" sz="900" kern="100">
                          <a:effectLst/>
                        </a:rPr>
                        <a:t>Chatbot API</a:t>
                      </a:r>
                      <a:endParaRPr lang="tr-TR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50" marR="8150" marT="8150" marB="81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tr-TR" sz="900" kern="100">
                          <a:effectLst/>
                        </a:rPr>
                        <a:t>Flask</a:t>
                      </a:r>
                      <a:endParaRPr lang="tr-TR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50" marR="8150" marT="8150" marB="81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tr-TR" sz="900" kern="100">
                          <a:effectLst/>
                        </a:rPr>
                        <a:t>5000</a:t>
                      </a:r>
                      <a:endParaRPr lang="tr-TR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50" marR="8150" marT="8150" marB="8150" anchor="ctr"/>
                </a:tc>
                <a:extLst>
                  <a:ext uri="{0D108BD9-81ED-4DB2-BD59-A6C34878D82A}">
                    <a16:rowId xmlns:a16="http://schemas.microsoft.com/office/drawing/2014/main" val="2621375419"/>
                  </a:ext>
                </a:extLst>
              </a:tr>
              <a:tr h="1731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tr-TR" sz="900" kern="100">
                          <a:effectLst/>
                        </a:rPr>
                        <a:t>Veritabanı</a:t>
                      </a:r>
                      <a:endParaRPr lang="tr-TR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50" marR="8150" marT="8150" marB="81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tr-TR" sz="900" kern="100">
                          <a:effectLst/>
                        </a:rPr>
                        <a:t>PostgreSQL</a:t>
                      </a:r>
                      <a:endParaRPr lang="tr-TR" sz="1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50" marR="8150" marT="8150" marB="81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tr-TR" sz="900" kern="100" dirty="0">
                          <a:effectLst/>
                        </a:rPr>
                        <a:t>5432</a:t>
                      </a:r>
                      <a:endParaRPr lang="tr-TR" sz="1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150" marR="8150" marT="8150" marB="8150" anchor="ctr"/>
                </a:tc>
                <a:extLst>
                  <a:ext uri="{0D108BD9-81ED-4DB2-BD59-A6C34878D82A}">
                    <a16:rowId xmlns:a16="http://schemas.microsoft.com/office/drawing/2014/main" val="1920797847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3D1B82AC-1BC9-6D8D-2F51-BF675B622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232" y="1720840"/>
            <a:ext cx="9473491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Konteynerleşme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ve Dağıtım</a:t>
            </a:r>
            <a:endParaRPr kumimoji="0" lang="tr-TR" altLang="tr-T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Kullanılan Teknolojiler</a:t>
            </a:r>
            <a:endParaRPr kumimoji="0" lang="tr-TR" altLang="tr-T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Docker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Her bir bileşen için izole çalışma ortamı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Docker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Compose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Servislerin birlikte konfigüre edilmesi ve orkestrasyonu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Bridge Network: Servisler arası güvenli haberleşme altyapısı</a:t>
            </a:r>
            <a:endParaRPr kumimoji="0" lang="tr-TR" altLang="tr-T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Servis Yapılandırması</a:t>
            </a:r>
            <a:endParaRPr kumimoji="0" lang="tr-TR" altLang="tr-T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Tüm servisler için özelleştirilmiş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Dockerfile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tanımları yapılmış ve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docker-compose.yml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dosyası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ile tek komutla ayağa kaldırılabilir hâle getirilmiştir. </a:t>
            </a:r>
            <a:b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b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docker-compose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up</a:t>
            </a:r>
            <a:r>
              <a:rPr kumimoji="0" lang="tr-TR" altLang="tr-T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 --</a:t>
            </a:r>
            <a:r>
              <a:rPr kumimoji="0" lang="tr-TR" altLang="tr-TR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build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kumimoji="0" lang="tr-TR" altLang="tr-T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komutu ile ayağı kaldırabilir.</a:t>
            </a:r>
            <a:endParaRPr kumimoji="0" lang="tr-TR" altLang="tr-T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5546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D87140-26C7-E49B-326A-33BE7D8B33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B5DB15E-F226-3B09-61AA-8F03078EE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9. Kazanımlar ve Sonuç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F4A83BC6-F5AA-A6A6-B9F8-59DFB8957AF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AD0D251-AD74-4A72-BEED-38E7DBE893BC}" type="datetime1">
              <a:rPr lang="tr-TR" noProof="0" smtClean="0"/>
              <a:t>10.05.2025</a:t>
            </a:fld>
            <a:endParaRPr lang="tr-TR" noProof="0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F73C17A-46EB-B9DC-1445-182AAC6C00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tr-TR" noProof="0" smtClean="0"/>
              <a:pPr/>
              <a:t>9</a:t>
            </a:fld>
            <a:endParaRPr lang="tr-TR" noProof="0"/>
          </a:p>
        </p:txBody>
      </p:sp>
      <p:sp>
        <p:nvSpPr>
          <p:cNvPr id="10" name="İçerik Yer Tutucusu 9">
            <a:extLst>
              <a:ext uri="{FF2B5EF4-FFF2-40B4-BE49-F238E27FC236}">
                <a16:creationId xmlns:a16="http://schemas.microsoft.com/office/drawing/2014/main" id="{EB817757-5614-62BE-8F73-ABEF5CAC2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tr-T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Bekommerce</a:t>
            </a:r>
            <a:r>
              <a:rPr lang="tr-T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projesi, </a:t>
            </a:r>
            <a:r>
              <a:rPr lang="tr-T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full-stack</a:t>
            </a:r>
            <a:r>
              <a:rPr lang="tr-T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yazılım geliştirme, </a:t>
            </a:r>
            <a:r>
              <a:rPr lang="tr-T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mikroservis</a:t>
            </a:r>
            <a:r>
              <a:rPr lang="tr-T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mimarisi, </a:t>
            </a:r>
            <a:r>
              <a:rPr lang="tr-T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konteynerleşme</a:t>
            </a:r>
            <a:r>
              <a:rPr lang="tr-T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ve yapay zekâ entegrasyonu gibi güncel yazılım mühendisliği yaklaşımlarını bütüncül bir biçimde bir araya getirmiştir. Proje boyunca güvenlik, ölçeklenebilirlik, kod okunabilirliği ve sürdürülebilirlik gibi değerler ön planda tutulmuştur.</a:t>
            </a:r>
          </a:p>
        </p:txBody>
      </p:sp>
    </p:spTree>
    <p:extLst>
      <p:ext uri="{BB962C8B-B14F-4D97-AF65-F5344CB8AC3E}">
        <p14:creationId xmlns:p14="http://schemas.microsoft.com/office/powerpoint/2010/main" val="2077615077"/>
      </p:ext>
    </p:extLst>
  </p:cSld>
  <p:clrMapOvr>
    <a:masterClrMapping/>
  </p:clrMapOvr>
</p:sld>
</file>

<file path=ppt/theme/theme1.xml><?xml version="1.0" encoding="utf-8"?>
<a:theme xmlns:a="http://schemas.openxmlformats.org/drawingml/2006/main" name="Ofis Teması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257895_TF45331398_Win32" id="{4AF48FE1-8B8A-4518-A9C9-F164CB088A4C}" vid="{BC722493-64A3-4DDC-98A0-F7A20929662E}"/>
    </a:ext>
  </a:extLst>
</a:theme>
</file>

<file path=ppt/theme/theme2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is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Genel sunu</Template>
  <TotalTime>137</TotalTime>
  <Words>1041</Words>
  <Application>Microsoft Office PowerPoint</Application>
  <PresentationFormat>Geniş ekran</PresentationFormat>
  <Paragraphs>93</Paragraphs>
  <Slides>10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6" baseType="lpstr">
      <vt:lpstr>Aptos</vt:lpstr>
      <vt:lpstr>Arial</vt:lpstr>
      <vt:lpstr>Arial Unicode MS</vt:lpstr>
      <vt:lpstr>Calibri</vt:lpstr>
      <vt:lpstr>Tenorite</vt:lpstr>
      <vt:lpstr>Ofis Teması</vt:lpstr>
      <vt:lpstr>Bekommerce: Yapay Zekâ Destekli Tam Entegre E-Ticaret Platformu</vt:lpstr>
      <vt:lpstr>1. Giriş</vt:lpstr>
      <vt:lpstr>2. Kullanıcı Rolleri</vt:lpstr>
      <vt:lpstr>3. Frontend Katmanı</vt:lpstr>
      <vt:lpstr>4. Backend Katmanı</vt:lpstr>
      <vt:lpstr>5. Chatbot Servisi</vt:lpstr>
      <vt:lpstr>7. Veritabanı ve Veri Seti</vt:lpstr>
      <vt:lpstr>8. Konteynerleşme ve Dağıtım</vt:lpstr>
      <vt:lpstr>9. Kazanımlar ve Sonuç</vt:lpstr>
      <vt:lpstr>Dinlediğiniz için teşekkür ederim.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SRS SUNUM</dc:title>
  <dc:creator>Ebubekir Sıddık Nazlı</dc:creator>
  <cp:lastModifiedBy>Ebubekir Sıddık Nazlı</cp:lastModifiedBy>
  <cp:revision>19</cp:revision>
  <dcterms:created xsi:type="dcterms:W3CDTF">2024-06-11T18:36:43Z</dcterms:created>
  <dcterms:modified xsi:type="dcterms:W3CDTF">2025-05-10T20:55:46Z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