
<file path=[Content_Types].xml><?xml version="1.0" encoding="utf-8"?>
<Types xmlns="http://schemas.openxmlformats.org/package/2006/content-types">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0e11caa90e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10e11caa90e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1151e534799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1151e534799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10e11caa90e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10e11caa90e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149ee8fa7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1149ee8fa7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149ee8fa74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1149ee8fa74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1149ee8fa74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1149ee8fa74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1149ee8fa74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1149ee8fa74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1149ee8fa74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1149ee8fa74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1680f9021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11680f9021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11680f9021f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11680f9021f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13190e437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13190e437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11680f9021f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11680f9021f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11680f9021f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11680f9021f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11881d0d55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11881d0d55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11881d0d553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11881d0d553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11881d0d553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11881d0d553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11881d0d553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11881d0d553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11881d0d553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11881d0d553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11881d0d553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11881d0d553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11881d0d553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11881d0d553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0e11caa90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0e11caa90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10e11caa90e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10e11caa90e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1151e53479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1151e53479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11531f2906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11531f2906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0e11caa90e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0e11caa90e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0e11caa90e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0e11caa90e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0e11caa90e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10e11caa90e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t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3.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8.gi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0.gi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8.gi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5.gi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2.png"/><Relationship Id="rId4" Type="http://schemas.openxmlformats.org/officeDocument/2006/relationships/image" Target="../media/image23.png"/><Relationship Id="rId5" Type="http://schemas.openxmlformats.org/officeDocument/2006/relationships/image" Target="../media/image2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2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9.gi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tr"/>
              <a:t>Programlamaya Giriş II</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tr"/>
              <a:t>Dr.Öğr.Üyesi Ahmet KARADOĞAN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Ağaç Veri Yapısı (Tree)</a:t>
            </a:r>
            <a:endParaRPr/>
          </a:p>
        </p:txBody>
      </p:sp>
      <p:sp>
        <p:nvSpPr>
          <p:cNvPr id="114" name="Google Shape;114;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15" name="Google Shape;115;p22"/>
          <p:cNvPicPr preferRelativeResize="0"/>
          <p:nvPr/>
        </p:nvPicPr>
        <p:blipFill>
          <a:blip r:embed="rId3">
            <a:alphaModFix/>
          </a:blip>
          <a:stretch>
            <a:fillRect/>
          </a:stretch>
        </p:blipFill>
        <p:spPr>
          <a:xfrm>
            <a:off x="3143250" y="1619250"/>
            <a:ext cx="2857500" cy="19050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Dosya İşlemleri</a:t>
            </a:r>
            <a:endParaRPr/>
          </a:p>
        </p:txBody>
      </p:sp>
      <p:sp>
        <p:nvSpPr>
          <p:cNvPr id="121" name="Google Shape;121;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22" name="Google Shape;122;p23"/>
          <p:cNvPicPr preferRelativeResize="0"/>
          <p:nvPr/>
        </p:nvPicPr>
        <p:blipFill>
          <a:blip r:embed="rId3">
            <a:alphaModFix/>
          </a:blip>
          <a:stretch>
            <a:fillRect/>
          </a:stretch>
        </p:blipFill>
        <p:spPr>
          <a:xfrm>
            <a:off x="3041674" y="445037"/>
            <a:ext cx="5541550" cy="44065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Java Programlama</a:t>
            </a:r>
            <a:endParaRPr/>
          </a:p>
        </p:txBody>
      </p:sp>
      <p:sp>
        <p:nvSpPr>
          <p:cNvPr id="128" name="Google Shape;128;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29" name="Google Shape;129;p24"/>
          <p:cNvPicPr preferRelativeResize="0"/>
          <p:nvPr/>
        </p:nvPicPr>
        <p:blipFill>
          <a:blip r:embed="rId3">
            <a:alphaModFix/>
          </a:blip>
          <a:stretch>
            <a:fillRect/>
          </a:stretch>
        </p:blipFill>
        <p:spPr>
          <a:xfrm>
            <a:off x="3563875" y="333700"/>
            <a:ext cx="5452101" cy="2422275"/>
          </a:xfrm>
          <a:prstGeom prst="rect">
            <a:avLst/>
          </a:prstGeom>
          <a:noFill/>
          <a:ln>
            <a:noFill/>
          </a:ln>
        </p:spPr>
      </p:pic>
      <p:pic>
        <p:nvPicPr>
          <p:cNvPr id="130" name="Google Shape;130;p24"/>
          <p:cNvPicPr preferRelativeResize="0"/>
          <p:nvPr/>
        </p:nvPicPr>
        <p:blipFill>
          <a:blip r:embed="rId4">
            <a:alphaModFix/>
          </a:blip>
          <a:stretch>
            <a:fillRect/>
          </a:stretch>
        </p:blipFill>
        <p:spPr>
          <a:xfrm>
            <a:off x="231676" y="2718725"/>
            <a:ext cx="6142751" cy="20383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YIĞIT Veri yapısı</a:t>
            </a:r>
            <a:endParaRPr/>
          </a:p>
        </p:txBody>
      </p:sp>
      <p:sp>
        <p:nvSpPr>
          <p:cNvPr id="136" name="Google Shape;136;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t>Kullanıcı tarafından oluşturulan soyut bir veri yapısıdır.</a:t>
            </a:r>
            <a:endParaRPr/>
          </a:p>
          <a:p>
            <a:pPr indent="0" lvl="0" marL="0" rtl="0" algn="l">
              <a:spcBef>
                <a:spcPts val="1200"/>
              </a:spcBef>
              <a:spcAft>
                <a:spcPts val="0"/>
              </a:spcAft>
              <a:buNone/>
            </a:pPr>
            <a:r>
              <a:rPr lang="tr"/>
              <a:t>Last-In-First-Out (LIFO): Son giren ilk çıkar </a:t>
            </a:r>
            <a:endParaRPr/>
          </a:p>
          <a:p>
            <a:pPr indent="0" lvl="0" marL="0" rtl="0" algn="l">
              <a:spcBef>
                <a:spcPts val="1200"/>
              </a:spcBef>
              <a:spcAft>
                <a:spcPts val="0"/>
              </a:spcAft>
              <a:buNone/>
            </a:pPr>
            <a:r>
              <a:rPr b="1" lang="tr"/>
              <a:t>Push</a:t>
            </a:r>
            <a:r>
              <a:rPr lang="tr"/>
              <a:t>:Ekleme</a:t>
            </a:r>
            <a:endParaRPr/>
          </a:p>
          <a:p>
            <a:pPr indent="0" lvl="0" marL="0" rtl="0" algn="l">
              <a:spcBef>
                <a:spcPts val="1200"/>
              </a:spcBef>
              <a:spcAft>
                <a:spcPts val="0"/>
              </a:spcAft>
              <a:buNone/>
            </a:pPr>
            <a:r>
              <a:rPr b="1" lang="tr"/>
              <a:t>Pop</a:t>
            </a:r>
            <a:r>
              <a:rPr lang="tr"/>
              <a:t>: Çıkarma</a:t>
            </a:r>
            <a:endParaRPr/>
          </a:p>
          <a:p>
            <a:pPr indent="0" lvl="0" marL="0" rtl="0" algn="l">
              <a:spcBef>
                <a:spcPts val="1200"/>
              </a:spcBef>
              <a:spcAft>
                <a:spcPts val="1200"/>
              </a:spcAft>
              <a:buNone/>
            </a:pPr>
            <a:r>
              <a:rPr b="1" lang="tr"/>
              <a:t>Top</a:t>
            </a:r>
            <a:r>
              <a:rPr lang="tr"/>
              <a:t>: En son eklenen elemanın indeksi</a:t>
            </a:r>
            <a:endParaRPr/>
          </a:p>
        </p:txBody>
      </p:sp>
      <p:pic>
        <p:nvPicPr>
          <p:cNvPr id="137" name="Google Shape;137;p25"/>
          <p:cNvPicPr preferRelativeResize="0"/>
          <p:nvPr/>
        </p:nvPicPr>
        <p:blipFill rotWithShape="1">
          <a:blip r:embed="rId3">
            <a:alphaModFix/>
          </a:blip>
          <a:srcRect b="0" l="31815" r="31470" t="0"/>
          <a:stretch/>
        </p:blipFill>
        <p:spPr>
          <a:xfrm>
            <a:off x="6026175" y="739525"/>
            <a:ext cx="2409150" cy="37497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YIĞIT - Çalışma Prensibi</a:t>
            </a:r>
            <a:endParaRPr/>
          </a:p>
        </p:txBody>
      </p:sp>
      <p:sp>
        <p:nvSpPr>
          <p:cNvPr id="143" name="Google Shape;143;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44" name="Google Shape;144;p26"/>
          <p:cNvPicPr preferRelativeResize="0"/>
          <p:nvPr/>
        </p:nvPicPr>
        <p:blipFill>
          <a:blip r:embed="rId3">
            <a:alphaModFix/>
          </a:blip>
          <a:stretch>
            <a:fillRect/>
          </a:stretch>
        </p:blipFill>
        <p:spPr>
          <a:xfrm>
            <a:off x="1891475" y="1642900"/>
            <a:ext cx="5291900" cy="25316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4"/>
                                        </p:tgtEl>
                                        <p:attrNameLst>
                                          <p:attrName>style.visibility</p:attrName>
                                        </p:attrNameLst>
                                      </p:cBhvr>
                                      <p:to>
                                        <p:strVal val="visible"/>
                                      </p:to>
                                    </p:set>
                                    <p:animEffect filter="fade" transition="in">
                                      <p:cBhvr>
                                        <p:cTn dur="1000"/>
                                        <p:tgtEl>
                                          <p:spTgt spid="14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YIĞIT - Dizi ile Kullanımı</a:t>
            </a:r>
            <a:endParaRPr/>
          </a:p>
        </p:txBody>
      </p:sp>
      <p:sp>
        <p:nvSpPr>
          <p:cNvPr id="150" name="Google Shape;150;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51" name="Google Shape;151;p27"/>
          <p:cNvPicPr preferRelativeResize="0"/>
          <p:nvPr/>
        </p:nvPicPr>
        <p:blipFill>
          <a:blip r:embed="rId3">
            <a:alphaModFix/>
          </a:blip>
          <a:stretch>
            <a:fillRect/>
          </a:stretch>
        </p:blipFill>
        <p:spPr>
          <a:xfrm>
            <a:off x="1803070" y="1046274"/>
            <a:ext cx="5537868" cy="39910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Yığıt - Kullanım Alanları</a:t>
            </a:r>
            <a:endParaRPr/>
          </a:p>
        </p:txBody>
      </p:sp>
      <p:sp>
        <p:nvSpPr>
          <p:cNvPr id="157" name="Google Shape;157;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457200" rtl="0" algn="l">
              <a:spcBef>
                <a:spcPts val="0"/>
              </a:spcBef>
              <a:spcAft>
                <a:spcPts val="1200"/>
              </a:spcAft>
              <a:buNone/>
            </a:pPr>
            <a:r>
              <a:t/>
            </a:r>
            <a:endParaRPr/>
          </a:p>
        </p:txBody>
      </p:sp>
      <p:pic>
        <p:nvPicPr>
          <p:cNvPr id="158" name="Google Shape;158;p28"/>
          <p:cNvPicPr preferRelativeResize="0"/>
          <p:nvPr/>
        </p:nvPicPr>
        <p:blipFill>
          <a:blip r:embed="rId3">
            <a:alphaModFix/>
          </a:blip>
          <a:stretch>
            <a:fillRect/>
          </a:stretch>
        </p:blipFill>
        <p:spPr>
          <a:xfrm>
            <a:off x="1393725" y="1000075"/>
            <a:ext cx="5818725" cy="39707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Yığıt - Kullanım Alanları</a:t>
            </a:r>
            <a:endParaRPr/>
          </a:p>
        </p:txBody>
      </p:sp>
      <p:sp>
        <p:nvSpPr>
          <p:cNvPr id="164" name="Google Shape;164;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tr"/>
              <a:t>Word-Excel-Editor gibi yazılımlarda Geri Al (Undo) işlemlerinin sırasını tutmak için</a:t>
            </a:r>
            <a:endParaRPr/>
          </a:p>
          <a:p>
            <a:pPr indent="-342900" lvl="0" marL="457200" rtl="0" algn="l">
              <a:spcBef>
                <a:spcPts val="0"/>
              </a:spcBef>
              <a:spcAft>
                <a:spcPts val="0"/>
              </a:spcAft>
              <a:buSzPts val="1800"/>
              <a:buChar char="●"/>
            </a:pPr>
            <a:r>
              <a:rPr lang="tr"/>
              <a:t>Tarayıcılarda Geri-İleri adresler arası gezintiler</a:t>
            </a:r>
            <a:endParaRPr/>
          </a:p>
          <a:p>
            <a:pPr indent="-342900" lvl="0" marL="457200" rtl="0" algn="l">
              <a:spcBef>
                <a:spcPts val="0"/>
              </a:spcBef>
              <a:spcAft>
                <a:spcPts val="0"/>
              </a:spcAft>
              <a:buSzPts val="1800"/>
              <a:buChar char="●"/>
            </a:pPr>
            <a:r>
              <a:rPr lang="tr"/>
              <a:t>Programlamada fonksiyon/içiçe fonksiyon çağırmalarda</a:t>
            </a:r>
            <a:endParaRPr/>
          </a:p>
          <a:p>
            <a:pPr indent="-342900" lvl="0" marL="457200" rtl="0" algn="l">
              <a:spcBef>
                <a:spcPts val="0"/>
              </a:spcBef>
              <a:spcAft>
                <a:spcPts val="0"/>
              </a:spcAft>
              <a:buSzPts val="1800"/>
              <a:buChar char="●"/>
            </a:pPr>
            <a:r>
              <a:rPr lang="tr"/>
              <a:t>Labirent gibi uygulamalarda hatalı adımlardan önceki adımlara dönmek</a:t>
            </a:r>
            <a:endParaRPr/>
          </a:p>
          <a:p>
            <a:pPr indent="-342900" lvl="0" marL="457200" rtl="0" algn="l">
              <a:spcBef>
                <a:spcPts val="0"/>
              </a:spcBef>
              <a:spcAft>
                <a:spcPts val="0"/>
              </a:spcAft>
              <a:buSzPts val="1800"/>
              <a:buChar char="●"/>
            </a:pPr>
            <a:r>
              <a:rPr lang="tr"/>
              <a:t>Derleyici-Parantez kontrolü</a:t>
            </a:r>
            <a:endParaRPr/>
          </a:p>
          <a:p>
            <a:pPr indent="0" lvl="0" marL="0" rtl="0" algn="l">
              <a:spcBef>
                <a:spcPts val="1200"/>
              </a:spcBef>
              <a:spcAft>
                <a:spcPts val="1200"/>
              </a:spcAft>
              <a:buNone/>
            </a:pPr>
            <a:r>
              <a:t/>
            </a:r>
            <a:endParaRPr/>
          </a:p>
        </p:txBody>
      </p:sp>
      <p:pic>
        <p:nvPicPr>
          <p:cNvPr id="165" name="Google Shape;165;p29"/>
          <p:cNvPicPr preferRelativeResize="0"/>
          <p:nvPr/>
        </p:nvPicPr>
        <p:blipFill>
          <a:blip r:embed="rId3">
            <a:alphaModFix/>
          </a:blip>
          <a:stretch>
            <a:fillRect/>
          </a:stretch>
        </p:blipFill>
        <p:spPr>
          <a:xfrm>
            <a:off x="3956750" y="2953300"/>
            <a:ext cx="4495800" cy="14668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5"/>
                                        </p:tgtEl>
                                        <p:attrNameLst>
                                          <p:attrName>style.visibility</p:attrName>
                                        </p:attrNameLst>
                                      </p:cBhvr>
                                      <p:to>
                                        <p:strVal val="visible"/>
                                      </p:to>
                                    </p:set>
                                    <p:animEffect filter="fade" transition="in">
                                      <p:cBhvr>
                                        <p:cTn dur="1000"/>
                                        <p:tgtEl>
                                          <p:spTgt spid="16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Kuyruk Veri Yapısı - Queue</a:t>
            </a:r>
            <a:endParaRPr/>
          </a:p>
        </p:txBody>
      </p:sp>
      <p:sp>
        <p:nvSpPr>
          <p:cNvPr id="171" name="Google Shape;171;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tr"/>
              <a:t>Kullanıcı tarafından oluşturulan soyut bir veri yapısıdır.</a:t>
            </a:r>
            <a:endParaRPr/>
          </a:p>
          <a:p>
            <a:pPr indent="-342900" lvl="0" marL="457200" rtl="0" algn="l">
              <a:spcBef>
                <a:spcPts val="0"/>
              </a:spcBef>
              <a:spcAft>
                <a:spcPts val="0"/>
              </a:spcAft>
              <a:buSzPts val="1800"/>
              <a:buChar char="●"/>
            </a:pPr>
            <a:r>
              <a:rPr lang="tr"/>
              <a:t>First-In-First-Out (FIFO): İlk giren ilk çıkar</a:t>
            </a:r>
            <a:endParaRPr/>
          </a:p>
          <a:p>
            <a:pPr indent="-342900" lvl="0" marL="457200" rtl="0" algn="l">
              <a:spcBef>
                <a:spcPts val="0"/>
              </a:spcBef>
              <a:spcAft>
                <a:spcPts val="0"/>
              </a:spcAft>
              <a:buSzPts val="1800"/>
              <a:buChar char="●"/>
            </a:pPr>
            <a:r>
              <a:rPr lang="tr"/>
              <a:t>İşletim sistemlerinde işlemlerin sıraya alınması</a:t>
            </a:r>
            <a:endParaRPr/>
          </a:p>
          <a:p>
            <a:pPr indent="-342900" lvl="0" marL="457200" rtl="0" algn="l">
              <a:spcBef>
                <a:spcPts val="0"/>
              </a:spcBef>
              <a:spcAft>
                <a:spcPts val="0"/>
              </a:spcAft>
              <a:buSzPts val="1800"/>
              <a:buChar char="●"/>
            </a:pPr>
            <a:r>
              <a:rPr lang="tr"/>
              <a:t>Yazıcılarda yazdırma işlem kuyruğu</a:t>
            </a:r>
            <a:endParaRPr/>
          </a:p>
          <a:p>
            <a:pPr indent="-342900" lvl="0" marL="457200" rtl="0" algn="l">
              <a:spcBef>
                <a:spcPts val="0"/>
              </a:spcBef>
              <a:spcAft>
                <a:spcPts val="0"/>
              </a:spcAft>
              <a:buSzPts val="1800"/>
              <a:buChar char="●"/>
            </a:pPr>
            <a:r>
              <a:rPr lang="tr"/>
              <a:t>Banka sırası</a:t>
            </a:r>
            <a:endParaRPr/>
          </a:p>
        </p:txBody>
      </p:sp>
      <p:pic>
        <p:nvPicPr>
          <p:cNvPr id="172" name="Google Shape;172;p30"/>
          <p:cNvPicPr preferRelativeResize="0"/>
          <p:nvPr/>
        </p:nvPicPr>
        <p:blipFill>
          <a:blip r:embed="rId3">
            <a:alphaModFix/>
          </a:blip>
          <a:stretch>
            <a:fillRect/>
          </a:stretch>
        </p:blipFill>
        <p:spPr>
          <a:xfrm>
            <a:off x="2740600" y="2571750"/>
            <a:ext cx="4816275" cy="21833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Kuyruk Veri Yapısı - Queue</a:t>
            </a:r>
            <a:endParaRPr/>
          </a:p>
        </p:txBody>
      </p:sp>
      <p:sp>
        <p:nvSpPr>
          <p:cNvPr id="178" name="Google Shape;178;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tr"/>
              <a:t>Kullanıcı tarafından oluşturulan soyut bir veri yapısıdır.</a:t>
            </a:r>
            <a:endParaRPr/>
          </a:p>
          <a:p>
            <a:pPr indent="-342900" lvl="0" marL="457200" rtl="0" algn="l">
              <a:spcBef>
                <a:spcPts val="0"/>
              </a:spcBef>
              <a:spcAft>
                <a:spcPts val="0"/>
              </a:spcAft>
              <a:buSzPts val="1800"/>
              <a:buChar char="●"/>
            </a:pPr>
            <a:r>
              <a:rPr lang="tr"/>
              <a:t>First-In-First-Out (FIFO): İlk giren ilk çıkar</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tr" sz="1500"/>
              <a:t>Front(Head): Kuyruğun ilk elemanı(sıranın başı)</a:t>
            </a:r>
            <a:endParaRPr sz="1500"/>
          </a:p>
          <a:p>
            <a:pPr indent="0" lvl="0" marL="0" rtl="0" algn="l">
              <a:spcBef>
                <a:spcPts val="1200"/>
              </a:spcBef>
              <a:spcAft>
                <a:spcPts val="1200"/>
              </a:spcAft>
              <a:buNone/>
            </a:pPr>
            <a:r>
              <a:rPr lang="tr" sz="1500"/>
              <a:t>Rear(Tail): Son eleman</a:t>
            </a:r>
            <a:endParaRPr sz="1500"/>
          </a:p>
        </p:txBody>
      </p:sp>
      <p:pic>
        <p:nvPicPr>
          <p:cNvPr id="179" name="Google Shape;179;p31"/>
          <p:cNvPicPr preferRelativeResize="0"/>
          <p:nvPr/>
        </p:nvPicPr>
        <p:blipFill>
          <a:blip r:embed="rId3">
            <a:alphaModFix/>
          </a:blip>
          <a:stretch>
            <a:fillRect/>
          </a:stretch>
        </p:blipFill>
        <p:spPr>
          <a:xfrm>
            <a:off x="4633475" y="1984350"/>
            <a:ext cx="4198826" cy="23993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Ders İçeriği</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tr"/>
              <a:t>Arama-Sıralama Algoritmaları</a:t>
            </a:r>
            <a:endParaRPr/>
          </a:p>
          <a:p>
            <a:pPr indent="-342900" lvl="0" marL="457200" rtl="0" algn="l">
              <a:spcBef>
                <a:spcPts val="0"/>
              </a:spcBef>
              <a:spcAft>
                <a:spcPts val="0"/>
              </a:spcAft>
              <a:buSzPts val="1800"/>
              <a:buAutoNum type="arabicPeriod"/>
            </a:pPr>
            <a:r>
              <a:rPr lang="tr"/>
              <a:t>Pointer, Struct konu tekrarı/örnekler</a:t>
            </a:r>
            <a:endParaRPr/>
          </a:p>
          <a:p>
            <a:pPr indent="-342900" lvl="0" marL="457200" rtl="0" algn="l">
              <a:spcBef>
                <a:spcPts val="0"/>
              </a:spcBef>
              <a:spcAft>
                <a:spcPts val="0"/>
              </a:spcAft>
              <a:buSzPts val="1800"/>
              <a:buAutoNum type="arabicPeriod"/>
            </a:pPr>
            <a:r>
              <a:rPr lang="tr"/>
              <a:t>Yığıt (Stack)</a:t>
            </a:r>
            <a:endParaRPr/>
          </a:p>
          <a:p>
            <a:pPr indent="-342900" lvl="0" marL="457200" rtl="0" algn="l">
              <a:spcBef>
                <a:spcPts val="0"/>
              </a:spcBef>
              <a:spcAft>
                <a:spcPts val="0"/>
              </a:spcAft>
              <a:buSzPts val="1800"/>
              <a:buAutoNum type="arabicPeriod"/>
            </a:pPr>
            <a:r>
              <a:rPr lang="tr"/>
              <a:t>Kuyruk (Queue) </a:t>
            </a:r>
            <a:endParaRPr/>
          </a:p>
          <a:p>
            <a:pPr indent="-342900" lvl="0" marL="457200" rtl="0" algn="l">
              <a:spcBef>
                <a:spcPts val="0"/>
              </a:spcBef>
              <a:spcAft>
                <a:spcPts val="0"/>
              </a:spcAft>
              <a:buSzPts val="1800"/>
              <a:buAutoNum type="arabicPeriod"/>
            </a:pPr>
            <a:r>
              <a:rPr lang="tr"/>
              <a:t>Bağlı Liste (Linked List)</a:t>
            </a:r>
            <a:endParaRPr/>
          </a:p>
          <a:p>
            <a:pPr indent="-342900" lvl="0" marL="457200" rtl="0" algn="l">
              <a:spcBef>
                <a:spcPts val="0"/>
              </a:spcBef>
              <a:spcAft>
                <a:spcPts val="0"/>
              </a:spcAft>
              <a:buSzPts val="1800"/>
              <a:buAutoNum type="arabicPeriod"/>
            </a:pPr>
            <a:r>
              <a:rPr lang="tr"/>
              <a:t>Ağaç Yapıları (Tree)</a:t>
            </a:r>
            <a:endParaRPr/>
          </a:p>
          <a:p>
            <a:pPr indent="-342900" lvl="0" marL="457200" rtl="0" algn="l">
              <a:spcBef>
                <a:spcPts val="0"/>
              </a:spcBef>
              <a:spcAft>
                <a:spcPts val="0"/>
              </a:spcAft>
              <a:buSzPts val="1800"/>
              <a:buAutoNum type="arabicPeriod"/>
            </a:pPr>
            <a:r>
              <a:rPr lang="tr"/>
              <a:t>Dosya İşlemleri</a:t>
            </a:r>
            <a:endParaRPr/>
          </a:p>
          <a:p>
            <a:pPr indent="-342900" lvl="0" marL="457200" rtl="0" algn="l">
              <a:spcBef>
                <a:spcPts val="0"/>
              </a:spcBef>
              <a:spcAft>
                <a:spcPts val="0"/>
              </a:spcAft>
              <a:buSzPts val="1800"/>
              <a:buAutoNum type="arabicPeriod"/>
            </a:pPr>
            <a:r>
              <a:rPr lang="tr"/>
              <a:t>Java ile Nesne ve Sınıf kavramları</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Kuyruk Veri Yapısı - Queue</a:t>
            </a:r>
            <a:endParaRPr/>
          </a:p>
        </p:txBody>
      </p:sp>
      <p:sp>
        <p:nvSpPr>
          <p:cNvPr id="185" name="Google Shape;185;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tr"/>
              <a:t>Enqueue: Ekleme</a:t>
            </a:r>
            <a:endParaRPr/>
          </a:p>
          <a:p>
            <a:pPr indent="-342900" lvl="0" marL="457200" rtl="0" algn="l">
              <a:spcBef>
                <a:spcPts val="0"/>
              </a:spcBef>
              <a:spcAft>
                <a:spcPts val="0"/>
              </a:spcAft>
              <a:buSzPts val="1800"/>
              <a:buChar char="●"/>
            </a:pPr>
            <a:r>
              <a:rPr lang="tr"/>
              <a:t>Dequeue: Çıkarma</a:t>
            </a:r>
            <a:endParaRPr/>
          </a:p>
          <a:p>
            <a:pPr indent="0" lvl="0" marL="0" rtl="0" algn="l">
              <a:spcBef>
                <a:spcPts val="1200"/>
              </a:spcBef>
              <a:spcAft>
                <a:spcPts val="1200"/>
              </a:spcAft>
              <a:buNone/>
            </a:pPr>
            <a:r>
              <a:t/>
            </a:r>
            <a:endParaRPr sz="1500"/>
          </a:p>
        </p:txBody>
      </p:sp>
      <p:pic>
        <p:nvPicPr>
          <p:cNvPr id="186" name="Google Shape;186;p32"/>
          <p:cNvPicPr preferRelativeResize="0"/>
          <p:nvPr/>
        </p:nvPicPr>
        <p:blipFill>
          <a:blip r:embed="rId3">
            <a:alphaModFix/>
          </a:blip>
          <a:stretch>
            <a:fillRect/>
          </a:stretch>
        </p:blipFill>
        <p:spPr>
          <a:xfrm>
            <a:off x="3104501" y="1332425"/>
            <a:ext cx="5560852" cy="3121926"/>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Kuyruk Veri Yapısı - Queue</a:t>
            </a:r>
            <a:endParaRPr/>
          </a:p>
        </p:txBody>
      </p:sp>
      <p:sp>
        <p:nvSpPr>
          <p:cNvPr id="192" name="Google Shape;192;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tr"/>
              <a:t>Basit Doğrusal Kuyruk</a:t>
            </a:r>
            <a:endParaRPr/>
          </a:p>
          <a:p>
            <a:pPr indent="-342900" lvl="0" marL="457200" rtl="0" algn="l">
              <a:spcBef>
                <a:spcPts val="0"/>
              </a:spcBef>
              <a:spcAft>
                <a:spcPts val="0"/>
              </a:spcAft>
              <a:buSzPts val="1800"/>
              <a:buAutoNum type="arabicPeriod"/>
            </a:pPr>
            <a:r>
              <a:rPr lang="tr"/>
              <a:t>Dairesel Kuyruk</a:t>
            </a:r>
            <a:endParaRPr/>
          </a:p>
          <a:p>
            <a:pPr indent="-342900" lvl="0" marL="457200" rtl="0" algn="l">
              <a:spcBef>
                <a:spcPts val="0"/>
              </a:spcBef>
              <a:spcAft>
                <a:spcPts val="0"/>
              </a:spcAft>
              <a:buSzPts val="1800"/>
              <a:buAutoNum type="arabicPeriod"/>
            </a:pPr>
            <a:r>
              <a:rPr lang="tr"/>
              <a:t>Öncelikli Kuyruk</a:t>
            </a:r>
            <a:endParaRPr/>
          </a:p>
          <a:p>
            <a:pPr indent="0" lvl="0" marL="0" rtl="0" algn="l">
              <a:spcBef>
                <a:spcPts val="1200"/>
              </a:spcBef>
              <a:spcAft>
                <a:spcPts val="1200"/>
              </a:spcAft>
              <a:buNone/>
            </a:pPr>
            <a:r>
              <a:t/>
            </a:r>
            <a:endParaRPr sz="1500"/>
          </a:p>
        </p:txBody>
      </p:sp>
      <p:pic>
        <p:nvPicPr>
          <p:cNvPr id="193" name="Google Shape;193;p33"/>
          <p:cNvPicPr preferRelativeResize="0"/>
          <p:nvPr/>
        </p:nvPicPr>
        <p:blipFill>
          <a:blip r:embed="rId3">
            <a:alphaModFix/>
          </a:blip>
          <a:stretch>
            <a:fillRect/>
          </a:stretch>
        </p:blipFill>
        <p:spPr>
          <a:xfrm>
            <a:off x="4226550" y="869999"/>
            <a:ext cx="4259725" cy="42001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3"/>
                                        </p:tgtEl>
                                        <p:attrNameLst>
                                          <p:attrName>style.visibility</p:attrName>
                                        </p:attrNameLst>
                                      </p:cBhvr>
                                      <p:to>
                                        <p:strVal val="visible"/>
                                      </p:to>
                                    </p:set>
                                    <p:animEffect filter="fade" transition="in">
                                      <p:cBhvr>
                                        <p:cTn dur="1000"/>
                                        <p:tgtEl>
                                          <p:spTgt spid="19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Bağlı Liste (Linked List)</a:t>
            </a:r>
            <a:endParaRPr/>
          </a:p>
        </p:txBody>
      </p:sp>
      <p:sp>
        <p:nvSpPr>
          <p:cNvPr id="199" name="Google Shape;199;p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tr"/>
              <a:t>Dinamik verileri tutmak için kullanılan, kullanıcı tanımlı soyut bir veri yapısıdır</a:t>
            </a:r>
            <a:endParaRPr/>
          </a:p>
          <a:p>
            <a:pPr indent="-342900" lvl="0" marL="457200" rtl="0" algn="l">
              <a:spcBef>
                <a:spcPts val="0"/>
              </a:spcBef>
              <a:spcAft>
                <a:spcPts val="0"/>
              </a:spcAft>
              <a:buSzPts val="1800"/>
              <a:buChar char="●"/>
            </a:pPr>
            <a:r>
              <a:rPr lang="tr"/>
              <a:t>Dizilerden sonra en çok kullanılan veri yapısıdır</a:t>
            </a:r>
            <a:endParaRPr/>
          </a:p>
          <a:p>
            <a:pPr indent="-342900" lvl="0" marL="457200" rtl="0" algn="l">
              <a:spcBef>
                <a:spcPts val="0"/>
              </a:spcBef>
              <a:spcAft>
                <a:spcPts val="0"/>
              </a:spcAft>
              <a:buSzPts val="1800"/>
              <a:buChar char="●"/>
            </a:pPr>
            <a:r>
              <a:rPr lang="tr"/>
              <a:t>Dizilerden farklı olarak veriler bellekte sıralı(ardışık) adreslerde bulunmaz</a:t>
            </a:r>
            <a:endParaRPr/>
          </a:p>
          <a:p>
            <a:pPr indent="-342900" lvl="0" marL="457200" rtl="0" algn="l">
              <a:spcBef>
                <a:spcPts val="0"/>
              </a:spcBef>
              <a:spcAft>
                <a:spcPts val="0"/>
              </a:spcAft>
              <a:buSzPts val="1800"/>
              <a:buChar char="●"/>
            </a:pPr>
            <a:r>
              <a:rPr lang="tr"/>
              <a:t>Burada b</a:t>
            </a:r>
            <a:r>
              <a:rPr lang="tr"/>
              <a:t>ir sonraki verinin adresini göstermek için bir pointer(işaretçi) kullanılır</a:t>
            </a:r>
            <a:endParaRPr/>
          </a:p>
          <a:p>
            <a:pPr indent="0" lvl="0" marL="457200" rtl="0" algn="l">
              <a:spcBef>
                <a:spcPts val="1200"/>
              </a:spcBef>
              <a:spcAft>
                <a:spcPts val="1200"/>
              </a:spcAft>
              <a:buNone/>
            </a:pPr>
            <a:r>
              <a:t/>
            </a:r>
            <a:endParaRPr/>
          </a:p>
        </p:txBody>
      </p:sp>
      <p:pic>
        <p:nvPicPr>
          <p:cNvPr id="200" name="Google Shape;200;p34"/>
          <p:cNvPicPr preferRelativeResize="0"/>
          <p:nvPr/>
        </p:nvPicPr>
        <p:blipFill>
          <a:blip r:embed="rId3">
            <a:alphaModFix/>
          </a:blip>
          <a:stretch>
            <a:fillRect/>
          </a:stretch>
        </p:blipFill>
        <p:spPr>
          <a:xfrm>
            <a:off x="0" y="3146475"/>
            <a:ext cx="9144000" cy="14224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Bağlı Liste (Linked List)</a:t>
            </a:r>
            <a:endParaRPr/>
          </a:p>
        </p:txBody>
      </p:sp>
      <p:sp>
        <p:nvSpPr>
          <p:cNvPr id="206" name="Google Shape;206;p3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tr"/>
              <a:t>Listedeki her bir eleman bir düğüm(node) olarak tutulur. Her düğümde veri(data) ve sonraki düğümü(next) gösteren bilgi bulunur.</a:t>
            </a:r>
            <a:endParaRPr/>
          </a:p>
          <a:p>
            <a:pPr indent="0" lvl="0" marL="457200" rtl="0" algn="l">
              <a:lnSpc>
                <a:spcPct val="40000"/>
              </a:lnSpc>
              <a:spcBef>
                <a:spcPts val="1200"/>
              </a:spcBef>
              <a:spcAft>
                <a:spcPts val="1200"/>
              </a:spcAft>
              <a:buNone/>
            </a:pPr>
            <a:r>
              <a:t/>
            </a:r>
            <a:endParaRPr/>
          </a:p>
        </p:txBody>
      </p:sp>
      <p:pic>
        <p:nvPicPr>
          <p:cNvPr id="207" name="Google Shape;207;p35"/>
          <p:cNvPicPr preferRelativeResize="0"/>
          <p:nvPr/>
        </p:nvPicPr>
        <p:blipFill>
          <a:blip r:embed="rId3">
            <a:alphaModFix/>
          </a:blip>
          <a:stretch>
            <a:fillRect/>
          </a:stretch>
        </p:blipFill>
        <p:spPr>
          <a:xfrm>
            <a:off x="4705475" y="1867775"/>
            <a:ext cx="3311749" cy="1777675"/>
          </a:xfrm>
          <a:prstGeom prst="rect">
            <a:avLst/>
          </a:prstGeom>
          <a:noFill/>
          <a:ln>
            <a:noFill/>
          </a:ln>
        </p:spPr>
      </p:pic>
      <p:pic>
        <p:nvPicPr>
          <p:cNvPr id="208" name="Google Shape;208;p35"/>
          <p:cNvPicPr preferRelativeResize="0"/>
          <p:nvPr/>
        </p:nvPicPr>
        <p:blipFill rotWithShape="1">
          <a:blip r:embed="rId4">
            <a:alphaModFix/>
          </a:blip>
          <a:srcRect b="14427" l="0" r="0" t="0"/>
          <a:stretch/>
        </p:blipFill>
        <p:spPr>
          <a:xfrm>
            <a:off x="885150" y="3140125"/>
            <a:ext cx="3962400" cy="1548625"/>
          </a:xfrm>
          <a:prstGeom prst="rect">
            <a:avLst/>
          </a:prstGeom>
          <a:noFill/>
          <a:ln>
            <a:noFill/>
          </a:ln>
        </p:spPr>
      </p:pic>
      <p:pic>
        <p:nvPicPr>
          <p:cNvPr id="209" name="Google Shape;209;p35"/>
          <p:cNvPicPr preferRelativeResize="0"/>
          <p:nvPr/>
        </p:nvPicPr>
        <p:blipFill>
          <a:blip r:embed="rId5">
            <a:alphaModFix/>
          </a:blip>
          <a:stretch>
            <a:fillRect/>
          </a:stretch>
        </p:blipFill>
        <p:spPr>
          <a:xfrm>
            <a:off x="885138" y="1865688"/>
            <a:ext cx="2619375" cy="1152525"/>
          </a:xfrm>
          <a:prstGeom prst="rect">
            <a:avLst/>
          </a:prstGeom>
          <a:noFill/>
          <a:ln>
            <a:noFill/>
          </a:ln>
        </p:spPr>
      </p:pic>
      <p:sp>
        <p:nvSpPr>
          <p:cNvPr id="210" name="Google Shape;210;p35"/>
          <p:cNvSpPr/>
          <p:nvPr/>
        </p:nvSpPr>
        <p:spPr>
          <a:xfrm>
            <a:off x="4977575" y="3756425"/>
            <a:ext cx="1606200" cy="710100"/>
          </a:xfrm>
          <a:prstGeom prst="rect">
            <a:avLst/>
          </a:prstGeom>
          <a:solidFill>
            <a:srgbClr val="4A86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tr">
                <a:solidFill>
                  <a:schemeClr val="lt1"/>
                </a:solidFill>
              </a:rPr>
              <a:t>char *adSoyad</a:t>
            </a:r>
            <a:endParaRPr>
              <a:solidFill>
                <a:schemeClr val="lt1"/>
              </a:solidFill>
            </a:endParaRPr>
          </a:p>
          <a:p>
            <a:pPr indent="0" lvl="0" marL="0" rtl="0" algn="l">
              <a:spcBef>
                <a:spcPts val="0"/>
              </a:spcBef>
              <a:spcAft>
                <a:spcPts val="0"/>
              </a:spcAft>
              <a:buNone/>
            </a:pPr>
            <a:r>
              <a:rPr lang="tr">
                <a:solidFill>
                  <a:schemeClr val="lt1"/>
                </a:solidFill>
              </a:rPr>
              <a:t>int sinif</a:t>
            </a:r>
            <a:endParaRPr>
              <a:solidFill>
                <a:schemeClr val="lt1"/>
              </a:solidFill>
            </a:endParaRPr>
          </a:p>
          <a:p>
            <a:pPr indent="0" lvl="0" marL="0" rtl="0" algn="l">
              <a:spcBef>
                <a:spcPts val="0"/>
              </a:spcBef>
              <a:spcAft>
                <a:spcPts val="0"/>
              </a:spcAft>
              <a:buNone/>
            </a:pPr>
            <a:r>
              <a:rPr lang="tr">
                <a:solidFill>
                  <a:schemeClr val="lt1"/>
                </a:solidFill>
              </a:rPr>
              <a:t>int yas</a:t>
            </a:r>
            <a:endParaRPr>
              <a:solidFill>
                <a:schemeClr val="lt1"/>
              </a:solidFill>
            </a:endParaRPr>
          </a:p>
        </p:txBody>
      </p:sp>
      <p:sp>
        <p:nvSpPr>
          <p:cNvPr id="211" name="Google Shape;211;p35"/>
          <p:cNvSpPr/>
          <p:nvPr/>
        </p:nvSpPr>
        <p:spPr>
          <a:xfrm>
            <a:off x="6583775" y="3756425"/>
            <a:ext cx="1606200" cy="710100"/>
          </a:xfrm>
          <a:prstGeom prst="rect">
            <a:avLst/>
          </a:prstGeom>
          <a:solidFill>
            <a:srgbClr val="4A86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tr">
                <a:solidFill>
                  <a:schemeClr val="lt1"/>
                </a:solidFill>
              </a:rPr>
              <a:t>struct Ogrenci* next</a:t>
            </a:r>
            <a:endParaRPr>
              <a:solidFill>
                <a:schemeClr val="l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08"/>
                                        </p:tgtEl>
                                        <p:attrNameLst>
                                          <p:attrName>style.visibility</p:attrName>
                                        </p:attrNameLst>
                                      </p:cBhvr>
                                      <p:to>
                                        <p:strVal val="visible"/>
                                      </p:to>
                                    </p:set>
                                    <p:anim calcmode="lin" valueType="num">
                                      <p:cBhvr additive="base">
                                        <p:cTn dur="1000"/>
                                        <p:tgtEl>
                                          <p:spTgt spid="208"/>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1"/>
                                        </p:tgtEl>
                                        <p:attrNameLst>
                                          <p:attrName>style.visibility</p:attrName>
                                        </p:attrNameLst>
                                      </p:cBhvr>
                                      <p:to>
                                        <p:strVal val="visible"/>
                                      </p:to>
                                    </p:set>
                                    <p:animEffect filter="fade" transition="in">
                                      <p:cBhvr>
                                        <p:cTn dur="1000"/>
                                        <p:tgtEl>
                                          <p:spTgt spid="211"/>
                                        </p:tgtEl>
                                      </p:cBhvr>
                                    </p:animEffect>
                                  </p:childTnLst>
                                </p:cTn>
                              </p:par>
                              <p:par>
                                <p:cTn fill="hold" nodeType="withEffect" presetClass="entr" presetID="10" presetSubtype="0">
                                  <p:stCondLst>
                                    <p:cond delay="0"/>
                                  </p:stCondLst>
                                  <p:childTnLst>
                                    <p:set>
                                      <p:cBhvr>
                                        <p:cTn dur="1" fill="hold">
                                          <p:stCondLst>
                                            <p:cond delay="0"/>
                                          </p:stCondLst>
                                        </p:cTn>
                                        <p:tgtEl>
                                          <p:spTgt spid="210"/>
                                        </p:tgtEl>
                                        <p:attrNameLst>
                                          <p:attrName>style.visibility</p:attrName>
                                        </p:attrNameLst>
                                      </p:cBhvr>
                                      <p:to>
                                        <p:strVal val="visible"/>
                                      </p:to>
                                    </p:set>
                                    <p:animEffect filter="fade" transition="in">
                                      <p:cBhvr>
                                        <p:cTn dur="1000"/>
                                        <p:tgtEl>
                                          <p:spTgt spid="21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Bağlı Liste - Dizi Farkları</a:t>
            </a:r>
            <a:endParaRPr/>
          </a:p>
        </p:txBody>
      </p:sp>
      <p:sp>
        <p:nvSpPr>
          <p:cNvPr id="217" name="Google Shape;217;p3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42900" lvl="0" marL="457200" rtl="0" algn="l">
              <a:lnSpc>
                <a:spcPct val="100000"/>
              </a:lnSpc>
              <a:spcBef>
                <a:spcPts val="0"/>
              </a:spcBef>
              <a:spcAft>
                <a:spcPts val="0"/>
              </a:spcAft>
              <a:buSzPts val="1800"/>
              <a:buAutoNum type="arabicPeriod"/>
            </a:pPr>
            <a:r>
              <a:rPr lang="tr"/>
              <a:t>Dizilerde önceden sabit bir boyut verilir ve dizi oluşturulduktan sonra boyutu değiştirilemez.</a:t>
            </a:r>
            <a:r>
              <a:rPr lang="tr"/>
              <a:t>Bağlı listede ise liste boyutu her eleman eklemede arttırılıp, silme işleminde azaltılarak dinamik ve verimli bellek kullanımı sağlanmış olur. </a:t>
            </a:r>
            <a:endParaRPr/>
          </a:p>
          <a:p>
            <a:pPr indent="-342900" lvl="0" marL="457200" rtl="0" algn="l">
              <a:lnSpc>
                <a:spcPct val="100000"/>
              </a:lnSpc>
              <a:spcBef>
                <a:spcPts val="1000"/>
              </a:spcBef>
              <a:spcAft>
                <a:spcPts val="0"/>
              </a:spcAft>
              <a:buSzPts val="1800"/>
              <a:buAutoNum type="arabicPeriod"/>
            </a:pPr>
            <a:r>
              <a:rPr lang="tr"/>
              <a:t>Dizi elemanları ardışık olarak tutulurken, bağlı listede elemanlar bellekte rastgele adreslerde bulunur.</a:t>
            </a:r>
            <a:endParaRPr/>
          </a:p>
          <a:p>
            <a:pPr indent="-342900" lvl="0" marL="457200" rtl="0" algn="l">
              <a:lnSpc>
                <a:spcPct val="100000"/>
              </a:lnSpc>
              <a:spcBef>
                <a:spcPts val="1000"/>
              </a:spcBef>
              <a:spcAft>
                <a:spcPts val="0"/>
              </a:spcAft>
              <a:buSzPts val="1800"/>
              <a:buAutoNum type="arabicPeriod"/>
            </a:pPr>
            <a:r>
              <a:rPr lang="tr"/>
              <a:t>Dizideki bir elemana erişim direk indeks üzerinden yapıldığından hızlı olurken, bağlı listede ilk elemandan başlanıp tüm elemanları sırayla dolaşmak gerektiğinden yavaştır.</a:t>
            </a:r>
            <a:endParaRPr/>
          </a:p>
          <a:p>
            <a:pPr indent="-342900" lvl="0" marL="457200" rtl="0" algn="l">
              <a:lnSpc>
                <a:spcPct val="100000"/>
              </a:lnSpc>
              <a:spcBef>
                <a:spcPts val="1000"/>
              </a:spcBef>
              <a:spcAft>
                <a:spcPts val="1000"/>
              </a:spcAft>
              <a:buSzPts val="1800"/>
              <a:buAutoNum type="arabicPeriod"/>
            </a:pPr>
            <a:r>
              <a:rPr lang="tr"/>
              <a:t>Dizide eleman ekleme ve silme işlemleri çok maliyetlidir. Araya bir eleman eklemek için veya silmek için sonraki tüm elemanların kaydırılması gerekir. Bağlı listede bu işlem adres işaretçisi değiştirilerek tek adımda yapılır.</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Bağlı Liste - Avantajları</a:t>
            </a:r>
            <a:endParaRPr/>
          </a:p>
        </p:txBody>
      </p:sp>
      <p:sp>
        <p:nvSpPr>
          <p:cNvPr id="223" name="Google Shape;223;p3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100000"/>
              </a:lnSpc>
              <a:spcBef>
                <a:spcPts val="0"/>
              </a:spcBef>
              <a:spcAft>
                <a:spcPts val="0"/>
              </a:spcAft>
              <a:buSzPts val="1800"/>
              <a:buAutoNum type="arabicPeriod"/>
            </a:pPr>
            <a:r>
              <a:rPr lang="tr"/>
              <a:t>Dinamik bellek yönetimi. Eklenen eleman sayısı kadar bellek alanı kullanılır. Eleman silindiğinde bu alan boşaltılır. Bellek israfı yaşanmaz.</a:t>
            </a:r>
            <a:endParaRPr/>
          </a:p>
          <a:p>
            <a:pPr indent="-342900" lvl="0" marL="457200" rtl="0" algn="l">
              <a:lnSpc>
                <a:spcPct val="100000"/>
              </a:lnSpc>
              <a:spcBef>
                <a:spcPts val="1000"/>
              </a:spcBef>
              <a:spcAft>
                <a:spcPts val="1000"/>
              </a:spcAft>
              <a:buSzPts val="1800"/>
              <a:buAutoNum type="arabicPeriod"/>
            </a:pPr>
            <a:r>
              <a:rPr lang="tr"/>
              <a:t>Ekleme-Silme kolaylığı. Eklenecek düğümün işaretçisi değiştirilerek istenilen konuma ekleme veya silme tek işlemde ve çok hızlı bir şekilde yapılır.</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Bağlı Liste - Dezavantajları</a:t>
            </a:r>
            <a:endParaRPr/>
          </a:p>
        </p:txBody>
      </p:sp>
      <p:sp>
        <p:nvSpPr>
          <p:cNvPr id="229" name="Google Shape;229;p3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100000"/>
              </a:lnSpc>
              <a:spcBef>
                <a:spcPts val="0"/>
              </a:spcBef>
              <a:spcAft>
                <a:spcPts val="0"/>
              </a:spcAft>
              <a:buSzPts val="1800"/>
              <a:buAutoNum type="arabicPeriod"/>
            </a:pPr>
            <a:r>
              <a:rPr lang="tr"/>
              <a:t>Her veri için fazladan bellek alanı kullanımı. Bir sonraki düğümü göstermek için bir işaretçi kullanmak gerektiğinden işaretçi için de yer ayrılır. Diziler bellekte sıralı adreslerde olduğundan ayrıca sonraki eleman adresi tutulmaz</a:t>
            </a:r>
            <a:endParaRPr/>
          </a:p>
          <a:p>
            <a:pPr indent="-342900" lvl="0" marL="457200" rtl="0" algn="l">
              <a:lnSpc>
                <a:spcPct val="100000"/>
              </a:lnSpc>
              <a:spcBef>
                <a:spcPts val="1000"/>
              </a:spcBef>
              <a:spcAft>
                <a:spcPts val="0"/>
              </a:spcAft>
              <a:buSzPts val="1800"/>
              <a:buAutoNum type="arabicPeriod"/>
            </a:pPr>
            <a:r>
              <a:rPr lang="tr"/>
              <a:t>Erişim zorluğu. Bir düğüme erişmek için listenin başından başlayıp sırayla dolaşılması gerekir. Bağlı listenin 5.elemanına gitmek için en baştan başlayıp 5 adım ilerlemeniz gerekir. Dizide dizi[5] şeklinde direk indis belirtilmesi yeterlidir.</a:t>
            </a:r>
            <a:endParaRPr/>
          </a:p>
          <a:p>
            <a:pPr indent="-342900" lvl="0" marL="457200" rtl="0" algn="l">
              <a:lnSpc>
                <a:spcPct val="100000"/>
              </a:lnSpc>
              <a:spcBef>
                <a:spcPts val="1000"/>
              </a:spcBef>
              <a:spcAft>
                <a:spcPts val="1000"/>
              </a:spcAft>
              <a:buSzPts val="1800"/>
              <a:buAutoNum type="arabicPeriod"/>
            </a:pPr>
            <a:r>
              <a:rPr lang="tr"/>
              <a:t>Listede geriye doğru dönme zorluğu. Tek yönlü bağlı listede sadece sonraki elemanın adresi tutulduğundan geriye doğru dolaşma imkanı yoktur. Bunun için çift yönlü bağlı liste kullanılmalıdır.</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Bağlı Liste Türleri</a:t>
            </a:r>
            <a:endParaRPr/>
          </a:p>
        </p:txBody>
      </p:sp>
      <p:sp>
        <p:nvSpPr>
          <p:cNvPr id="235" name="Google Shape;235;p39"/>
          <p:cNvSpPr txBox="1"/>
          <p:nvPr>
            <p:ph idx="1" type="body"/>
          </p:nvPr>
        </p:nvSpPr>
        <p:spPr>
          <a:xfrm>
            <a:off x="311700" y="1017725"/>
            <a:ext cx="8520600" cy="35511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tr"/>
              <a:t>Tek Yönlü-Doğrusal Bağlı Liste (Singly Linked List)</a:t>
            </a:r>
            <a:endParaRPr/>
          </a:p>
          <a:p>
            <a:pPr indent="-342900" lvl="0" marL="457200" rtl="0" algn="l">
              <a:spcBef>
                <a:spcPts val="0"/>
              </a:spcBef>
              <a:spcAft>
                <a:spcPts val="0"/>
              </a:spcAft>
              <a:buSzPts val="1800"/>
              <a:buAutoNum type="arabicPeriod"/>
            </a:pPr>
            <a:r>
              <a:rPr lang="tr"/>
              <a:t>Çift Yönlü Bağlı Liste (Doubly Linked List)</a:t>
            </a:r>
            <a:endParaRPr/>
          </a:p>
          <a:p>
            <a:pPr indent="-342900" lvl="0" marL="457200" rtl="0" algn="l">
              <a:spcBef>
                <a:spcPts val="0"/>
              </a:spcBef>
              <a:spcAft>
                <a:spcPts val="0"/>
              </a:spcAft>
              <a:buSzPts val="1800"/>
              <a:buAutoNum type="arabicPeriod"/>
            </a:pPr>
            <a:r>
              <a:rPr lang="tr"/>
              <a:t>Dairesel Bağlı Liste (Circular Linked List)</a:t>
            </a:r>
            <a:endParaRPr/>
          </a:p>
          <a:p>
            <a:pPr indent="0" lvl="0" marL="457200" rtl="0" algn="l">
              <a:spcBef>
                <a:spcPts val="1200"/>
              </a:spcBef>
              <a:spcAft>
                <a:spcPts val="0"/>
              </a:spcAft>
              <a:buNone/>
            </a:pPr>
            <a:r>
              <a:t/>
            </a:r>
            <a:endParaRPr/>
          </a:p>
          <a:p>
            <a:pPr indent="0" lvl="0" marL="457200" rtl="0" algn="l">
              <a:spcBef>
                <a:spcPts val="1200"/>
              </a:spcBef>
              <a:spcAft>
                <a:spcPts val="1200"/>
              </a:spcAft>
              <a:buNone/>
            </a:pPr>
            <a:r>
              <a:t/>
            </a:r>
            <a:endParaRPr/>
          </a:p>
        </p:txBody>
      </p:sp>
      <p:pic>
        <p:nvPicPr>
          <p:cNvPr id="236" name="Google Shape;236;p39"/>
          <p:cNvPicPr preferRelativeResize="0"/>
          <p:nvPr/>
        </p:nvPicPr>
        <p:blipFill rotWithShape="1">
          <a:blip r:embed="rId3">
            <a:alphaModFix/>
          </a:blip>
          <a:srcRect b="6959" l="0" r="0" t="19941"/>
          <a:stretch/>
        </p:blipFill>
        <p:spPr>
          <a:xfrm>
            <a:off x="561425" y="2070625"/>
            <a:ext cx="7905750" cy="3028774"/>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Bağlı Liste İşlemleri</a:t>
            </a:r>
            <a:endParaRPr/>
          </a:p>
        </p:txBody>
      </p:sp>
      <p:sp>
        <p:nvSpPr>
          <p:cNvPr id="242" name="Google Shape;242;p4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SzPts val="1800"/>
              <a:buChar char="●"/>
            </a:pPr>
            <a:r>
              <a:rPr lang="tr"/>
              <a:t>Düğüm Yapısı Oluşturma(struct)</a:t>
            </a:r>
            <a:endParaRPr/>
          </a:p>
          <a:p>
            <a:pPr indent="-342900" lvl="0" marL="457200" rtl="0" algn="l">
              <a:lnSpc>
                <a:spcPct val="150000"/>
              </a:lnSpc>
              <a:spcBef>
                <a:spcPts val="0"/>
              </a:spcBef>
              <a:spcAft>
                <a:spcPts val="0"/>
              </a:spcAft>
              <a:buSzPts val="1800"/>
              <a:buChar char="●"/>
            </a:pPr>
            <a:r>
              <a:rPr lang="tr"/>
              <a:t>Eleman Ekleme (Insert) </a:t>
            </a:r>
            <a:r>
              <a:rPr i="1" lang="tr"/>
              <a:t>: Başa ekle, araya ekle, sona ekle</a:t>
            </a:r>
            <a:endParaRPr i="1"/>
          </a:p>
          <a:p>
            <a:pPr indent="-342900" lvl="0" marL="457200" rtl="0" algn="l">
              <a:lnSpc>
                <a:spcPct val="150000"/>
              </a:lnSpc>
              <a:spcBef>
                <a:spcPts val="0"/>
              </a:spcBef>
              <a:spcAft>
                <a:spcPts val="0"/>
              </a:spcAft>
              <a:buSzPts val="1800"/>
              <a:buChar char="●"/>
            </a:pPr>
            <a:r>
              <a:rPr lang="tr"/>
              <a:t>Eleman Silme (Delete) </a:t>
            </a:r>
            <a:r>
              <a:rPr i="1" lang="tr"/>
              <a:t>: Baştan sil, aradan sil, sondan sil</a:t>
            </a:r>
            <a:endParaRPr i="1"/>
          </a:p>
          <a:p>
            <a:pPr indent="-342900" lvl="0" marL="457200" rtl="0" algn="l">
              <a:lnSpc>
                <a:spcPct val="150000"/>
              </a:lnSpc>
              <a:spcBef>
                <a:spcPts val="0"/>
              </a:spcBef>
              <a:spcAft>
                <a:spcPts val="0"/>
              </a:spcAft>
              <a:buSzPts val="1800"/>
              <a:buChar char="●"/>
            </a:pPr>
            <a:r>
              <a:rPr lang="tr"/>
              <a:t>Listeleme/Yazdırma (Traverse)</a:t>
            </a:r>
            <a:endParaRPr/>
          </a:p>
          <a:p>
            <a:pPr indent="-342900" lvl="0" marL="457200" rtl="0" algn="l">
              <a:lnSpc>
                <a:spcPct val="150000"/>
              </a:lnSpc>
              <a:spcBef>
                <a:spcPts val="0"/>
              </a:spcBef>
              <a:spcAft>
                <a:spcPts val="0"/>
              </a:spcAft>
              <a:buSzPts val="1800"/>
              <a:buChar char="●"/>
            </a:pPr>
            <a:r>
              <a:rPr lang="tr"/>
              <a:t>Eleman Arama (Search)</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Arama Algoritmaları - Doğrusal Arama (Linear Search)</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68" name="Google Shape;68;p15"/>
          <p:cNvPicPr preferRelativeResize="0"/>
          <p:nvPr/>
        </p:nvPicPr>
        <p:blipFill>
          <a:blip r:embed="rId3">
            <a:alphaModFix/>
          </a:blip>
          <a:stretch>
            <a:fillRect/>
          </a:stretch>
        </p:blipFill>
        <p:spPr>
          <a:xfrm>
            <a:off x="2314738" y="1820550"/>
            <a:ext cx="3857625" cy="19812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3991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Arama Algoritmaları - İkili Arama (Binary Search)</a:t>
            </a:r>
            <a:endParaRPr/>
          </a:p>
        </p:txBody>
      </p:sp>
      <p:sp>
        <p:nvSpPr>
          <p:cNvPr id="74" name="Google Shape;74;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75" name="Google Shape;75;p16"/>
          <p:cNvPicPr preferRelativeResize="0"/>
          <p:nvPr/>
        </p:nvPicPr>
        <p:blipFill>
          <a:blip r:embed="rId3">
            <a:alphaModFix/>
          </a:blip>
          <a:stretch>
            <a:fillRect/>
          </a:stretch>
        </p:blipFill>
        <p:spPr>
          <a:xfrm>
            <a:off x="1508700" y="1152475"/>
            <a:ext cx="5802574" cy="37129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Sıralama Algoritmaları - </a:t>
            </a:r>
            <a:endParaRPr/>
          </a:p>
          <a:p>
            <a:pPr indent="0" lvl="0" marL="0" rtl="0" algn="l">
              <a:spcBef>
                <a:spcPts val="0"/>
              </a:spcBef>
              <a:spcAft>
                <a:spcPts val="0"/>
              </a:spcAft>
              <a:buNone/>
            </a:pPr>
            <a:r>
              <a:rPr b="1" lang="tr"/>
              <a:t>Kabarcık Sıralama</a:t>
            </a:r>
            <a:endParaRPr b="1"/>
          </a:p>
          <a:p>
            <a:pPr indent="0" lvl="0" marL="0" rtl="0" algn="l">
              <a:spcBef>
                <a:spcPts val="0"/>
              </a:spcBef>
              <a:spcAft>
                <a:spcPts val="0"/>
              </a:spcAft>
              <a:buNone/>
            </a:pPr>
            <a:r>
              <a:rPr lang="tr"/>
              <a:t>(Bubble Sort)</a:t>
            </a:r>
            <a:endParaRPr/>
          </a:p>
        </p:txBody>
      </p:sp>
      <p:pic>
        <p:nvPicPr>
          <p:cNvPr id="81" name="Google Shape;81;p17"/>
          <p:cNvPicPr preferRelativeResize="0"/>
          <p:nvPr/>
        </p:nvPicPr>
        <p:blipFill>
          <a:blip r:embed="rId3">
            <a:alphaModFix/>
          </a:blip>
          <a:stretch>
            <a:fillRect/>
          </a:stretch>
        </p:blipFill>
        <p:spPr>
          <a:xfrm>
            <a:off x="4077800" y="201850"/>
            <a:ext cx="4650875" cy="463082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Sıralama Algoritmaları - </a:t>
            </a:r>
            <a:endParaRPr/>
          </a:p>
          <a:p>
            <a:pPr indent="0" lvl="0" marL="0" rtl="0" algn="l">
              <a:spcBef>
                <a:spcPts val="0"/>
              </a:spcBef>
              <a:spcAft>
                <a:spcPts val="0"/>
              </a:spcAft>
              <a:buNone/>
            </a:pPr>
            <a:r>
              <a:rPr b="1" lang="tr"/>
              <a:t>Seçmeli</a:t>
            </a:r>
            <a:r>
              <a:rPr b="1" lang="tr"/>
              <a:t> Sıralama</a:t>
            </a:r>
            <a:endParaRPr b="1"/>
          </a:p>
          <a:p>
            <a:pPr indent="0" lvl="0" marL="0" rtl="0" algn="l">
              <a:spcBef>
                <a:spcPts val="0"/>
              </a:spcBef>
              <a:spcAft>
                <a:spcPts val="0"/>
              </a:spcAft>
              <a:buNone/>
            </a:pPr>
            <a:r>
              <a:rPr lang="tr"/>
              <a:t>(Selection Sort)</a:t>
            </a:r>
            <a:endParaRPr/>
          </a:p>
        </p:txBody>
      </p:sp>
      <p:pic>
        <p:nvPicPr>
          <p:cNvPr id="87" name="Google Shape;87;p18"/>
          <p:cNvPicPr preferRelativeResize="0"/>
          <p:nvPr/>
        </p:nvPicPr>
        <p:blipFill>
          <a:blip r:embed="rId3">
            <a:alphaModFix/>
          </a:blip>
          <a:stretch>
            <a:fillRect/>
          </a:stretch>
        </p:blipFill>
        <p:spPr>
          <a:xfrm>
            <a:off x="4096975" y="733475"/>
            <a:ext cx="4213851" cy="382097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Yığıt (Stack)</a:t>
            </a:r>
            <a:endParaRPr/>
          </a:p>
        </p:txBody>
      </p:sp>
      <p:sp>
        <p:nvSpPr>
          <p:cNvPr id="93" name="Google Shape;93;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94" name="Google Shape;94;p19"/>
          <p:cNvPicPr preferRelativeResize="0"/>
          <p:nvPr/>
        </p:nvPicPr>
        <p:blipFill>
          <a:blip r:embed="rId3">
            <a:alphaModFix/>
          </a:blip>
          <a:stretch>
            <a:fillRect/>
          </a:stretch>
        </p:blipFill>
        <p:spPr>
          <a:xfrm>
            <a:off x="257175" y="1110450"/>
            <a:ext cx="8575123" cy="35004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Kuyruk (Queue)</a:t>
            </a:r>
            <a:endParaRPr/>
          </a:p>
        </p:txBody>
      </p:sp>
      <p:sp>
        <p:nvSpPr>
          <p:cNvPr id="100" name="Google Shape;100;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1" name="Google Shape;101;p20"/>
          <p:cNvPicPr preferRelativeResize="0"/>
          <p:nvPr/>
        </p:nvPicPr>
        <p:blipFill>
          <a:blip r:embed="rId3">
            <a:alphaModFix/>
          </a:blip>
          <a:stretch>
            <a:fillRect/>
          </a:stretch>
        </p:blipFill>
        <p:spPr>
          <a:xfrm>
            <a:off x="1765863" y="1284188"/>
            <a:ext cx="5153025" cy="34385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Bağlı Liste (Linked List)</a:t>
            </a:r>
            <a:endParaRPr/>
          </a:p>
        </p:txBody>
      </p:sp>
      <p:sp>
        <p:nvSpPr>
          <p:cNvPr id="107" name="Google Shape;107;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8" name="Google Shape;108;p21"/>
          <p:cNvPicPr preferRelativeResize="0"/>
          <p:nvPr/>
        </p:nvPicPr>
        <p:blipFill>
          <a:blip r:embed="rId3">
            <a:alphaModFix/>
          </a:blip>
          <a:stretch>
            <a:fillRect/>
          </a:stretch>
        </p:blipFill>
        <p:spPr>
          <a:xfrm>
            <a:off x="957263" y="1766888"/>
            <a:ext cx="7229475" cy="16097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