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306" r:id="rId3"/>
    <p:sldId id="318" r:id="rId4"/>
    <p:sldId id="316" r:id="rId5"/>
    <p:sldId id="317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3" r:id="rId14"/>
    <p:sldId id="337" r:id="rId15"/>
    <p:sldId id="365" r:id="rId16"/>
    <p:sldId id="366" r:id="rId17"/>
    <p:sldId id="352" r:id="rId18"/>
    <p:sldId id="354" r:id="rId19"/>
    <p:sldId id="355" r:id="rId20"/>
    <p:sldId id="360" r:id="rId21"/>
    <p:sldId id="394" r:id="rId22"/>
    <p:sldId id="361" r:id="rId23"/>
    <p:sldId id="362" r:id="rId24"/>
    <p:sldId id="363" r:id="rId25"/>
    <p:sldId id="359" r:id="rId26"/>
    <p:sldId id="395" r:id="rId27"/>
    <p:sldId id="367" r:id="rId28"/>
    <p:sldId id="370" r:id="rId29"/>
    <p:sldId id="368" r:id="rId30"/>
    <p:sldId id="372" r:id="rId31"/>
    <p:sldId id="374" r:id="rId32"/>
    <p:sldId id="375" r:id="rId33"/>
    <p:sldId id="376" r:id="rId34"/>
    <p:sldId id="377" r:id="rId35"/>
    <p:sldId id="398" r:id="rId36"/>
    <p:sldId id="267" r:id="rId37"/>
    <p:sldId id="305" r:id="rId38"/>
    <p:sldId id="307" r:id="rId39"/>
    <p:sldId id="308" r:id="rId40"/>
    <p:sldId id="309" r:id="rId41"/>
    <p:sldId id="310" r:id="rId42"/>
    <p:sldId id="263" r:id="rId43"/>
    <p:sldId id="279" r:id="rId44"/>
    <p:sldId id="280" r:id="rId45"/>
    <p:sldId id="281" r:id="rId46"/>
    <p:sldId id="282" r:id="rId47"/>
    <p:sldId id="283" r:id="rId48"/>
    <p:sldId id="284" r:id="rId49"/>
    <p:sldId id="286" r:id="rId50"/>
    <p:sldId id="287" r:id="rId51"/>
    <p:sldId id="311" r:id="rId52"/>
    <p:sldId id="288" r:id="rId53"/>
    <p:sldId id="289" r:id="rId54"/>
    <p:sldId id="290" r:id="rId55"/>
    <p:sldId id="292" r:id="rId56"/>
    <p:sldId id="293" r:id="rId57"/>
    <p:sldId id="294" r:id="rId58"/>
    <p:sldId id="295" r:id="rId59"/>
    <p:sldId id="297" r:id="rId60"/>
    <p:sldId id="298" r:id="rId61"/>
    <p:sldId id="299" r:id="rId62"/>
    <p:sldId id="300" r:id="rId63"/>
    <p:sldId id="301" r:id="rId64"/>
    <p:sldId id="302" r:id="rId65"/>
    <p:sldId id="285" r:id="rId66"/>
    <p:sldId id="397" r:id="rId67"/>
    <p:sldId id="340" r:id="rId68"/>
    <p:sldId id="378" r:id="rId69"/>
    <p:sldId id="379" r:id="rId70"/>
    <p:sldId id="382" r:id="rId71"/>
    <p:sldId id="383" r:id="rId72"/>
    <p:sldId id="384" r:id="rId73"/>
    <p:sldId id="385" r:id="rId74"/>
    <p:sldId id="386" r:id="rId75"/>
    <p:sldId id="387" r:id="rId76"/>
    <p:sldId id="388" r:id="rId77"/>
    <p:sldId id="389" r:id="rId78"/>
    <p:sldId id="391" r:id="rId79"/>
    <p:sldId id="392" r:id="rId80"/>
    <p:sldId id="396" r:id="rId81"/>
    <p:sldId id="258" r:id="rId8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6" autoAdjust="0"/>
  </p:normalViewPr>
  <p:slideViewPr>
    <p:cSldViewPr>
      <p:cViewPr varScale="1">
        <p:scale>
          <a:sx n="71" d="100"/>
          <a:sy n="71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1AAE-E9D3-4FA6-AA45-1D20C2A3F9E7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2EA3C-44CD-49E9-86DC-73C981F3A8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56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7809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14.03.2022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Soyut Veri 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</a:t>
            </a:r>
            <a:b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ADT)</a:t>
            </a:r>
            <a:b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Yığıt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Veri Yapısı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8579"/>
              <a:gd name="adj2" fmla="val 885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 smtClean="0"/>
              <a:t>yığıtın</a:t>
            </a:r>
            <a:r>
              <a:rPr lang="tr-TR" sz="2400" dirty="0" smtClean="0"/>
              <a:t> üstünden bir </a:t>
            </a:r>
            <a:r>
              <a:rPr lang="tr-TR" sz="2400" dirty="0"/>
              <a:t>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009900"/>
                </a:solidFill>
              </a:rPr>
              <a:t>30</a:t>
            </a:r>
            <a:endParaRPr lang="tr-TR" b="1" dirty="0">
              <a:solidFill>
                <a:srgbClr val="009900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4067944" y="4293096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4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5810"/>
              <a:gd name="adj2" fmla="val 1299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0000FF"/>
                </a:solidFill>
              </a:rPr>
              <a:t>20</a:t>
            </a:r>
            <a:endParaRPr lang="tr-TR" b="1" dirty="0">
              <a:solidFill>
                <a:srgbClr val="0000FF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5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72578"/>
              <a:gd name="adj2" fmla="val 1784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92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üzerinde tanımlı temel işlemler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56792"/>
            <a:ext cx="8748464" cy="3456384"/>
          </a:xfrm>
        </p:spPr>
        <p:txBody>
          <a:bodyPr/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tr-TR" dirty="0" smtClean="0"/>
              <a:t>: veriyi </a:t>
            </a:r>
            <a:r>
              <a:rPr lang="tr-TR" dirty="0" err="1" smtClean="0"/>
              <a:t>yığıtın</a:t>
            </a:r>
            <a:r>
              <a:rPr lang="tr-TR" dirty="0" smtClean="0"/>
              <a:t> üstüne gönder</a:t>
            </a:r>
          </a:p>
          <a:p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tr-TR" dirty="0" smtClean="0"/>
              <a:t>: </a:t>
            </a:r>
            <a:r>
              <a:rPr lang="tr-TR" dirty="0" err="1" smtClean="0"/>
              <a:t>yığıtın</a:t>
            </a:r>
            <a:r>
              <a:rPr lang="tr-TR" dirty="0" smtClean="0"/>
              <a:t> üstündeki veriyi çıkart</a:t>
            </a:r>
          </a:p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op,peek</a:t>
            </a:r>
            <a:r>
              <a:rPr lang="tr-TR" dirty="0" smtClean="0"/>
              <a:t>: en üstteki veriyi oku </a:t>
            </a:r>
          </a:p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/>
              <a:t>: </a:t>
            </a:r>
            <a:r>
              <a:rPr lang="tr-TR" dirty="0" err="1" smtClean="0"/>
              <a:t>yığıt</a:t>
            </a:r>
            <a:r>
              <a:rPr lang="tr-TR" dirty="0" smtClean="0"/>
              <a:t> boş mu?</a:t>
            </a:r>
          </a:p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dirty="0" smtClean="0"/>
              <a:t>	: </a:t>
            </a:r>
            <a:r>
              <a:rPr lang="tr-TR" dirty="0" err="1" smtClean="0"/>
              <a:t>yığıtı</a:t>
            </a:r>
            <a:r>
              <a:rPr lang="tr-TR" dirty="0"/>
              <a:t> </a:t>
            </a:r>
            <a:r>
              <a:rPr lang="tr-TR" dirty="0" smtClean="0"/>
              <a:t>boşalt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0" y="1124744"/>
            <a:ext cx="3744416" cy="5001419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Dizi ile gerçekleştirmede </a:t>
            </a:r>
            <a:r>
              <a:rPr lang="tr-TR" dirty="0" err="1" smtClean="0"/>
              <a:t>stack</a:t>
            </a:r>
            <a:r>
              <a:rPr lang="tr-TR" dirty="0" smtClean="0"/>
              <a:t> </a:t>
            </a:r>
            <a:r>
              <a:rPr lang="tr-TR" dirty="0" err="1" smtClean="0"/>
              <a:t>elemaları</a:t>
            </a:r>
            <a:r>
              <a:rPr lang="tr-TR" dirty="0" smtClean="0"/>
              <a:t> dizi üzerinde tutulur.</a:t>
            </a:r>
          </a:p>
          <a:p>
            <a:r>
              <a:rPr lang="tr-TR" dirty="0" smtClean="0"/>
              <a:t>Bir tam sayı değişken </a:t>
            </a:r>
            <a:r>
              <a:rPr lang="tr-TR" dirty="0" err="1" smtClean="0"/>
              <a:t>yığıtın</a:t>
            </a:r>
            <a:r>
              <a:rPr lang="tr-TR" dirty="0" smtClean="0"/>
              <a:t> tepesindeki elemanın adresini takip etmek için </a:t>
            </a:r>
            <a:r>
              <a:rPr lang="tr-TR" dirty="0" err="1" smtClean="0"/>
              <a:t>kulanılır</a:t>
            </a:r>
            <a:r>
              <a:rPr lang="tr-TR" dirty="0" smtClean="0"/>
              <a:t>. 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3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Eleman 2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0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 1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107504" y="3806577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kapasite</a:t>
            </a:r>
            <a:endParaRPr lang="tr-TR" dirty="0"/>
          </a:p>
        </p:txBody>
      </p:sp>
      <p:sp>
        <p:nvSpPr>
          <p:cNvPr id="17" name="İkizkenar Üçgen 16"/>
          <p:cNvSpPr/>
          <p:nvPr/>
        </p:nvSpPr>
        <p:spPr>
          <a:xfrm rot="16200000">
            <a:off x="3591124" y="3878585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4211960" y="380657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Tepeyi takip eden indis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grpSp>
        <p:nvGrpSpPr>
          <p:cNvPr id="28" name="Grup 27"/>
          <p:cNvGrpSpPr/>
          <p:nvPr/>
        </p:nvGrpSpPr>
        <p:grpSpPr>
          <a:xfrm>
            <a:off x="1187624" y="2438426"/>
            <a:ext cx="1152128" cy="2862782"/>
            <a:chOff x="1187624" y="2438426"/>
            <a:chExt cx="1152128" cy="2862782"/>
          </a:xfrm>
        </p:grpSpPr>
        <p:cxnSp>
          <p:nvCxnSpPr>
            <p:cNvPr id="14" name="Düz Ok Bağlayıcısı 13"/>
            <p:cNvCxnSpPr/>
            <p:nvPr/>
          </p:nvCxnSpPr>
          <p:spPr>
            <a:xfrm flipV="1">
              <a:off x="1211976" y="2438426"/>
              <a:ext cx="0" cy="286278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etin kutusu 19"/>
            <p:cNvSpPr txBox="1"/>
            <p:nvPr/>
          </p:nvSpPr>
          <p:spPr>
            <a:xfrm>
              <a:off x="1187624" y="490059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Dizi[0]</a:t>
              </a:r>
              <a:endParaRPr lang="tr-TR" dirty="0"/>
            </a:p>
          </p:txBody>
        </p:sp>
        <p:sp>
          <p:nvSpPr>
            <p:cNvPr id="21" name="Metin kutusu 20"/>
            <p:cNvSpPr txBox="1"/>
            <p:nvPr/>
          </p:nvSpPr>
          <p:spPr>
            <a:xfrm>
              <a:off x="1187624" y="45718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Dizi[1]</a:t>
              </a:r>
              <a:endParaRPr lang="tr-TR" dirty="0"/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1187624" y="42210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Dizi[2]</a:t>
              </a:r>
              <a:endParaRPr lang="tr-TR" dirty="0"/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1187624" y="38517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Dizi[3]</a:t>
              </a:r>
              <a:endParaRPr lang="tr-TR" dirty="0"/>
            </a:p>
          </p:txBody>
        </p:sp>
        <p:sp>
          <p:nvSpPr>
            <p:cNvPr id="24" name="Metin kutusu 23"/>
            <p:cNvSpPr txBox="1"/>
            <p:nvPr/>
          </p:nvSpPr>
          <p:spPr>
            <a:xfrm>
              <a:off x="1187624" y="3522995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Dizi[4]</a:t>
              </a:r>
              <a:endParaRPr lang="tr-TR" dirty="0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187624" y="3172247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Dizi[5]</a:t>
              </a:r>
              <a:endParaRPr lang="tr-TR" dirty="0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1187624" y="284364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Dizi[6]</a:t>
              </a:r>
              <a:endParaRPr lang="tr-TR" dirty="0"/>
            </a:p>
          </p:txBody>
        </p:sp>
        <p:sp>
          <p:nvSpPr>
            <p:cNvPr id="27" name="Metin kutusu 26"/>
            <p:cNvSpPr txBox="1"/>
            <p:nvPr/>
          </p:nvSpPr>
          <p:spPr>
            <a:xfrm>
              <a:off x="1187624" y="24928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Dizi[7]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7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520196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52199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Top=-1</a:t>
            </a:r>
            <a:endParaRPr lang="tr-TR" dirty="0"/>
          </a:p>
        </p:txBody>
      </p:sp>
      <p:grpSp>
        <p:nvGrpSpPr>
          <p:cNvPr id="3" name="Grup 2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41" name="Metin kutusu 40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18" name="Düz Ok Bağlayıcısı 17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Metin kutusu 18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0" name="Metin kutusu 19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1" name="Metin kutusu 20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8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492322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Top=0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5364088" y="2492896"/>
            <a:ext cx="23042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stack1.push(Eleman0)</a:t>
            </a:r>
          </a:p>
          <a:p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383381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Yığıt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38517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Top=3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5364088" y="2492896"/>
            <a:ext cx="295232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stack1.push(Eleman1)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stack1.push(Eleman2)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stack1.push(Eleman3)</a:t>
            </a:r>
          </a:p>
        </p:txBody>
      </p:sp>
      <p:grpSp>
        <p:nvGrpSpPr>
          <p:cNvPr id="58" name="Grup 5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59" name="Metin kutusu 5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60" name="Grup 5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61" name="Düz Ok Bağlayıcısı 6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Metin kutusu 6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64" name="Metin kutusu 6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66" name="Metin kutusu 6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67" name="Metin kutusu 6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68" name="Metin kutusu 6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13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64088" y="2492896"/>
            <a:ext cx="230425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stack1.push(Eleman4)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1124" y="355507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23928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Top=4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1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2492896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stack1.push(Eleman5)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321331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32312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Top=5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Yığıt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, elemanları sadece bir uçtan eklenip çıkarılabilen liste benzeri bir yapıdır.</a:t>
            </a:r>
          </a:p>
          <a:p>
            <a:r>
              <a:rPr lang="tr-TR" dirty="0" smtClean="0"/>
              <a:t>Son giren ilk çıkar mantığına göre çalışır.</a:t>
            </a:r>
          </a:p>
          <a:p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In</a:t>
            </a:r>
            <a:r>
              <a:rPr lang="tr-TR" dirty="0" smtClean="0"/>
              <a:t> First </a:t>
            </a:r>
            <a:r>
              <a:rPr lang="tr-TR" dirty="0" err="1" smtClean="0"/>
              <a:t>Out</a:t>
            </a:r>
            <a:r>
              <a:rPr lang="tr-TR" dirty="0" smtClean="0"/>
              <a:t> (LIFO) </a:t>
            </a:r>
          </a:p>
          <a:p>
            <a:r>
              <a:rPr lang="tr-TR" dirty="0" err="1"/>
              <a:t>Yığıta</a:t>
            </a:r>
            <a:r>
              <a:rPr lang="tr-TR" dirty="0"/>
              <a:t> </a:t>
            </a:r>
            <a:r>
              <a:rPr lang="tr-TR" dirty="0" smtClean="0"/>
              <a:t>eklenen son elemanın konumu en üsttedir. </a:t>
            </a:r>
          </a:p>
          <a:p>
            <a:r>
              <a:rPr lang="tr-TR" dirty="0" err="1" smtClean="0"/>
              <a:t>Yığıttan</a:t>
            </a:r>
            <a:r>
              <a:rPr lang="tr-TR" dirty="0" smtClean="0"/>
              <a:t> bir eleman çıkarılacağı zaman en üstteki eleman çıkartılır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2492896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stack1.push(Eleman6)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stack1.push(Eleman7)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Eleman7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47495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4928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Top=7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17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51884" y="2482974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stack1.push(Eleman1)</a:t>
            </a:r>
            <a:endParaRPr lang="tr-TR" dirty="0"/>
          </a:p>
          <a:p>
            <a:r>
              <a:rPr lang="tr-TR" dirty="0" smtClean="0"/>
              <a:t>stack1.push(Eleman2)</a:t>
            </a:r>
            <a:endParaRPr lang="tr-TR" dirty="0"/>
          </a:p>
          <a:p>
            <a:r>
              <a:rPr lang="tr-TR" dirty="0" smtClean="0"/>
              <a:t>stack1.push(Eleman3)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</a:t>
            </a:r>
            <a:r>
              <a:rPr lang="tr-TR" b="1" dirty="0" smtClean="0">
                <a:solidFill>
                  <a:schemeClr val="tx1"/>
                </a:solidFill>
              </a:rPr>
              <a:t>)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stack1.push(Eleman8)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Eleman7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04290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0608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Top=8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" name="Bulut Belirtme Çizgisi 2"/>
          <p:cNvSpPr/>
          <p:nvPr/>
        </p:nvSpPr>
        <p:spPr>
          <a:xfrm>
            <a:off x="4817926" y="1105716"/>
            <a:ext cx="1686086" cy="1192255"/>
          </a:xfrm>
          <a:prstGeom prst="cloudCallout">
            <a:avLst>
              <a:gd name="adj1" fmla="val -77192"/>
              <a:gd name="adj2" fmla="val 295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dirty="0" smtClean="0">
                <a:sym typeface="Wingdings"/>
              </a:rPr>
              <a:t></a:t>
            </a:r>
            <a:r>
              <a:rPr lang="tr-TR" dirty="0" smtClean="0"/>
              <a:t>HATA</a:t>
            </a:r>
          </a:p>
          <a:p>
            <a:pPr algn="ctr"/>
            <a:r>
              <a:rPr lang="tr-TR" sz="1400" dirty="0" smtClean="0"/>
              <a:t>Top&lt;kapasite olmalı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877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Eleman6</a:t>
            </a:r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2762984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Top=6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7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Eleman5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Eleman4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Eleman3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Eleman2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Eleman1</a:t>
            </a:r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3185740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3203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Top=5</a:t>
            </a:r>
            <a:endParaRPr lang="tr-TR" dirty="0"/>
          </a:p>
        </p:txBody>
      </p:sp>
      <p:grpSp>
        <p:nvGrpSpPr>
          <p:cNvPr id="19" name="Grup 18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20" name="Metin kutusu 19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1" name="Grup 20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2" name="Düz Ok Bağlayıcısı 21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Metin kutusu 22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30" name="Metin kutusu 29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5373613" y="1556792"/>
            <a:ext cx="2304256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Eleman0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4913932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49318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Top=0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8" name="Metin kutusu 17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19" name="Grup 18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0" name="Düz Ok Bağlayıcısı 19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Metin kutusu 20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527397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Top=-1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5373613" y="1556792"/>
            <a:ext cx="2304256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9" name="Metin kutusu 1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1" name="Düz Ok Bağlayıcısı 2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0" name="Bulut Belirtme Çizgisi 29"/>
          <p:cNvSpPr/>
          <p:nvPr/>
        </p:nvSpPr>
        <p:spPr>
          <a:xfrm>
            <a:off x="1435442" y="5612463"/>
            <a:ext cx="1984430" cy="1056897"/>
          </a:xfrm>
          <a:prstGeom prst="cloudCallout">
            <a:avLst>
              <a:gd name="adj1" fmla="val 76531"/>
              <a:gd name="adj2" fmla="val -447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r-TR" sz="1400" dirty="0" smtClean="0"/>
              <a:t>-1 indis değeri </a:t>
            </a:r>
            <a:r>
              <a:rPr lang="tr-TR" sz="1400" dirty="0" err="1" smtClean="0"/>
              <a:t>yığıtın</a:t>
            </a:r>
            <a:r>
              <a:rPr lang="tr-TR" sz="1400" dirty="0" smtClean="0"/>
              <a:t> boş olduğunu gösterir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133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Stack</a:t>
            </a:r>
            <a:r>
              <a:rPr lang="tr-TR" dirty="0" smtClean="0"/>
              <a:t> ADT – Dizi ile gerçekleştirme</a:t>
            </a:r>
            <a:endParaRPr lang="tr-TR" dirty="0"/>
          </a:p>
        </p:txBody>
      </p:sp>
      <p:sp>
        <p:nvSpPr>
          <p:cNvPr id="32" name="Dikdörtgen 31"/>
          <p:cNvSpPr/>
          <p:nvPr/>
        </p:nvSpPr>
        <p:spPr>
          <a:xfrm>
            <a:off x="1907704" y="243842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907704" y="279846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907704" y="315850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1907704" y="3518545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907704" y="386104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1907704" y="422108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1907704" y="494116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1907704" y="4581128"/>
            <a:ext cx="158417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İkizkenar Üçgen 41"/>
          <p:cNvSpPr/>
          <p:nvPr/>
        </p:nvSpPr>
        <p:spPr>
          <a:xfrm rot="16200000">
            <a:off x="3597226" y="5273973"/>
            <a:ext cx="288032" cy="3425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/>
          <p:cNvSpPr txBox="1"/>
          <p:nvPr/>
        </p:nvSpPr>
        <p:spPr>
          <a:xfrm>
            <a:off x="2195736" y="1907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stack1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3930030" y="52919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66"/>
                </a:solidFill>
              </a:rPr>
              <a:t>Top=-2</a:t>
            </a:r>
            <a:endParaRPr lang="tr-TR" b="1" dirty="0">
              <a:solidFill>
                <a:srgbClr val="FF0066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373613" y="1556792"/>
            <a:ext cx="2304256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stack1.push(Eleman0)</a:t>
            </a:r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(Eleman1)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(Eleman2)</a:t>
            </a:r>
            <a:endParaRPr lang="tr-TR" dirty="0"/>
          </a:p>
          <a:p>
            <a:r>
              <a:rPr lang="tr-TR" dirty="0" smtClean="0"/>
              <a:t>stack1.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 smtClean="0"/>
              <a:t>(Eleman3)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stack1.push(Eleman4)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stack1.push(Eleman5)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stack1.push(Eleman6)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stack1.push(Eleman7)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dirty="0">
                <a:solidFill>
                  <a:schemeClr val="tx1"/>
                </a:solidFill>
              </a:rPr>
              <a:t>stack1.pop</a:t>
            </a:r>
            <a:r>
              <a:rPr lang="tr-TR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107504" y="2420888"/>
            <a:ext cx="2160240" cy="2862782"/>
            <a:chOff x="107504" y="2420888"/>
            <a:chExt cx="2160240" cy="2862782"/>
          </a:xfrm>
        </p:grpSpPr>
        <p:sp>
          <p:nvSpPr>
            <p:cNvPr id="19" name="Metin kutusu 18"/>
            <p:cNvSpPr txBox="1"/>
            <p:nvPr/>
          </p:nvSpPr>
          <p:spPr>
            <a:xfrm>
              <a:off x="107504" y="380657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kapasite</a:t>
              </a:r>
              <a:endParaRPr lang="tr-TR" dirty="0"/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1115616" y="2420888"/>
              <a:ext cx="1152128" cy="2862782"/>
              <a:chOff x="1187624" y="2438426"/>
              <a:chExt cx="1152128" cy="2862782"/>
            </a:xfrm>
          </p:grpSpPr>
          <p:cxnSp>
            <p:nvCxnSpPr>
              <p:cNvPr id="21" name="Düz Ok Bağlayıcısı 20"/>
              <p:cNvCxnSpPr/>
              <p:nvPr/>
            </p:nvCxnSpPr>
            <p:spPr>
              <a:xfrm flipV="1">
                <a:off x="1211976" y="2438426"/>
                <a:ext cx="0" cy="2862782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Metin kutusu 21"/>
              <p:cNvSpPr txBox="1"/>
              <p:nvPr/>
            </p:nvSpPr>
            <p:spPr>
              <a:xfrm>
                <a:off x="1187624" y="490059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Dizi[0]</a:t>
                </a:r>
                <a:endParaRPr lang="tr-TR" dirty="0"/>
              </a:p>
            </p:txBody>
          </p:sp>
          <p:sp>
            <p:nvSpPr>
              <p:cNvPr id="23" name="Metin kutusu 22"/>
              <p:cNvSpPr txBox="1"/>
              <p:nvPr/>
            </p:nvSpPr>
            <p:spPr>
              <a:xfrm>
                <a:off x="1187624" y="45718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Dizi[1]</a:t>
                </a:r>
                <a:endParaRPr lang="tr-TR" dirty="0"/>
              </a:p>
            </p:txBody>
          </p:sp>
          <p:sp>
            <p:nvSpPr>
              <p:cNvPr id="24" name="Metin kutusu 23"/>
              <p:cNvSpPr txBox="1"/>
              <p:nvPr/>
            </p:nvSpPr>
            <p:spPr>
              <a:xfrm>
                <a:off x="1187624" y="422108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Dizi[2]</a:t>
                </a:r>
                <a:endParaRPr lang="tr-TR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187624" y="385175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Dizi[3]</a:t>
                </a:r>
                <a:endParaRPr lang="tr-TR" dirty="0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1187624" y="352299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Dizi[4]</a:t>
                </a:r>
                <a:endParaRPr lang="tr-TR" dirty="0"/>
              </a:p>
            </p:txBody>
          </p:sp>
          <p:sp>
            <p:nvSpPr>
              <p:cNvPr id="27" name="Metin kutusu 26"/>
              <p:cNvSpPr txBox="1"/>
              <p:nvPr/>
            </p:nvSpPr>
            <p:spPr>
              <a:xfrm>
                <a:off x="1187624" y="31722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Dizi[5]</a:t>
                </a:r>
                <a:endParaRPr lang="tr-TR" dirty="0"/>
              </a:p>
            </p:txBody>
          </p:sp>
          <p:sp>
            <p:nvSpPr>
              <p:cNvPr id="28" name="Metin kutusu 27"/>
              <p:cNvSpPr txBox="1"/>
              <p:nvPr/>
            </p:nvSpPr>
            <p:spPr>
              <a:xfrm>
                <a:off x="1187624" y="284364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Dizi[6]</a:t>
                </a:r>
                <a:endParaRPr lang="tr-TR" dirty="0"/>
              </a:p>
            </p:txBody>
          </p:sp>
          <p:sp>
            <p:nvSpPr>
              <p:cNvPr id="29" name="Metin kutusu 28"/>
              <p:cNvSpPr txBox="1"/>
              <p:nvPr/>
            </p:nvSpPr>
            <p:spPr>
              <a:xfrm>
                <a:off x="1187624" y="249289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Dizi[7]</a:t>
                </a:r>
                <a:endParaRPr lang="tr-TR" dirty="0"/>
              </a:p>
            </p:txBody>
          </p:sp>
        </p:grpSp>
      </p:grpSp>
      <p:sp>
        <p:nvSpPr>
          <p:cNvPr id="30" name="Bulut Belirtme Çizgisi 29"/>
          <p:cNvSpPr/>
          <p:nvPr/>
        </p:nvSpPr>
        <p:spPr>
          <a:xfrm>
            <a:off x="3131840" y="5641796"/>
            <a:ext cx="1686086" cy="1056897"/>
          </a:xfrm>
          <a:prstGeom prst="cloudCallout">
            <a:avLst>
              <a:gd name="adj1" fmla="val 83244"/>
              <a:gd name="adj2" fmla="val 301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r-TR" dirty="0" smtClean="0">
                <a:sym typeface="Wingdings"/>
              </a:rPr>
              <a:t></a:t>
            </a:r>
            <a:r>
              <a:rPr lang="tr-TR" dirty="0" smtClean="0"/>
              <a:t>HATA</a:t>
            </a:r>
          </a:p>
          <a:p>
            <a:pPr algn="ctr"/>
            <a:r>
              <a:rPr lang="tr-TR" sz="1400" dirty="0" smtClean="0"/>
              <a:t>-1’den küçük olamaz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6854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1951137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99992" y="1484784"/>
            <a:ext cx="4536504" cy="468052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Bağlı listeyi oluşturan düğümler, </a:t>
            </a:r>
            <a:r>
              <a:rPr lang="tr-TR" dirty="0" err="1" smtClean="0"/>
              <a:t>yığıt</a:t>
            </a:r>
            <a:r>
              <a:rPr lang="tr-TR" dirty="0" smtClean="0"/>
              <a:t> veri yapısını oluşturmak için kullanılabilir.</a:t>
            </a:r>
          </a:p>
          <a:p>
            <a:r>
              <a:rPr lang="tr-TR" dirty="0" err="1" smtClean="0"/>
              <a:t>Yığıta</a:t>
            </a:r>
            <a:r>
              <a:rPr lang="tr-TR" dirty="0" smtClean="0"/>
              <a:t> </a:t>
            </a:r>
            <a:r>
              <a:rPr lang="tr-TR" dirty="0"/>
              <a:t>eleman </a:t>
            </a:r>
            <a:r>
              <a:rPr lang="tr-TR" dirty="0" smtClean="0"/>
              <a:t>itmek bir bağlı listenin başına eleman eklemek gibi düşünülebilir. (</a:t>
            </a:r>
            <a:r>
              <a:rPr lang="tr-TR" dirty="0" err="1" smtClean="0"/>
              <a:t>push_front</a:t>
            </a:r>
            <a:r>
              <a:rPr lang="tr-TR" dirty="0" smtClean="0"/>
              <a:t>(eleman))</a:t>
            </a:r>
          </a:p>
          <a:p>
            <a:r>
              <a:rPr lang="tr-TR" dirty="0" err="1" smtClean="0"/>
              <a:t>Yığıttan</a:t>
            </a:r>
            <a:r>
              <a:rPr lang="tr-TR" dirty="0" smtClean="0"/>
              <a:t> eleman silmek ise yine bağlı listenin ilk elemanını silmek gibidir. (</a:t>
            </a:r>
            <a:r>
              <a:rPr lang="tr-TR" dirty="0" err="1" smtClean="0"/>
              <a:t>pop_front</a:t>
            </a:r>
            <a:r>
              <a:rPr lang="tr-TR" dirty="0" smtClean="0"/>
              <a:t>())</a:t>
            </a:r>
          </a:p>
          <a:p>
            <a:r>
              <a:rPr lang="tr-TR" dirty="0" smtClean="0"/>
              <a:t>Liste başı (</a:t>
            </a:r>
            <a:r>
              <a:rPr lang="tr-TR" dirty="0" err="1" smtClean="0"/>
              <a:t>head</a:t>
            </a:r>
            <a:r>
              <a:rPr lang="tr-TR" dirty="0" smtClean="0"/>
              <a:t>) </a:t>
            </a:r>
            <a:r>
              <a:rPr lang="tr-TR" dirty="0" err="1" smtClean="0"/>
              <a:t>yığıtın</a:t>
            </a:r>
            <a:r>
              <a:rPr lang="tr-TR" dirty="0" smtClean="0"/>
              <a:t> tepesini gösterir.</a:t>
            </a:r>
          </a:p>
          <a:p>
            <a:endParaRPr lang="tr-TR" dirty="0"/>
          </a:p>
        </p:txBody>
      </p:sp>
      <p:grpSp>
        <p:nvGrpSpPr>
          <p:cNvPr id="7" name="Grup 6"/>
          <p:cNvGrpSpPr/>
          <p:nvPr/>
        </p:nvGrpSpPr>
        <p:grpSpPr>
          <a:xfrm>
            <a:off x="1547664" y="4542456"/>
            <a:ext cx="1008112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1547664" y="3789040"/>
            <a:ext cx="1008112" cy="595114"/>
            <a:chOff x="1547664" y="4149079"/>
            <a:chExt cx="720080" cy="595114"/>
          </a:xfrm>
        </p:grpSpPr>
        <p:sp>
          <p:nvSpPr>
            <p:cNvPr id="9" name="Dikdörtgen 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1547664" y="2977902"/>
            <a:ext cx="1008112" cy="595114"/>
            <a:chOff x="1547664" y="4149079"/>
            <a:chExt cx="720080" cy="595114"/>
          </a:xfrm>
        </p:grpSpPr>
        <p:sp>
          <p:nvSpPr>
            <p:cNvPr id="12" name="Dikdörtgen 11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next</a:t>
              </a:r>
              <a:endParaRPr lang="tr-TR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data</a:t>
              </a:r>
              <a:endParaRPr lang="tr-TR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187624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051720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>
            <a:off x="2051720" y="4345114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/>
          <p:nvPr/>
        </p:nvCxnSpPr>
        <p:spPr>
          <a:xfrm>
            <a:off x="2051720" y="3573040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179512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179512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179512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  <p:sp>
        <p:nvSpPr>
          <p:cNvPr id="47" name="İkizkenar Üçgen 46"/>
          <p:cNvSpPr/>
          <p:nvPr/>
        </p:nvSpPr>
        <p:spPr>
          <a:xfrm rot="16200000">
            <a:off x="3076643" y="312415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/>
          <p:cNvSpPr txBox="1"/>
          <p:nvPr/>
        </p:nvSpPr>
        <p:spPr>
          <a:xfrm>
            <a:off x="3491880" y="3131676"/>
            <a:ext cx="79208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6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19" name="İkizkenar Üçgen 18"/>
          <p:cNvSpPr/>
          <p:nvPr/>
        </p:nvSpPr>
        <p:spPr>
          <a:xfrm rot="16200000">
            <a:off x="3292667" y="528439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/>
          <p:cNvSpPr txBox="1"/>
          <p:nvPr/>
        </p:nvSpPr>
        <p:spPr>
          <a:xfrm>
            <a:off x="3707904" y="52919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=NULL</a:t>
            </a:r>
            <a:endParaRPr lang="tr-TR" dirty="0"/>
          </a:p>
        </p:txBody>
      </p:sp>
      <p:sp>
        <p:nvSpPr>
          <p:cNvPr id="3" name="Bulut 2"/>
          <p:cNvSpPr/>
          <p:nvPr/>
        </p:nvSpPr>
        <p:spPr>
          <a:xfrm>
            <a:off x="4860032" y="2852936"/>
            <a:ext cx="2808312" cy="15841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Stack</a:t>
            </a:r>
            <a:r>
              <a:rPr lang="tr-TR" dirty="0" smtClean="0"/>
              <a:t> boş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Head</a:t>
            </a:r>
            <a:r>
              <a:rPr lang="tr-TR" dirty="0" smtClean="0"/>
              <a:t>=NULL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0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 51"/>
          <p:cNvGrpSpPr/>
          <p:nvPr/>
        </p:nvGrpSpPr>
        <p:grpSpPr>
          <a:xfrm>
            <a:off x="3419872" y="1177702"/>
            <a:ext cx="1314146" cy="595114"/>
            <a:chOff x="1547664" y="4149079"/>
            <a:chExt cx="720080" cy="595114"/>
          </a:xfrm>
        </p:grpSpPr>
        <p:sp>
          <p:nvSpPr>
            <p:cNvPr id="53" name="Dikdörtgen 52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54" name="Dikdörtgen 53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0</a:t>
              </a:r>
              <a:endParaRPr lang="tr-TR" sz="1400" dirty="0"/>
            </a:p>
          </p:txBody>
        </p:sp>
      </p:grpSp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stack1.push(Eleman0)</a:t>
            </a: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464561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465313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=düğüm0</a:t>
            </a:r>
            <a:endParaRPr lang="tr-TR" dirty="0"/>
          </a:p>
        </p:txBody>
      </p:sp>
      <p:sp>
        <p:nvSpPr>
          <p:cNvPr id="33" name="Bulut 32"/>
          <p:cNvSpPr/>
          <p:nvPr/>
        </p:nvSpPr>
        <p:spPr>
          <a:xfrm>
            <a:off x="5076056" y="2993701"/>
            <a:ext cx="3888432" cy="15841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err="1" smtClean="0"/>
              <a:t>head</a:t>
            </a:r>
            <a:r>
              <a:rPr lang="tr-TR" dirty="0" smtClean="0"/>
              <a:t> şimdi eklenen elemanı (eleman0) taşıyan düğümü (düğüm0) gösteriyor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55" name="Grup 54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6" name="Dikdörtgen 5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57" name="Dikdörtgen 5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0</a:t>
              </a:r>
              <a:endParaRPr lang="tr-T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9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5200052" y="3618751"/>
            <a:ext cx="1244207" cy="208997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Yay 2"/>
          <p:cNvSpPr/>
          <p:nvPr/>
        </p:nvSpPr>
        <p:spPr>
          <a:xfrm rot="16200000">
            <a:off x="7524328" y="3230627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ay 10"/>
          <p:cNvSpPr/>
          <p:nvPr/>
        </p:nvSpPr>
        <p:spPr>
          <a:xfrm>
            <a:off x="4139952" y="3246430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/>
          <p:cNvSpPr/>
          <p:nvPr/>
        </p:nvSpPr>
        <p:spPr>
          <a:xfrm>
            <a:off x="5291876" y="5206917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5268376" y="4682924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Bulut Belirtme Çizgisi 17"/>
          <p:cNvSpPr/>
          <p:nvPr/>
        </p:nvSpPr>
        <p:spPr>
          <a:xfrm>
            <a:off x="4800596" y="2067724"/>
            <a:ext cx="1960432" cy="720080"/>
          </a:xfrm>
          <a:prstGeom prst="cloudCallout">
            <a:avLst>
              <a:gd name="adj1" fmla="val -13143"/>
              <a:gd name="adj2" fmla="val 1099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push</a:t>
            </a:r>
            <a:r>
              <a:rPr lang="tr-TR" dirty="0" smtClean="0"/>
              <a:t>(data)</a:t>
            </a:r>
            <a:endParaRPr lang="tr-TR" dirty="0"/>
          </a:p>
        </p:txBody>
      </p:sp>
      <p:sp>
        <p:nvSpPr>
          <p:cNvPr id="33" name="Bulut Belirtme Çizgisi 32"/>
          <p:cNvSpPr/>
          <p:nvPr/>
        </p:nvSpPr>
        <p:spPr>
          <a:xfrm>
            <a:off x="7070556" y="1916832"/>
            <a:ext cx="1944216" cy="720080"/>
          </a:xfrm>
          <a:prstGeom prst="cloudCallout">
            <a:avLst>
              <a:gd name="adj1" fmla="val -15601"/>
              <a:gd name="adj2" fmla="val 150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data=pop()</a:t>
            </a:r>
            <a:endParaRPr lang="tr-TR" dirty="0"/>
          </a:p>
        </p:txBody>
      </p:sp>
      <p:sp>
        <p:nvSpPr>
          <p:cNvPr id="61" name="Dikdörtgen 60"/>
          <p:cNvSpPr/>
          <p:nvPr/>
        </p:nvSpPr>
        <p:spPr>
          <a:xfrm>
            <a:off x="5268375" y="4210996"/>
            <a:ext cx="102487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63" name="Grup 62"/>
          <p:cNvGrpSpPr/>
          <p:nvPr/>
        </p:nvGrpSpPr>
        <p:grpSpPr>
          <a:xfrm>
            <a:off x="6732240" y="3678450"/>
            <a:ext cx="1244207" cy="2089972"/>
            <a:chOff x="1259632" y="2204864"/>
            <a:chExt cx="1224136" cy="1872208"/>
          </a:xfrm>
        </p:grpSpPr>
        <p:cxnSp>
          <p:nvCxnSpPr>
            <p:cNvPr id="64" name="Düz Bağlayıcı 63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ikdörtgen 66"/>
          <p:cNvSpPr/>
          <p:nvPr/>
        </p:nvSpPr>
        <p:spPr>
          <a:xfrm>
            <a:off x="6859493" y="5266616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8" name="Dikdörtgen 67"/>
          <p:cNvSpPr/>
          <p:nvPr/>
        </p:nvSpPr>
        <p:spPr>
          <a:xfrm>
            <a:off x="6859493" y="4742623"/>
            <a:ext cx="1024875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0" name="Dikdörtgen 69"/>
          <p:cNvSpPr/>
          <p:nvPr/>
        </p:nvSpPr>
        <p:spPr>
          <a:xfrm>
            <a:off x="4267001" y="2903709"/>
            <a:ext cx="102487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1" name="Dikdörtgen 70"/>
          <p:cNvSpPr/>
          <p:nvPr/>
        </p:nvSpPr>
        <p:spPr>
          <a:xfrm>
            <a:off x="8042664" y="3308136"/>
            <a:ext cx="102487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7504" y="2276872"/>
            <a:ext cx="4320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Stack</a:t>
            </a:r>
            <a:r>
              <a:rPr lang="tr-TR" sz="2400" dirty="0"/>
              <a:t> ADT temel işlemleri: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yığıtın</a:t>
            </a:r>
            <a:r>
              <a:rPr lang="tr-TR" sz="2400" dirty="0"/>
              <a:t> üstüne veri </a:t>
            </a:r>
            <a:r>
              <a:rPr lang="tr-TR" sz="2400" dirty="0" smtClean="0"/>
              <a:t>gönderme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yığıtın</a:t>
            </a:r>
            <a:r>
              <a:rPr lang="tr-TR" sz="2400" dirty="0" smtClean="0"/>
              <a:t> </a:t>
            </a:r>
            <a:r>
              <a:rPr lang="tr-TR" sz="2400" dirty="0"/>
              <a:t>üstünden veri </a:t>
            </a:r>
            <a:r>
              <a:rPr lang="tr-TR" sz="2400" dirty="0" smtClean="0"/>
              <a:t>silme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yığıtın</a:t>
            </a:r>
            <a:r>
              <a:rPr lang="tr-TR" sz="2400" dirty="0"/>
              <a:t> </a:t>
            </a:r>
            <a:r>
              <a:rPr lang="tr-TR" sz="2400" dirty="0" smtClean="0"/>
              <a:t>üstünden veri okuma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Lyığıtı</a:t>
            </a:r>
            <a:r>
              <a:rPr lang="tr-TR" sz="2400" dirty="0" smtClean="0"/>
              <a:t> boşaltma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void</a:t>
            </a:r>
            <a:r>
              <a:rPr lang="tr-TR" sz="2400" b="1" dirty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tr-TR" sz="2400" b="1" dirty="0" smtClean="0"/>
              <a:t>(data)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 smtClean="0"/>
              <a:t>void</a:t>
            </a:r>
            <a:r>
              <a:rPr lang="tr-TR" sz="2400" b="1" dirty="0" smtClean="0"/>
              <a:t> </a:t>
            </a:r>
            <a:r>
              <a:rPr lang="tr-T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tr-TR" sz="2400" b="1" dirty="0"/>
              <a:t>()  </a:t>
            </a:r>
            <a:endParaRPr lang="tr-TR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</a:t>
            </a:r>
            <a:r>
              <a:rPr lang="tr-TR" sz="2400" b="1" dirty="0" err="1" smtClean="0"/>
              <a:t>oid</a:t>
            </a:r>
            <a:r>
              <a:rPr lang="tr-TR" sz="2400" b="1" dirty="0" smtClean="0"/>
              <a:t> </a:t>
            </a:r>
            <a:r>
              <a:rPr lang="tr-T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tr-TR" sz="2400" b="1" dirty="0" smtClean="0"/>
              <a:t>() veya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tr-TR" sz="2400" b="1" dirty="0" smtClean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b="1" dirty="0" err="1"/>
              <a:t>v</a:t>
            </a:r>
            <a:r>
              <a:rPr lang="tr-TR" sz="2400" b="1" dirty="0" err="1" smtClean="0"/>
              <a:t>oid</a:t>
            </a:r>
            <a:r>
              <a:rPr lang="tr-TR" sz="2400" b="1" dirty="0" smtClean="0"/>
              <a:t> </a:t>
            </a:r>
            <a:r>
              <a:rPr lang="tr-TR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r>
              <a:rPr lang="tr-TR" sz="2400" b="1" dirty="0" smtClean="0"/>
              <a:t>()</a:t>
            </a:r>
            <a:endParaRPr lang="tr-TR" sz="2400" b="1" dirty="0"/>
          </a:p>
          <a:p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6859493" y="4254975"/>
            <a:ext cx="1024875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65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stack1.push(Eleman1)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3844237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385175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r>
              <a:rPr lang="tr-TR" dirty="0" smtClean="0"/>
              <a:t>=düğüm1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next:Eleman0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Data:Eleman</a:t>
              </a:r>
              <a:r>
                <a:rPr lang="tr-TR" sz="1400" dirty="0" smtClean="0"/>
                <a:t> 1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3" name="Bulut Belirtme Çizgisi 2"/>
          <p:cNvSpPr/>
          <p:nvPr/>
        </p:nvSpPr>
        <p:spPr>
          <a:xfrm>
            <a:off x="6012160" y="4255182"/>
            <a:ext cx="2448272" cy="1362584"/>
          </a:xfrm>
          <a:prstGeom prst="cloudCallout">
            <a:avLst>
              <a:gd name="adj1" fmla="val -56353"/>
              <a:gd name="adj2" fmla="val -100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 düğümü gösterecek şekilde kaydırıldı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13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18573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stack1.push(Eleman2)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2946518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707904" y="2924944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=düğüm2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next:Eleman1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grpSp>
        <p:nvGrpSpPr>
          <p:cNvPr id="45" name="Grup 44"/>
          <p:cNvGrpSpPr/>
          <p:nvPr/>
        </p:nvGrpSpPr>
        <p:grpSpPr>
          <a:xfrm>
            <a:off x="1673678" y="2833886"/>
            <a:ext cx="1314146" cy="595114"/>
            <a:chOff x="1547664" y="4149079"/>
            <a:chExt cx="720080" cy="595114"/>
          </a:xfrm>
        </p:grpSpPr>
        <p:sp>
          <p:nvSpPr>
            <p:cNvPr id="46" name="Dikdörtgen 4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next:düğüm1</a:t>
              </a:r>
              <a:endParaRPr lang="tr-TR" sz="1400" dirty="0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48" name="Düz Ok Bağlayıcısı 47"/>
          <p:cNvCxnSpPr/>
          <p:nvPr/>
        </p:nvCxnSpPr>
        <p:spPr>
          <a:xfrm>
            <a:off x="2339752" y="3501032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ut Belirtme Çizgisi 48"/>
          <p:cNvSpPr/>
          <p:nvPr/>
        </p:nvSpPr>
        <p:spPr>
          <a:xfrm>
            <a:off x="4572000" y="3825299"/>
            <a:ext cx="2448272" cy="1362584"/>
          </a:xfrm>
          <a:prstGeom prst="cloudCallout">
            <a:avLst>
              <a:gd name="adj1" fmla="val -60633"/>
              <a:gd name="adj2" fmla="val -751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Son düğümü gösterecek şekilde kaydırıldı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95536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4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rgbClr val="FF0000"/>
                </a:solidFill>
              </a:rPr>
              <a:t>s</a:t>
            </a:r>
            <a:r>
              <a:rPr lang="tr-TR" b="1" dirty="0" smtClean="0">
                <a:solidFill>
                  <a:srgbClr val="FF0000"/>
                </a:solidFill>
              </a:rPr>
              <a:t>tack1.pop()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b="1" dirty="0">
              <a:solidFill>
                <a:srgbClr val="FF0000"/>
              </a:solidFill>
            </a:endParaRP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3810614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3827424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=düğüm1</a:t>
            </a:r>
            <a:endParaRPr lang="tr-TR" dirty="0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next:Eleman1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grpSp>
        <p:nvGrpSpPr>
          <p:cNvPr id="45" name="Grup 44"/>
          <p:cNvGrpSpPr/>
          <p:nvPr/>
        </p:nvGrpSpPr>
        <p:grpSpPr>
          <a:xfrm>
            <a:off x="1673678" y="2833886"/>
            <a:ext cx="1314146" cy="595114"/>
            <a:chOff x="1547664" y="4149079"/>
            <a:chExt cx="720080" cy="595114"/>
          </a:xfrm>
        </p:grpSpPr>
        <p:sp>
          <p:nvSpPr>
            <p:cNvPr id="46" name="Dikdörtgen 45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next:düğüm1</a:t>
              </a:r>
              <a:endParaRPr lang="tr-TR" sz="1400" dirty="0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Data:Eleman2</a:t>
              </a:r>
              <a:endParaRPr lang="tr-TR" sz="1400" dirty="0"/>
            </a:p>
          </p:txBody>
        </p:sp>
      </p:grpSp>
      <p:cxnSp>
        <p:nvCxnSpPr>
          <p:cNvPr id="48" name="Düz Ok Bağlayıcısı 47"/>
          <p:cNvCxnSpPr/>
          <p:nvPr/>
        </p:nvCxnSpPr>
        <p:spPr>
          <a:xfrm>
            <a:off x="2339752" y="3501032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ut Belirtme Çizgisi 48"/>
          <p:cNvSpPr/>
          <p:nvPr/>
        </p:nvSpPr>
        <p:spPr>
          <a:xfrm>
            <a:off x="5004048" y="4554753"/>
            <a:ext cx="3024336" cy="1362584"/>
          </a:xfrm>
          <a:prstGeom prst="cloudCallout">
            <a:avLst>
              <a:gd name="adj1" fmla="val -37012"/>
              <a:gd name="adj2" fmla="val -492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>
            <a:off x="395536" y="29969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düğüm2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2849851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03848" y="2708896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düğüm2</a:t>
            </a:r>
            <a:endParaRPr lang="tr-TR" sz="1600" dirty="0"/>
          </a:p>
        </p:txBody>
      </p:sp>
      <p:sp>
        <p:nvSpPr>
          <p:cNvPr id="51" name="Yay 50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9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stack1.pop()</a:t>
            </a: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4636326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4610910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=düğüm0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next:Eleman0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cxnSp>
        <p:nvCxnSpPr>
          <p:cNvPr id="36" name="Düz Ok Bağlayıcısı 35"/>
          <p:cNvCxnSpPr/>
          <p:nvPr/>
        </p:nvCxnSpPr>
        <p:spPr>
          <a:xfrm>
            <a:off x="2267744" y="4293096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 37"/>
          <p:cNvGrpSpPr/>
          <p:nvPr/>
        </p:nvGrpSpPr>
        <p:grpSpPr>
          <a:xfrm>
            <a:off x="1673678" y="3697982"/>
            <a:ext cx="1314146" cy="595114"/>
            <a:chOff x="1547664" y="4149079"/>
            <a:chExt cx="720080" cy="595114"/>
          </a:xfrm>
        </p:grpSpPr>
        <p:sp>
          <p:nvSpPr>
            <p:cNvPr id="39" name="Dikdörtgen 38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next:düğüm0</a:t>
              </a:r>
              <a:endParaRPr lang="tr-TR" sz="1400" dirty="0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Data:Eleman1</a:t>
              </a:r>
              <a:endParaRPr lang="tr-TR" sz="1400" dirty="0"/>
            </a:p>
          </p:txBody>
        </p:sp>
      </p:grpSp>
      <p:sp>
        <p:nvSpPr>
          <p:cNvPr id="43" name="Metin kutusu 42"/>
          <p:cNvSpPr txBox="1"/>
          <p:nvPr/>
        </p:nvSpPr>
        <p:spPr>
          <a:xfrm>
            <a:off x="39553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düğüm1</a:t>
            </a:r>
            <a:endParaRPr lang="tr-TR" dirty="0"/>
          </a:p>
        </p:txBody>
      </p:sp>
      <p:sp>
        <p:nvSpPr>
          <p:cNvPr id="49" name="Bulut Belirtme Çizgisi 48"/>
          <p:cNvSpPr/>
          <p:nvPr/>
        </p:nvSpPr>
        <p:spPr>
          <a:xfrm>
            <a:off x="5148064" y="5162936"/>
            <a:ext cx="3024336" cy="1362584"/>
          </a:xfrm>
          <a:prstGeom prst="cloudCallout">
            <a:avLst>
              <a:gd name="adj1" fmla="val -42996"/>
              <a:gd name="adj2" fmla="val -72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3721795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03848" y="3572992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025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7" name="Grup 6"/>
          <p:cNvGrpSpPr/>
          <p:nvPr/>
        </p:nvGrpSpPr>
        <p:grpSpPr>
          <a:xfrm>
            <a:off x="1691680" y="4542456"/>
            <a:ext cx="1314146" cy="595114"/>
            <a:chOff x="1547664" y="4149079"/>
            <a:chExt cx="720080" cy="595114"/>
          </a:xfrm>
        </p:grpSpPr>
        <p:sp>
          <p:nvSpPr>
            <p:cNvPr id="5" name="Dikdörtgen 4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6" name="Dikdörtgen 5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/>
          <p:cNvSpPr txBox="1"/>
          <p:nvPr/>
        </p:nvSpPr>
        <p:spPr>
          <a:xfrm>
            <a:off x="395536" y="46912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düğüm0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rgbClr val="FF0000"/>
                </a:solidFill>
              </a:rPr>
              <a:t>stack1.pop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5398632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53732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endParaRPr lang="tr-TR" dirty="0"/>
          </a:p>
        </p:txBody>
      </p:sp>
      <p:sp>
        <p:nvSpPr>
          <p:cNvPr id="15" name="Yay 14"/>
          <p:cNvSpPr/>
          <p:nvPr/>
        </p:nvSpPr>
        <p:spPr>
          <a:xfrm rot="16200000">
            <a:off x="2420237" y="1601273"/>
            <a:ext cx="1315194" cy="1332148"/>
          </a:xfrm>
          <a:prstGeom prst="arc">
            <a:avLst/>
          </a:prstGeom>
          <a:ln w="34925">
            <a:solidFill>
              <a:srgbClr val="0099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5" name="Grup 24"/>
          <p:cNvGrpSpPr/>
          <p:nvPr/>
        </p:nvGrpSpPr>
        <p:grpSpPr>
          <a:xfrm>
            <a:off x="3445135" y="1312192"/>
            <a:ext cx="1314146" cy="595114"/>
            <a:chOff x="1547664" y="4149079"/>
            <a:chExt cx="720080" cy="595114"/>
          </a:xfrm>
        </p:grpSpPr>
        <p:sp>
          <p:nvSpPr>
            <p:cNvPr id="28" name="Dikdörtgen 27"/>
            <p:cNvSpPr/>
            <p:nvPr/>
          </p:nvSpPr>
          <p:spPr>
            <a:xfrm>
              <a:off x="1547664" y="4446636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err="1" smtClean="0"/>
                <a:t>next:NULL</a:t>
              </a:r>
              <a:endParaRPr lang="tr-TR" sz="1400" dirty="0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1547664" y="4149079"/>
              <a:ext cx="720080" cy="2975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400" dirty="0" smtClean="0"/>
                <a:t>Data:Eleman0</a:t>
              </a:r>
              <a:endParaRPr lang="tr-TR" sz="1400" dirty="0"/>
            </a:p>
          </p:txBody>
        </p:sp>
      </p:grpSp>
      <p:sp>
        <p:nvSpPr>
          <p:cNvPr id="49" name="Bulut Belirtme Çizgisi 48"/>
          <p:cNvSpPr/>
          <p:nvPr/>
        </p:nvSpPr>
        <p:spPr>
          <a:xfrm>
            <a:off x="4572000" y="5162760"/>
            <a:ext cx="4176464" cy="1362584"/>
          </a:xfrm>
          <a:prstGeom prst="cloudCallout">
            <a:avLst>
              <a:gd name="adj1" fmla="val -54269"/>
              <a:gd name="adj2" fmla="val -170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head</a:t>
            </a:r>
            <a:r>
              <a:rPr lang="tr-TR" dirty="0" smtClean="0"/>
              <a:t>=</a:t>
            </a:r>
            <a:r>
              <a:rPr lang="tr-TR" dirty="0" err="1" smtClean="0"/>
              <a:t>head</a:t>
            </a:r>
            <a:r>
              <a:rPr lang="tr-TR" dirty="0" smtClean="0"/>
              <a:t>-&gt;</a:t>
            </a:r>
            <a:r>
              <a:rPr lang="tr-TR" dirty="0" err="1" smtClean="0"/>
              <a:t>next</a:t>
            </a:r>
            <a:r>
              <a:rPr lang="tr-TR" dirty="0" smtClean="0"/>
              <a:t>=NULL</a:t>
            </a:r>
            <a:endParaRPr lang="tr-TR" dirty="0"/>
          </a:p>
        </p:txBody>
      </p:sp>
      <p:grpSp>
        <p:nvGrpSpPr>
          <p:cNvPr id="17" name="Grup 16"/>
          <p:cNvGrpSpPr/>
          <p:nvPr/>
        </p:nvGrpSpPr>
        <p:grpSpPr>
          <a:xfrm>
            <a:off x="1977330" y="4585891"/>
            <a:ext cx="652835" cy="571301"/>
            <a:chOff x="3631133" y="2708920"/>
            <a:chExt cx="652835" cy="571301"/>
          </a:xfrm>
        </p:grpSpPr>
        <p:cxnSp>
          <p:nvCxnSpPr>
            <p:cNvPr id="12" name="Düz Bağlayıcı 11"/>
            <p:cNvCxnSpPr/>
            <p:nvPr/>
          </p:nvCxnSpPr>
          <p:spPr>
            <a:xfrm flipH="1"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>
            <a:xfrm>
              <a:off x="3631133" y="2708920"/>
              <a:ext cx="652835" cy="57130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ulut Belirtme Çizgisi 18"/>
          <p:cNvSpPr/>
          <p:nvPr/>
        </p:nvSpPr>
        <p:spPr>
          <a:xfrm>
            <a:off x="3275856" y="4345458"/>
            <a:ext cx="2076623" cy="792112"/>
          </a:xfrm>
          <a:prstGeom prst="cloudCallout">
            <a:avLst>
              <a:gd name="adj1" fmla="val -58653"/>
              <a:gd name="adj2" fmla="val 21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tr-TR" sz="1600" dirty="0" err="1"/>
              <a:t>d</a:t>
            </a:r>
            <a:r>
              <a:rPr lang="tr-TR" sz="1600" dirty="0" err="1" smtClean="0"/>
              <a:t>elete</a:t>
            </a:r>
            <a:r>
              <a:rPr lang="tr-TR" sz="1600" dirty="0" smtClean="0"/>
              <a:t> düğüm1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248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40"/>
          <p:cNvGrpSpPr/>
          <p:nvPr/>
        </p:nvGrpSpPr>
        <p:grpSpPr>
          <a:xfrm>
            <a:off x="2167161" y="5338938"/>
            <a:ext cx="216024" cy="221727"/>
            <a:chOff x="3563888" y="4235375"/>
            <a:chExt cx="216024" cy="221727"/>
          </a:xfrm>
        </p:grpSpPr>
        <p:sp>
          <p:nvSpPr>
            <p:cNvPr id="32" name="Dikdörtgen 31"/>
            <p:cNvSpPr/>
            <p:nvPr/>
          </p:nvSpPr>
          <p:spPr>
            <a:xfrm>
              <a:off x="3563888" y="4240138"/>
              <a:ext cx="216024" cy="2169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0" name="Grup 39"/>
            <p:cNvGrpSpPr/>
            <p:nvPr/>
          </p:nvGrpSpPr>
          <p:grpSpPr>
            <a:xfrm>
              <a:off x="3563888" y="4235375"/>
              <a:ext cx="216024" cy="221727"/>
              <a:chOff x="3592463" y="3861048"/>
              <a:chExt cx="216024" cy="257261"/>
            </a:xfrm>
          </p:grpSpPr>
          <p:cxnSp>
            <p:nvCxnSpPr>
              <p:cNvPr id="34" name="Düz Bağlayıcı 33"/>
              <p:cNvCxnSpPr/>
              <p:nvPr/>
            </p:nvCxnSpPr>
            <p:spPr>
              <a:xfrm flipH="1">
                <a:off x="3592463" y="3861048"/>
                <a:ext cx="216024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3599892" y="3861048"/>
                <a:ext cx="208595" cy="2572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</a:t>
            </a:r>
            <a:r>
              <a:rPr lang="tr-TR" dirty="0" err="1"/>
              <a:t>Yığıt</a:t>
            </a:r>
            <a:r>
              <a:rPr lang="tr-TR" dirty="0"/>
              <a:t> Veri Yapısı</a:t>
            </a:r>
          </a:p>
        </p:txBody>
      </p:sp>
      <p:grpSp>
        <p:nvGrpSpPr>
          <p:cNvPr id="27" name="Grup 26"/>
          <p:cNvGrpSpPr/>
          <p:nvPr/>
        </p:nvGrpSpPr>
        <p:grpSpPr>
          <a:xfrm>
            <a:off x="1403648" y="1916832"/>
            <a:ext cx="1800200" cy="3672408"/>
            <a:chOff x="1259632" y="3140968"/>
            <a:chExt cx="1800200" cy="3024336"/>
          </a:xfrm>
        </p:grpSpPr>
        <p:cxnSp>
          <p:nvCxnSpPr>
            <p:cNvPr id="18" name="Düz Bağlayıcı 17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Düz Ok Bağlayıcısı 25"/>
          <p:cNvCxnSpPr/>
          <p:nvPr/>
        </p:nvCxnSpPr>
        <p:spPr>
          <a:xfrm>
            <a:off x="2267744" y="5128045"/>
            <a:ext cx="0" cy="216000"/>
          </a:xfrm>
          <a:prstGeom prst="straightConnector1">
            <a:avLst/>
          </a:prstGeom>
          <a:ln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5364088" y="1962706"/>
            <a:ext cx="2304256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tx1"/>
                </a:solidFill>
              </a:rPr>
              <a:t>stack1.push(Eleman0)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stack1.push(Eleman1)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stack1.push(Eleman2)</a:t>
            </a:r>
          </a:p>
          <a:p>
            <a:r>
              <a:rPr lang="tr-TR" b="1" dirty="0">
                <a:solidFill>
                  <a:schemeClr val="tx1"/>
                </a:solidFill>
              </a:rPr>
              <a:t>s</a:t>
            </a:r>
            <a:r>
              <a:rPr lang="tr-TR" b="1" dirty="0" smtClean="0">
                <a:solidFill>
                  <a:schemeClr val="tx1"/>
                </a:solidFill>
              </a:rPr>
              <a:t>tack1.pop()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tr-TR" b="1" dirty="0">
                <a:solidFill>
                  <a:schemeClr val="tx1"/>
                </a:solidFill>
              </a:rPr>
              <a:t>stack1.pop</a:t>
            </a:r>
            <a:r>
              <a:rPr lang="tr-TR" b="1" dirty="0" smtClean="0">
                <a:solidFill>
                  <a:schemeClr val="tx1"/>
                </a:solidFill>
              </a:rPr>
              <a:t>()</a:t>
            </a:r>
            <a:endParaRPr lang="tr-TR" b="1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30" name="İkizkenar Üçgen 29"/>
          <p:cNvSpPr/>
          <p:nvPr/>
        </p:nvSpPr>
        <p:spPr>
          <a:xfrm rot="16200000">
            <a:off x="3292667" y="5398632"/>
            <a:ext cx="321655" cy="355276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3631133" y="5373216"/>
            <a:ext cx="158417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err="1" smtClean="0"/>
              <a:t>Head</a:t>
            </a:r>
            <a:r>
              <a:rPr lang="tr-TR" dirty="0" smtClean="0"/>
              <a:t>=NULL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1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uygulaması: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A ve B </a:t>
            </a:r>
            <a:r>
              <a:rPr lang="tr-TR" dirty="0" err="1" smtClean="0"/>
              <a:t>yi</a:t>
            </a:r>
            <a:r>
              <a:rPr lang="tr-TR" dirty="0" smtClean="0"/>
              <a:t> toplamak için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tr-TR" dirty="0" smtClean="0"/>
              <a:t> </a:t>
            </a:r>
          </a:p>
          <a:p>
            <a:r>
              <a:rPr lang="tr-TR" dirty="0" smtClean="0"/>
              <a:t>A ve B’yi çarpmak için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A*B</a:t>
            </a:r>
          </a:p>
          <a:p>
            <a:r>
              <a:rPr lang="tr-TR" dirty="0" smtClean="0"/>
              <a:t>Operatörler </a:t>
            </a:r>
            <a:r>
              <a:rPr lang="tr-TR" dirty="0"/>
              <a:t>(*,+,-,/) </a:t>
            </a:r>
            <a:r>
              <a:rPr lang="tr-TR" dirty="0" smtClean="0"/>
              <a:t> </a:t>
            </a:r>
            <a:r>
              <a:rPr lang="tr-TR" dirty="0" err="1" smtClean="0"/>
              <a:t>operandların</a:t>
            </a:r>
            <a:r>
              <a:rPr lang="tr-TR" dirty="0" smtClean="0"/>
              <a:t> </a:t>
            </a:r>
            <a:r>
              <a:rPr lang="tr-TR" dirty="0"/>
              <a:t>(A,B) </a:t>
            </a:r>
            <a:r>
              <a:rPr lang="tr-TR" dirty="0" smtClean="0"/>
              <a:t> arasına gelir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7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iki </a:t>
            </a:r>
            <a:r>
              <a:rPr lang="tr-TR" dirty="0" err="1" smtClean="0"/>
              <a:t>operand</a:t>
            </a:r>
            <a:r>
              <a:rPr lang="tr-TR" dirty="0" smtClean="0"/>
              <a:t> arasındaki operatör önce belirtilir.</a:t>
            </a:r>
          </a:p>
          <a:p>
            <a:r>
              <a:rPr lang="tr-TR" dirty="0"/>
              <a:t>A ve B </a:t>
            </a:r>
            <a:r>
              <a:rPr lang="tr-TR" dirty="0" err="1"/>
              <a:t>yi</a:t>
            </a:r>
            <a:r>
              <a:rPr lang="tr-TR" dirty="0"/>
              <a:t> toplamak </a:t>
            </a:r>
            <a:r>
              <a:rPr lang="tr-TR" dirty="0" smtClean="0"/>
              <a:t>için, topla A B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A B  </a:t>
            </a:r>
          </a:p>
          <a:p>
            <a:r>
              <a:rPr lang="tr-TR" dirty="0"/>
              <a:t>A ve B’yi çarpmak </a:t>
            </a:r>
            <a:r>
              <a:rPr lang="tr-TR" dirty="0" smtClean="0"/>
              <a:t>için, çarp A B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 B</a:t>
            </a:r>
          </a:p>
          <a:p>
            <a:pPr marL="0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24103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notasyonunda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tr-TR" dirty="0" smtClean="0"/>
              <a:t>iki </a:t>
            </a:r>
            <a:r>
              <a:rPr lang="tr-TR" dirty="0" err="1"/>
              <a:t>operand</a:t>
            </a:r>
            <a:r>
              <a:rPr lang="tr-TR" dirty="0"/>
              <a:t> arasındaki operatör </a:t>
            </a:r>
            <a:r>
              <a:rPr lang="tr-TR" dirty="0" smtClean="0"/>
              <a:t>sonra </a:t>
            </a:r>
            <a:r>
              <a:rPr lang="tr-TR" dirty="0"/>
              <a:t>belirtilir.</a:t>
            </a:r>
          </a:p>
          <a:p>
            <a:r>
              <a:rPr lang="tr-TR" dirty="0"/>
              <a:t>A ve B </a:t>
            </a:r>
            <a:r>
              <a:rPr lang="tr-TR" dirty="0" err="1"/>
              <a:t>yi</a:t>
            </a:r>
            <a:r>
              <a:rPr lang="tr-TR" dirty="0"/>
              <a:t> toplamak </a:t>
            </a:r>
            <a:r>
              <a:rPr lang="tr-TR" dirty="0" smtClean="0"/>
              <a:t>için, A B </a:t>
            </a:r>
            <a:r>
              <a:rPr lang="tr-TR" dirty="0"/>
              <a:t>topla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/>
              <a:t>A ve B’yi çarpmak </a:t>
            </a:r>
            <a:r>
              <a:rPr lang="tr-TR" dirty="0" smtClean="0"/>
              <a:t>için, A </a:t>
            </a:r>
            <a:r>
              <a:rPr lang="tr-TR" dirty="0"/>
              <a:t>B çarp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 *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27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Parantezler</a:t>
            </a:r>
          </a:p>
          <a:p>
            <a:r>
              <a:rPr lang="tr-TR" dirty="0" smtClean="0"/>
              <a:t>5+6*7 ifadesinin hesaplanması</a:t>
            </a:r>
          </a:p>
          <a:p>
            <a:r>
              <a:rPr lang="tr-TR" dirty="0" smtClean="0"/>
              <a:t>Önce toplama: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/>
              <a:t> </a:t>
            </a:r>
            <a:r>
              <a:rPr lang="tr-TR" dirty="0" smtClean="0"/>
              <a:t>(5+6)*7 =11*7=77</a:t>
            </a:r>
            <a:endParaRPr lang="tr-TR" dirty="0"/>
          </a:p>
          <a:p>
            <a:r>
              <a:rPr lang="tr-TR" dirty="0" smtClean="0"/>
              <a:t>Önce çarpma:</a:t>
            </a:r>
          </a:p>
          <a:p>
            <a:pPr marL="0" indent="0">
              <a:buNone/>
            </a:pPr>
            <a:r>
              <a:rPr lang="tr-TR" dirty="0"/>
              <a:t>	 5</a:t>
            </a:r>
            <a:r>
              <a:rPr lang="tr-TR" dirty="0" smtClean="0"/>
              <a:t>+(6*7)=5+42=49</a:t>
            </a:r>
          </a:p>
          <a:p>
            <a:r>
              <a:rPr lang="tr-TR" dirty="0" smtClean="0"/>
              <a:t>Parantezlerin kullanımı </a:t>
            </a:r>
            <a:r>
              <a:rPr lang="tr-TR" dirty="0" err="1" smtClean="0"/>
              <a:t>infix</a:t>
            </a:r>
            <a:r>
              <a:rPr lang="tr-TR" dirty="0" smtClean="0"/>
              <a:t> </a:t>
            </a:r>
            <a:r>
              <a:rPr lang="tr-TR" dirty="0" err="1" smtClean="0"/>
              <a:t>notasyonunda</a:t>
            </a:r>
            <a:r>
              <a:rPr lang="tr-TR" dirty="0" smtClean="0"/>
              <a:t> önemlidir.</a:t>
            </a:r>
          </a:p>
        </p:txBody>
      </p:sp>
    </p:spTree>
    <p:extLst>
      <p:ext uri="{BB962C8B-B14F-4D97-AF65-F5344CB8AC3E}">
        <p14:creationId xmlns:p14="http://schemas.microsoft.com/office/powerpoint/2010/main" val="12210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123728" y="271066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2591780" y="573499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4932040" y="2710661"/>
            <a:ext cx="3096344" cy="1080120"/>
          </a:xfrm>
          <a:prstGeom prst="cloudCallout">
            <a:avLst>
              <a:gd name="adj1" fmla="val -73542"/>
              <a:gd name="adj2" fmla="val 83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dirty="0" err="1"/>
              <a:t>stack</a:t>
            </a:r>
            <a:r>
              <a:rPr lang="tr-TR" sz="2000" dirty="0"/>
              <a:t>&lt;</a:t>
            </a:r>
            <a:r>
              <a:rPr lang="tr-TR" sz="2000" dirty="0" err="1"/>
              <a:t>int</a:t>
            </a:r>
            <a:r>
              <a:rPr lang="tr-TR" sz="2000" dirty="0"/>
              <a:t>&gt; stack1</a:t>
            </a:r>
            <a:r>
              <a:rPr lang="tr-TR" sz="2000" dirty="0" smtClean="0"/>
              <a:t>;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stack</a:t>
            </a:r>
            <a:r>
              <a:rPr lang="tr-TR" sz="2400" dirty="0" smtClean="0"/>
              <a:t> sınıfından tanımlanmış stack1 isimli bir </a:t>
            </a:r>
            <a:r>
              <a:rPr lang="tr-TR" sz="2400" dirty="0" err="1" smtClean="0"/>
              <a:t>yığıt</a:t>
            </a:r>
            <a:r>
              <a:rPr lang="tr-TR" sz="2400" dirty="0" smtClean="0"/>
              <a:t> olsun. Başlangıçta </a:t>
            </a:r>
            <a:r>
              <a:rPr lang="tr-TR" sz="2400" dirty="0" err="1" smtClean="0"/>
              <a:t>yığıt</a:t>
            </a:r>
            <a:r>
              <a:rPr lang="tr-TR" sz="2400" dirty="0" smtClean="0"/>
              <a:t> boş.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78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</a:t>
            </a:r>
            <a:endParaRPr lang="tr-T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 smtClean="0"/>
              <a:t>       + 5 * 6  7  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+ 5 42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= 47</a:t>
            </a:r>
          </a:p>
          <a:p>
            <a:r>
              <a:rPr lang="tr-TR" dirty="0" smtClean="0"/>
              <a:t>       * +  5  </a:t>
            </a:r>
            <a:r>
              <a:rPr lang="tr-TR" dirty="0"/>
              <a:t>6  </a:t>
            </a:r>
            <a:r>
              <a:rPr lang="tr-TR" dirty="0" smtClean="0"/>
              <a:t>7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* 11 7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= 77</a:t>
            </a:r>
            <a:endParaRPr lang="tr-TR" dirty="0"/>
          </a:p>
          <a:p>
            <a:r>
              <a:rPr lang="tr-TR" dirty="0" smtClean="0"/>
              <a:t>Parantez kullanmadan işlem önceliği tanımlanabilir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Infix</a:t>
            </a:r>
            <a:r>
              <a:rPr lang="tr-TR" dirty="0"/>
              <a:t>, </a:t>
            </a:r>
            <a:r>
              <a:rPr lang="tr-TR" dirty="0" err="1"/>
              <a:t>Prefix</a:t>
            </a:r>
            <a:r>
              <a:rPr lang="tr-TR" dirty="0"/>
              <a:t>, </a:t>
            </a:r>
            <a:r>
              <a:rPr lang="tr-TR" dirty="0" err="1"/>
              <a:t>Postfix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</a:t>
            </a:r>
            <a:r>
              <a:rPr lang="tr-T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notasyonu</a:t>
            </a:r>
            <a:endParaRPr lang="tr-T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dirty="0"/>
              <a:t>       </a:t>
            </a:r>
            <a:r>
              <a:rPr lang="tr-TR" dirty="0" smtClean="0"/>
              <a:t> </a:t>
            </a:r>
            <a:r>
              <a:rPr lang="tr-TR" dirty="0"/>
              <a:t>5 </a:t>
            </a:r>
            <a:r>
              <a:rPr lang="tr-TR" dirty="0" smtClean="0"/>
              <a:t> 6   7 * +  </a:t>
            </a:r>
            <a:r>
              <a:rPr lang="tr-TR" dirty="0"/>
              <a:t>=</a:t>
            </a:r>
          </a:p>
          <a:p>
            <a:pPr marL="0" indent="0">
              <a:buNone/>
            </a:pPr>
            <a:r>
              <a:rPr lang="tr-TR" dirty="0"/>
              <a:t>			</a:t>
            </a:r>
            <a:r>
              <a:rPr lang="tr-TR" dirty="0" smtClean="0"/>
              <a:t>  = 5 42 +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                      </a:t>
            </a:r>
            <a:r>
              <a:rPr lang="tr-TR" dirty="0" smtClean="0"/>
              <a:t>  = 47</a:t>
            </a:r>
            <a:endParaRPr lang="tr-TR" dirty="0"/>
          </a:p>
          <a:p>
            <a:r>
              <a:rPr lang="tr-TR" dirty="0"/>
              <a:t>       </a:t>
            </a:r>
            <a:r>
              <a:rPr lang="tr-TR" dirty="0" smtClean="0"/>
              <a:t> </a:t>
            </a:r>
            <a:r>
              <a:rPr lang="tr-TR" dirty="0"/>
              <a:t>5  6  +</a:t>
            </a:r>
            <a:r>
              <a:rPr lang="tr-TR" dirty="0" smtClean="0"/>
              <a:t> 7 * =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	= </a:t>
            </a:r>
            <a:r>
              <a:rPr lang="tr-TR" dirty="0" smtClean="0"/>
              <a:t>11 7 *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	= 77</a:t>
            </a:r>
          </a:p>
          <a:p>
            <a:r>
              <a:rPr lang="tr-TR" dirty="0"/>
              <a:t>Parantez kullanmadan işlem önceliği tanımlanabilir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09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 :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10+20)*(30+40)/(50+60)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tr-TR" sz="4400" b="1" dirty="0" smtClean="0"/>
              <a:t>Çıkış	: 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899592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259632" y="1824140"/>
            <a:ext cx="1584176" cy="30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</a:t>
            </a:r>
            <a:r>
              <a:rPr lang="tr-TR" sz="4400" b="1" dirty="0" smtClean="0">
                <a:solidFill>
                  <a:srgbClr val="FF0000"/>
                </a:solidFill>
              </a:rPr>
              <a:t>10</a:t>
            </a:r>
            <a:r>
              <a:rPr lang="tr-TR" sz="4400" b="1" dirty="0" smtClean="0"/>
              <a:t>+20)*(30+40)/(50+60)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</a:t>
            </a:r>
          </a:p>
          <a:p>
            <a:r>
              <a:rPr lang="tr-TR" sz="4400" b="1" dirty="0" smtClean="0"/>
              <a:t>Çıkış	:  10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1331640" y="18078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691680" y="1807851"/>
            <a:ext cx="1080120" cy="10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  <a:r>
              <a:rPr lang="tr-TR" sz="4400" b="1" dirty="0" smtClean="0"/>
              <a:t>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 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</a:p>
          <a:p>
            <a:r>
              <a:rPr lang="tr-TR" sz="4400" b="1" dirty="0" smtClean="0"/>
              <a:t>Çıkış	:  10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1691680" y="177366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1979712" y="1628800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</a:t>
            </a:r>
            <a:r>
              <a:rPr lang="tr-TR" sz="4400" b="1" dirty="0" smtClean="0">
                <a:solidFill>
                  <a:srgbClr val="FF0000"/>
                </a:solidFill>
              </a:rPr>
              <a:t>20</a:t>
            </a:r>
            <a:r>
              <a:rPr lang="tr-TR" sz="4400" b="1" dirty="0" smtClean="0"/>
              <a:t>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( +</a:t>
            </a:r>
          </a:p>
          <a:p>
            <a:r>
              <a:rPr lang="tr-TR" sz="4400" b="1" dirty="0" smtClean="0"/>
              <a:t>Çıkış	:  10 20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2123728" y="1772816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483768" y="1772816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 +</a:t>
            </a:r>
            <a:endParaRPr lang="tr-TR" sz="4400" b="1" dirty="0" smtClean="0">
              <a:solidFill>
                <a:srgbClr val="0000FF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3429414" y="2415183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069374" y="2204864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İkizkenar Üçgen 12"/>
          <p:cNvSpPr/>
          <p:nvPr/>
        </p:nvSpPr>
        <p:spPr>
          <a:xfrm>
            <a:off x="2483768" y="184482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9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  <a:r>
              <a:rPr lang="tr-TR" sz="4400" b="1" dirty="0" smtClean="0"/>
              <a:t>*(30+40)/(50+60)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grpSp>
        <p:nvGrpSpPr>
          <p:cNvPr id="8" name="Grup 7"/>
          <p:cNvGrpSpPr/>
          <p:nvPr/>
        </p:nvGrpSpPr>
        <p:grpSpPr>
          <a:xfrm>
            <a:off x="2697585" y="2150458"/>
            <a:ext cx="360040" cy="360040"/>
            <a:chOff x="2699792" y="2636912"/>
            <a:chExt cx="360040" cy="360040"/>
          </a:xfrm>
        </p:grpSpPr>
        <p:cxnSp>
          <p:nvCxnSpPr>
            <p:cNvPr id="5" name="Düz Bağlayıcı 4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Düz Ok Bağlayıcısı 8"/>
          <p:cNvCxnSpPr/>
          <p:nvPr/>
        </p:nvCxnSpPr>
        <p:spPr>
          <a:xfrm>
            <a:off x="2738746" y="1680682"/>
            <a:ext cx="148508" cy="38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İkizkenar Üçgen 12"/>
          <p:cNvSpPr/>
          <p:nvPr/>
        </p:nvSpPr>
        <p:spPr>
          <a:xfrm>
            <a:off x="2483768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8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</a:t>
            </a:r>
            <a:r>
              <a:rPr lang="tr-TR" sz="4400" b="1" dirty="0" smtClean="0">
                <a:solidFill>
                  <a:srgbClr val="FF0000"/>
                </a:solidFill>
              </a:rPr>
              <a:t>*</a:t>
            </a:r>
            <a:r>
              <a:rPr lang="tr-TR" sz="4400" b="1" dirty="0" smtClean="0"/>
              <a:t>(30+40)/(50+60)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>
                <a:solidFill>
                  <a:srgbClr val="FF0000"/>
                </a:solidFill>
              </a:rPr>
              <a:t>*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sp>
        <p:nvSpPr>
          <p:cNvPr id="9" name="İkizkenar Üçgen 8"/>
          <p:cNvSpPr/>
          <p:nvPr/>
        </p:nvSpPr>
        <p:spPr>
          <a:xfrm>
            <a:off x="2699792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2987824" y="15567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Örnek: </a:t>
            </a:r>
            <a:r>
              <a:rPr lang="tr-TR" dirty="0" err="1"/>
              <a:t>Infix’den</a:t>
            </a:r>
            <a:r>
              <a:rPr lang="tr-TR" dirty="0"/>
              <a:t> </a:t>
            </a:r>
            <a:r>
              <a:rPr lang="tr-TR" dirty="0" err="1"/>
              <a:t>postfix’e</a:t>
            </a:r>
            <a:r>
              <a:rPr lang="tr-TR" dirty="0"/>
              <a:t> dönüşüm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30+40)/(50+60)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2915816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126669" y="1700808"/>
            <a:ext cx="221195" cy="33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FF0000"/>
                </a:solidFill>
              </a:rPr>
              <a:t>10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 smtClean="0"/>
              <a:t>Push</a:t>
            </a:r>
            <a:r>
              <a:rPr lang="tr-TR" sz="2400" dirty="0" smtClean="0"/>
              <a:t> ile </a:t>
            </a:r>
            <a:r>
              <a:rPr lang="tr-TR" sz="2400" dirty="0" err="1" smtClean="0"/>
              <a:t>yığıtın</a:t>
            </a:r>
            <a:r>
              <a:rPr lang="tr-TR" sz="2400" dirty="0" smtClean="0"/>
              <a:t> üstüne yeni bir eleman ekliyoruz.</a:t>
            </a:r>
            <a:endParaRPr lang="tr-TR" sz="2400" dirty="0"/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40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</a:t>
            </a:r>
            <a:r>
              <a:rPr lang="tr-TR" sz="4400" b="1" dirty="0" smtClean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3275856" y="171693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3635896" y="1788938"/>
            <a:ext cx="1080120" cy="106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</a:t>
            </a:r>
            <a:r>
              <a:rPr lang="tr-TR" sz="4400" b="1" dirty="0" smtClean="0">
                <a:solidFill>
                  <a:srgbClr val="FF0000"/>
                </a:solidFill>
              </a:rPr>
              <a:t>+</a:t>
            </a:r>
            <a:r>
              <a:rPr lang="tr-TR" sz="4400" b="1" dirty="0" smtClean="0"/>
              <a:t>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30</a:t>
            </a:r>
            <a:r>
              <a:rPr lang="tr-TR" sz="4400" b="1" dirty="0" smtClean="0"/>
              <a:t> 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3707904" y="1824942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3635896" y="170080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</a:t>
            </a:r>
            <a:r>
              <a:rPr lang="tr-TR" sz="4400" b="1" dirty="0" smtClean="0">
                <a:solidFill>
                  <a:srgbClr val="FF0000"/>
                </a:solidFill>
              </a:rPr>
              <a:t>40</a:t>
            </a:r>
            <a:r>
              <a:rPr lang="tr-TR" sz="4400" b="1" dirty="0" smtClean="0"/>
              <a:t>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</a:t>
            </a:r>
            <a:r>
              <a:rPr lang="tr-TR" sz="4400" b="1" dirty="0">
                <a:solidFill>
                  <a:srgbClr val="FF0000"/>
                </a:solidFill>
              </a:rPr>
              <a:t>40</a:t>
            </a:r>
            <a:endParaRPr lang="tr-TR" sz="4400" b="1" dirty="0"/>
          </a:p>
        </p:txBody>
      </p:sp>
      <p:sp>
        <p:nvSpPr>
          <p:cNvPr id="4" name="İkizkenar Üçgen 3"/>
          <p:cNvSpPr/>
          <p:nvPr/>
        </p:nvSpPr>
        <p:spPr>
          <a:xfrm>
            <a:off x="4139952" y="1790759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>
            <a:off x="4499992" y="1790759"/>
            <a:ext cx="1008112" cy="10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+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>
                <a:solidFill>
                  <a:srgbClr val="0000FF"/>
                </a:solidFill>
              </a:rPr>
              <a:t>+</a:t>
            </a:r>
            <a:endParaRPr lang="tr-TR" sz="4400" b="1" dirty="0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3794212" y="2384884"/>
            <a:ext cx="20882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434172" y="2204864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4478288" y="18808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8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  <a:r>
              <a:rPr lang="tr-TR" sz="4400" b="1" dirty="0" smtClean="0"/>
              <a:t>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(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>
                <a:solidFill>
                  <a:srgbClr val="0000FF"/>
                </a:solidFill>
              </a:rPr>
              <a:t>+</a:t>
            </a:r>
            <a:endParaRPr lang="tr-TR" sz="4400" b="1" dirty="0"/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91880" y="188082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059832" y="2132856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4499992" y="1883451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3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</a:t>
            </a:r>
            <a:r>
              <a:rPr lang="tr-TR" sz="4400" b="1" dirty="0" smtClean="0">
                <a:solidFill>
                  <a:srgbClr val="FF0000"/>
                </a:solidFill>
              </a:rPr>
              <a:t>/</a:t>
            </a:r>
            <a:r>
              <a:rPr lang="tr-TR" sz="4400" b="1" dirty="0" smtClean="0"/>
              <a:t>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*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180881" y="1880828"/>
            <a:ext cx="1571139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2771800" y="2096852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Düz Ok Bağlayıcısı 10"/>
          <p:cNvCxnSpPr/>
          <p:nvPr/>
        </p:nvCxnSpPr>
        <p:spPr>
          <a:xfrm>
            <a:off x="3203848" y="2313337"/>
            <a:ext cx="30963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İkizkenar Üçgen 13"/>
          <p:cNvSpPr/>
          <p:nvPr/>
        </p:nvSpPr>
        <p:spPr>
          <a:xfrm>
            <a:off x="4644008" y="184482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4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</a:t>
            </a:r>
            <a:r>
              <a:rPr lang="tr-TR" sz="4400" b="1" dirty="0" smtClean="0">
                <a:solidFill>
                  <a:srgbClr val="FF0000"/>
                </a:solidFill>
              </a:rPr>
              <a:t>/</a:t>
            </a:r>
            <a:r>
              <a:rPr lang="tr-TR" sz="4400" b="1" dirty="0" smtClean="0"/>
              <a:t>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FF0000"/>
                </a:solidFill>
              </a:rPr>
              <a:t>/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128344" y="1772816"/>
            <a:ext cx="172819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İkizkenar Üçgen 11"/>
          <p:cNvSpPr/>
          <p:nvPr/>
        </p:nvSpPr>
        <p:spPr>
          <a:xfrm>
            <a:off x="4676516" y="1862826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</a:t>
            </a:r>
            <a:r>
              <a:rPr lang="tr-TR" sz="4400" b="1" dirty="0" smtClean="0">
                <a:solidFill>
                  <a:srgbClr val="FF0000"/>
                </a:solidFill>
              </a:rPr>
              <a:t>(</a:t>
            </a:r>
            <a:r>
              <a:rPr lang="tr-TR" sz="4400" b="1" dirty="0" smtClean="0"/>
              <a:t>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>
                <a:solidFill>
                  <a:srgbClr val="0000FF"/>
                </a:solidFill>
              </a:rPr>
              <a:t>*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19872" y="1824140"/>
            <a:ext cx="1584176" cy="474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İkizkenar Üçgen 5"/>
          <p:cNvSpPr/>
          <p:nvPr/>
        </p:nvSpPr>
        <p:spPr>
          <a:xfrm>
            <a:off x="4968044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</a:t>
            </a:r>
            <a:r>
              <a:rPr lang="tr-TR" sz="4400" b="1" dirty="0" smtClean="0">
                <a:solidFill>
                  <a:srgbClr val="FF0000"/>
                </a:solidFill>
              </a:rPr>
              <a:t>50</a:t>
            </a:r>
            <a:r>
              <a:rPr lang="tr-TR" sz="4400" b="1" dirty="0" smtClean="0"/>
              <a:t>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</a:t>
            </a:r>
            <a:r>
              <a:rPr lang="tr-TR" sz="4400" b="1" dirty="0">
                <a:solidFill>
                  <a:srgbClr val="FF0000"/>
                </a:solidFill>
              </a:rPr>
              <a:t>(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>
                <a:solidFill>
                  <a:srgbClr val="FF0000"/>
                </a:solidFill>
              </a:rPr>
              <a:t>50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5508104" y="1772816"/>
            <a:ext cx="136815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İkizkenar Üçgen 6"/>
          <p:cNvSpPr/>
          <p:nvPr/>
        </p:nvSpPr>
        <p:spPr>
          <a:xfrm>
            <a:off x="5328084" y="1824140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5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</a:t>
            </a:r>
            <a:r>
              <a:rPr lang="tr-TR" sz="4400" b="1" dirty="0" smtClean="0">
                <a:solidFill>
                  <a:srgbClr val="FF0000"/>
                </a:solidFill>
              </a:rPr>
              <a:t>-</a:t>
            </a:r>
            <a:r>
              <a:rPr lang="tr-TR" sz="4400" b="1" dirty="0" smtClean="0"/>
              <a:t>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/>
              <a:t>50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707904" y="1700808"/>
            <a:ext cx="208823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İkizkenar Üçgen 8"/>
          <p:cNvSpPr/>
          <p:nvPr/>
        </p:nvSpPr>
        <p:spPr>
          <a:xfrm>
            <a:off x="5679286" y="17161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6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0000FF"/>
                </a:solidFill>
              </a:rPr>
              <a:t>20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yığıta</a:t>
            </a:r>
            <a:r>
              <a:rPr lang="tr-TR" sz="2400" dirty="0"/>
              <a:t>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86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</a:t>
            </a:r>
            <a:r>
              <a:rPr lang="tr-TR" sz="4400" b="1" dirty="0" smtClean="0">
                <a:solidFill>
                  <a:srgbClr val="FF0000"/>
                </a:solidFill>
              </a:rPr>
              <a:t>60</a:t>
            </a:r>
            <a:r>
              <a:rPr lang="tr-TR" sz="4400" b="1" dirty="0" smtClean="0"/>
              <a:t>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</a:t>
            </a:r>
            <a:r>
              <a:rPr lang="tr-TR" sz="4400" b="1" dirty="0" smtClean="0">
                <a:solidFill>
                  <a:srgbClr val="FF0000"/>
                </a:solidFill>
              </a:rPr>
              <a:t>60</a:t>
            </a:r>
            <a:endParaRPr lang="tr-TR" sz="4400" b="1" dirty="0">
              <a:solidFill>
                <a:srgbClr val="FF0000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6304513" y="1780707"/>
            <a:ext cx="115212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İkizkenar Üçgen 7"/>
          <p:cNvSpPr/>
          <p:nvPr/>
        </p:nvSpPr>
        <p:spPr>
          <a:xfrm>
            <a:off x="5868144" y="17161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  <a:r>
              <a:rPr lang="tr-TR" sz="4400" b="1" dirty="0">
                <a:solidFill>
                  <a:srgbClr val="FF0000"/>
                </a:solidFill>
              </a:rPr>
              <a:t>-</a:t>
            </a:r>
            <a:endParaRPr lang="tr-TR" sz="4400" b="1" dirty="0" smtClean="0">
              <a:solidFill>
                <a:srgbClr val="FF0000"/>
              </a:solidFill>
            </a:endParaRP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</a:t>
            </a:r>
            <a:endParaRPr lang="tr-TR" sz="4400" b="1" dirty="0">
              <a:solidFill>
                <a:srgbClr val="0000FF"/>
              </a:solidFill>
            </a:endParaRPr>
          </a:p>
        </p:txBody>
      </p:sp>
      <p:grpSp>
        <p:nvGrpSpPr>
          <p:cNvPr id="8" name="Grup 7"/>
          <p:cNvGrpSpPr/>
          <p:nvPr/>
        </p:nvGrpSpPr>
        <p:grpSpPr>
          <a:xfrm>
            <a:off x="3426355" y="2168860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Düz Ok Bağlayıcısı 10"/>
          <p:cNvCxnSpPr/>
          <p:nvPr/>
        </p:nvCxnSpPr>
        <p:spPr>
          <a:xfrm>
            <a:off x="3800670" y="2401733"/>
            <a:ext cx="43204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İkizkenar Üçgen 13"/>
          <p:cNvSpPr/>
          <p:nvPr/>
        </p:nvSpPr>
        <p:spPr>
          <a:xfrm>
            <a:off x="6372200" y="1873134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8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b="1" dirty="0" smtClean="0"/>
              <a:t> (10+20)*(30+40)/(50-60</a:t>
            </a:r>
            <a:r>
              <a:rPr lang="tr-TR" sz="4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 (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</a:t>
            </a:r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 flipH="1">
            <a:off x="3491880" y="1821129"/>
            <a:ext cx="3024336" cy="55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 7"/>
          <p:cNvGrpSpPr/>
          <p:nvPr/>
        </p:nvGrpSpPr>
        <p:grpSpPr>
          <a:xfrm>
            <a:off x="3131840" y="2192555"/>
            <a:ext cx="360040" cy="360040"/>
            <a:chOff x="2699792" y="2636912"/>
            <a:chExt cx="360040" cy="360040"/>
          </a:xfrm>
        </p:grpSpPr>
        <p:cxnSp>
          <p:nvCxnSpPr>
            <p:cNvPr id="9" name="Düz Bağlayıcı 8"/>
            <p:cNvCxnSpPr/>
            <p:nvPr/>
          </p:nvCxnSpPr>
          <p:spPr>
            <a:xfrm flipH="1"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>
            <a:xfrm>
              <a:off x="2699792" y="2636912"/>
              <a:ext cx="360040" cy="360040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İkizkenar Üçgen 11"/>
          <p:cNvSpPr/>
          <p:nvPr/>
        </p:nvSpPr>
        <p:spPr>
          <a:xfrm>
            <a:off x="6336196" y="1880828"/>
            <a:ext cx="360040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9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/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 </a:t>
            </a:r>
            <a:r>
              <a:rPr lang="tr-TR" sz="4400" b="1" dirty="0">
                <a:solidFill>
                  <a:srgbClr val="0000FF"/>
                </a:solidFill>
              </a:rPr>
              <a:t>/</a:t>
            </a:r>
          </a:p>
          <a:p>
            <a:endParaRPr lang="tr-TR" sz="4400" b="1" dirty="0">
              <a:solidFill>
                <a:srgbClr val="0000FF"/>
              </a:solidFill>
            </a:endParaRPr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3275856" y="2780928"/>
            <a:ext cx="49685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Örnek: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Infix’den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postfix’e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dönüşüm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tr-TR" sz="4400" b="1" dirty="0" smtClean="0"/>
              <a:t> (10+20)*(30+40)/(50-60)</a:t>
            </a:r>
          </a:p>
          <a:p>
            <a:r>
              <a:rPr lang="tr-TR" sz="4400" b="1" dirty="0" err="1" smtClean="0"/>
              <a:t>Stack</a:t>
            </a:r>
            <a:r>
              <a:rPr lang="tr-TR" sz="4400" b="1" dirty="0" smtClean="0"/>
              <a:t>	:  </a:t>
            </a:r>
            <a:r>
              <a:rPr lang="tr-TR" sz="44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tr-TR" sz="4400" b="1" dirty="0" smtClean="0"/>
              <a:t>Çıkış	:  10 20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 smtClean="0"/>
              <a:t> </a:t>
            </a:r>
            <a:r>
              <a:rPr lang="tr-TR" sz="4400" b="1" dirty="0"/>
              <a:t>30</a:t>
            </a:r>
            <a:r>
              <a:rPr lang="tr-TR" sz="4400" b="1" dirty="0" smtClean="0"/>
              <a:t> 40 </a:t>
            </a:r>
            <a:r>
              <a:rPr lang="tr-TR" sz="4400" b="1" dirty="0" smtClean="0">
                <a:solidFill>
                  <a:srgbClr val="0000FF"/>
                </a:solidFill>
              </a:rPr>
              <a:t>+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smtClean="0">
                <a:solidFill>
                  <a:srgbClr val="0000FF"/>
                </a:solidFill>
              </a:rPr>
              <a:t>* </a:t>
            </a:r>
            <a:r>
              <a:rPr lang="tr-TR" sz="4400" b="1" dirty="0" smtClean="0"/>
              <a:t>50 60 </a:t>
            </a:r>
            <a:r>
              <a:rPr lang="tr-TR" sz="4400" b="1" dirty="0" smtClean="0">
                <a:solidFill>
                  <a:srgbClr val="0000FF"/>
                </a:solidFill>
              </a:rPr>
              <a:t>- </a:t>
            </a:r>
            <a:r>
              <a:rPr lang="tr-TR" sz="4400" b="1" dirty="0">
                <a:solidFill>
                  <a:srgbClr val="0000FF"/>
                </a:solidFill>
              </a:rPr>
              <a:t>/</a:t>
            </a:r>
          </a:p>
          <a:p>
            <a:endParaRPr lang="tr-TR" sz="4400" b="1" dirty="0">
              <a:solidFill>
                <a:srgbClr val="0000FF"/>
              </a:solidFill>
            </a:endParaRPr>
          </a:p>
        </p:txBody>
      </p:sp>
      <p:sp>
        <p:nvSpPr>
          <p:cNvPr id="4" name="Bulut 3"/>
          <p:cNvSpPr/>
          <p:nvPr/>
        </p:nvSpPr>
        <p:spPr>
          <a:xfrm>
            <a:off x="3707904" y="4149080"/>
            <a:ext cx="2016224" cy="100811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ym typeface="Wingdings"/>
              </a:rPr>
              <a:t></a:t>
            </a:r>
            <a:r>
              <a:rPr lang="tr-TR" dirty="0" smtClean="0"/>
              <a:t>Dönüşüm tamamlandı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0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Aşağıdaki </a:t>
            </a:r>
            <a:r>
              <a:rPr lang="tr-TR" dirty="0" err="1" smtClean="0"/>
              <a:t>infix</a:t>
            </a:r>
            <a:r>
              <a:rPr lang="tr-TR" dirty="0" smtClean="0"/>
              <a:t> ifadenin </a:t>
            </a:r>
            <a:r>
              <a:rPr lang="tr-TR" dirty="0" err="1" smtClean="0"/>
              <a:t>postfix</a:t>
            </a:r>
            <a:r>
              <a:rPr lang="tr-TR" dirty="0" smtClean="0"/>
              <a:t> dönüşümünü bulunuz</a:t>
            </a:r>
          </a:p>
          <a:p>
            <a:endParaRPr lang="tr-TR" dirty="0"/>
          </a:p>
          <a:p>
            <a:r>
              <a:rPr lang="tr-TR" dirty="0" smtClean="0"/>
              <a:t>(20+10)*(3+4)/((7+5)*(5-2))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Algoritma-</a:t>
            </a:r>
            <a:r>
              <a:rPr lang="tr-TR" dirty="0"/>
              <a:t> </a:t>
            </a:r>
            <a:r>
              <a:rPr lang="tr-TR" dirty="0" err="1"/>
              <a:t>Infix’den</a:t>
            </a:r>
            <a:r>
              <a:rPr lang="tr-TR" dirty="0"/>
              <a:t> </a:t>
            </a:r>
            <a:r>
              <a:rPr lang="tr-TR" dirty="0" err="1"/>
              <a:t>postfix’e</a:t>
            </a:r>
            <a:r>
              <a:rPr lang="tr-TR" dirty="0"/>
              <a:t> dönüşüm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Algorithm for Infix to Postfix Conversion</a:t>
            </a:r>
            <a:endParaRPr lang="en-US" dirty="0"/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1.  scan infix expression from left to right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2.  if an operand is encountered add to P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3.  if an operator is found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 i) repeatedly pop the operator from stack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which</a:t>
            </a:r>
            <a:endParaRPr lang="tr-TR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are having higher precedence than </a:t>
            </a:r>
            <a:endParaRPr lang="tr-TR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operator found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 ii) add the new operator to stack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4.  if a right parenthesis found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   i) repeatedly pop the stack and add </a:t>
            </a:r>
            <a:endParaRPr lang="tr-TR" sz="1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po</a:t>
            </a:r>
            <a:r>
              <a:rPr lang="tr-TR" sz="1900" b="1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ed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operators to the expression </a:t>
            </a:r>
            <a:endParaRPr lang="tr-TR" sz="1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9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a left parenthesis is found.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           ii) remove the left parenthesis</a:t>
            </a:r>
          </a:p>
          <a:p>
            <a:pPr marL="0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5.   stop  </a:t>
            </a:r>
            <a:r>
              <a:rPr lang="en-US" sz="3500" b="1" dirty="0"/>
              <a:t>  </a:t>
            </a:r>
            <a:r>
              <a:rPr lang="en-US" dirty="0"/>
              <a:t> </a:t>
            </a:r>
            <a:r>
              <a:rPr lang="en-US" b="1" dirty="0"/>
              <a:t/>
            </a:r>
            <a:br>
              <a:rPr lang="en-US" b="1" dirty="0"/>
            </a:b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971600" y="60212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http://www.jkinfoline.com/arrays/376-infix-to-postfix-conversion.html</a:t>
            </a:r>
          </a:p>
        </p:txBody>
      </p:sp>
    </p:spTree>
    <p:extLst>
      <p:ext uri="{BB962C8B-B14F-4D97-AF65-F5344CB8AC3E}">
        <p14:creationId xmlns:p14="http://schemas.microsoft.com/office/powerpoint/2010/main" val="24708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Postfix</a:t>
            </a:r>
            <a:r>
              <a:rPr lang="tr-TR" dirty="0" smtClean="0"/>
              <a:t> dönüşümünün değerlendirilmesi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Genelde bir </a:t>
            </a:r>
            <a:r>
              <a:rPr lang="tr-TR" dirty="0" err="1" smtClean="0"/>
              <a:t>compiler</a:t>
            </a:r>
            <a:r>
              <a:rPr lang="tr-TR" dirty="0" smtClean="0"/>
              <a:t> bir </a:t>
            </a:r>
            <a:r>
              <a:rPr lang="tr-TR" dirty="0" err="1" smtClean="0"/>
              <a:t>infix</a:t>
            </a:r>
            <a:r>
              <a:rPr lang="tr-TR" dirty="0" smtClean="0"/>
              <a:t> ifadeyi hesaplayacağı zaman önce </a:t>
            </a:r>
            <a:r>
              <a:rPr lang="tr-TR" dirty="0" err="1" smtClean="0"/>
              <a:t>postfix</a:t>
            </a:r>
            <a:r>
              <a:rPr lang="tr-TR" dirty="0" smtClean="0"/>
              <a:t> formuna dönüştürür. </a:t>
            </a:r>
          </a:p>
          <a:p>
            <a:r>
              <a:rPr lang="tr-TR" dirty="0" smtClean="0"/>
              <a:t>Böylece ortaya çıkabilecek olan belirsizlikler ortadan kaldırılır.</a:t>
            </a:r>
          </a:p>
          <a:p>
            <a:endParaRPr lang="tr-TR" dirty="0"/>
          </a:p>
          <a:p>
            <a:r>
              <a:rPr lang="tr-TR" dirty="0" smtClean="0"/>
              <a:t>5*6+7*8  </a:t>
            </a:r>
            <a:r>
              <a:rPr lang="tr-TR" dirty="0" smtClean="0">
                <a:sym typeface="Symbol"/>
              </a:rPr>
              <a:t> </a:t>
            </a:r>
            <a:r>
              <a:rPr lang="tr-TR" dirty="0" smtClean="0"/>
              <a:t>5 6 * 7 8 * +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76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postfix</a:t>
            </a:r>
            <a:r>
              <a:rPr lang="tr-TR" dirty="0" smtClean="0"/>
              <a:t> ifadenin hesaplanması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Elemanlar </a:t>
            </a:r>
            <a:r>
              <a:rPr lang="tr-TR" dirty="0" err="1" smtClean="0"/>
              <a:t>yığıta</a:t>
            </a:r>
            <a:r>
              <a:rPr lang="tr-TR" dirty="0" smtClean="0"/>
              <a:t> itilirken, ifade içerisinde bir operatöre sıra geldiği zaman </a:t>
            </a:r>
            <a:r>
              <a:rPr lang="tr-TR" dirty="0" err="1" smtClean="0"/>
              <a:t>yığıt</a:t>
            </a:r>
            <a:r>
              <a:rPr lang="tr-TR" dirty="0" smtClean="0"/>
              <a:t> içerisindeki son iki ifade üzerinde işlem gerçekleştirilir.</a:t>
            </a:r>
          </a:p>
          <a:p>
            <a:r>
              <a:rPr lang="tr-TR" dirty="0" smtClean="0"/>
              <a:t>Son iki eleman çıkartılır ve ve sonuç tekrar </a:t>
            </a:r>
            <a:r>
              <a:rPr lang="tr-TR" dirty="0" err="1" smtClean="0"/>
              <a:t>yığıta</a:t>
            </a:r>
            <a:r>
              <a:rPr lang="tr-TR" dirty="0" smtClean="0"/>
              <a:t> yazılır.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3568" y="4100364"/>
            <a:ext cx="433240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/>
              <a:t>Örnek:</a:t>
            </a:r>
          </a:p>
          <a:p>
            <a:r>
              <a:rPr lang="tr-TR" sz="2800" dirty="0" err="1" smtClean="0"/>
              <a:t>infix</a:t>
            </a:r>
            <a:r>
              <a:rPr lang="tr-TR" sz="2800" dirty="0"/>
              <a:t>	</a:t>
            </a:r>
            <a:r>
              <a:rPr lang="tr-TR" sz="2800" dirty="0" smtClean="0"/>
              <a:t> :  (3+4)*((5*6)+(</a:t>
            </a:r>
            <a:r>
              <a:rPr lang="tr-TR" sz="2800" dirty="0"/>
              <a:t>9-2</a:t>
            </a:r>
            <a:r>
              <a:rPr lang="tr-TR" sz="2800" dirty="0" smtClean="0"/>
              <a:t>))</a:t>
            </a:r>
          </a:p>
          <a:p>
            <a:r>
              <a:rPr lang="tr-TR" sz="2800" dirty="0" err="1" smtClean="0"/>
              <a:t>postfix</a:t>
            </a:r>
            <a:r>
              <a:rPr lang="tr-TR" sz="2800" dirty="0" smtClean="0"/>
              <a:t>:   3 4 + 5 6 * 9 2 - + *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895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3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12372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4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chemeClr val="accent6">
                    <a:lumMod val="50000"/>
                  </a:schemeClr>
                </a:solidFill>
              </a:rPr>
              <a:t>30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yığıtın</a:t>
            </a:r>
            <a:r>
              <a:rPr lang="tr-TR" sz="2400" dirty="0"/>
              <a:t> üstüne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59832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16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 smtClean="0"/>
              <a:t>3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48376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0495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12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2843808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334786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5676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370790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5353" y="3933056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230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06794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647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42798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9545" y="3908673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6766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4788024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0020" y="3908673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9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3904878" y="32849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2774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507605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30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890020" y="3908673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27840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dirty="0"/>
              <a:t>7</a:t>
            </a:r>
            <a:endParaRPr lang="tr-TR" dirty="0"/>
          </a:p>
        </p:txBody>
      </p:sp>
      <p:sp>
        <p:nvSpPr>
          <p:cNvPr id="16" name="İkizkenar Üçgen 15"/>
          <p:cNvSpPr/>
          <p:nvPr/>
        </p:nvSpPr>
        <p:spPr>
          <a:xfrm>
            <a:off x="543609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3885828" y="450912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442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" y="1376772"/>
            <a:ext cx="8229600" cy="936104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  <a:r>
              <a:rPr lang="tr-TR" sz="4000" dirty="0" smtClean="0"/>
              <a:t>: 3 4 +  5 6 * 9 2 - + * </a:t>
            </a:r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3635896" y="2996952"/>
            <a:ext cx="1008112" cy="2736304"/>
            <a:chOff x="1259632" y="3140968"/>
            <a:chExt cx="1800200" cy="3024336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Düz Bağlayıcı 5"/>
            <p:cNvCxnSpPr/>
            <p:nvPr/>
          </p:nvCxnSpPr>
          <p:spPr>
            <a:xfrm>
              <a:off x="3059832" y="3140968"/>
              <a:ext cx="0" cy="302433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6165304"/>
              <a:ext cx="18002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ikdörtgen 7"/>
          <p:cNvSpPr/>
          <p:nvPr/>
        </p:nvSpPr>
        <p:spPr>
          <a:xfrm>
            <a:off x="3887924" y="5085184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tr-TR" sz="2000" dirty="0" smtClean="0"/>
              <a:t>259</a:t>
            </a:r>
            <a:endParaRPr lang="tr-TR" sz="1600" dirty="0"/>
          </a:p>
        </p:txBody>
      </p:sp>
      <p:sp>
        <p:nvSpPr>
          <p:cNvPr id="16" name="İkizkenar Üçgen 15"/>
          <p:cNvSpPr/>
          <p:nvPr/>
        </p:nvSpPr>
        <p:spPr>
          <a:xfrm>
            <a:off x="5796136" y="1844824"/>
            <a:ext cx="360040" cy="36004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88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2987427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3455479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5436096" y="2492896"/>
            <a:ext cx="3096344" cy="1080120"/>
          </a:xfrm>
          <a:prstGeom prst="cloudCallout">
            <a:avLst>
              <a:gd name="adj1" fmla="val -110456"/>
              <a:gd name="adj2" fmla="val -472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 </a:t>
            </a:r>
            <a:r>
              <a:rPr lang="tr-TR" sz="2000" dirty="0" smtClean="0"/>
              <a:t>stack1.push(</a:t>
            </a:r>
            <a:r>
              <a:rPr lang="tr-TR" sz="2000" b="1" dirty="0" smtClean="0">
                <a:solidFill>
                  <a:srgbClr val="009900"/>
                </a:solidFill>
              </a:rPr>
              <a:t>40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ile </a:t>
            </a:r>
            <a:r>
              <a:rPr lang="tr-TR" sz="2400" dirty="0" err="1"/>
              <a:t>yığıtın</a:t>
            </a:r>
            <a:r>
              <a:rPr lang="tr-TR" sz="2400" dirty="0"/>
              <a:t> üstüne yeni bir eleman ekliyoruz.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059435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>
            <a:off x="1979315" y="2818673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547664" y="2276872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3059832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059832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3050679" y="3789040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05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Algoritma- Bir </a:t>
            </a:r>
            <a:r>
              <a:rPr lang="tr-TR" dirty="0" err="1"/>
              <a:t>postfix</a:t>
            </a:r>
            <a:r>
              <a:rPr lang="tr-TR" dirty="0"/>
              <a:t> ifadenin hesaplanması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P is an arithmetic expression in postfix notation. We will evaluate it using a stack to hold the operands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with an empty stack. We scan P from left to right.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(we have not reached the end of P)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 operand is found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onto the stack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End-If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an operator is found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and call the value A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and call the value B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Evaluate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op A using the operator just found.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resulting value onto the stack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End-If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End-While 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stack (this is the final 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tr-TR" b="1" dirty="0"/>
          </a:p>
          <a:p>
            <a:endParaRPr lang="tr-TR" dirty="0" smtClean="0"/>
          </a:p>
          <a:p>
            <a:r>
              <a:rPr lang="en-US" dirty="0" smtClean="0"/>
              <a:t>Notes</a:t>
            </a:r>
            <a:r>
              <a:rPr lang="en-US" dirty="0"/>
              <a:t>:</a:t>
            </a:r>
          </a:p>
          <a:p>
            <a:r>
              <a:rPr lang="en-US" dirty="0"/>
              <a:t>At the end, there should be only one element left on the stack.</a:t>
            </a:r>
          </a:p>
          <a:p>
            <a:r>
              <a:rPr lang="en-US" dirty="0"/>
              <a:t>This assumes the postfix </a:t>
            </a:r>
            <a:r>
              <a:rPr lang="en-US" dirty="0" smtClean="0"/>
              <a:t>expression </a:t>
            </a:r>
            <a:r>
              <a:rPr lang="en-US" dirty="0"/>
              <a:t>is valid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http://faculty.cs.niu.edu/~hutchins/csci241/eval.htm</a:t>
            </a:r>
          </a:p>
        </p:txBody>
      </p:sp>
    </p:spTree>
    <p:extLst>
      <p:ext uri="{BB962C8B-B14F-4D97-AF65-F5344CB8AC3E}">
        <p14:creationId xmlns:p14="http://schemas.microsoft.com/office/powerpoint/2010/main" val="1135346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656183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Programlamada her bir ( { [ sembolünün devamında ] } ) sembolleri ile kapatılması gerekir.</a:t>
            </a:r>
          </a:p>
          <a:p>
            <a:r>
              <a:rPr lang="tr-TR" dirty="0" err="1"/>
              <a:t>Yığıt</a:t>
            </a:r>
            <a:r>
              <a:rPr lang="tr-TR" dirty="0"/>
              <a:t> ile parantezlerin dengeli olup olmadığı kontrol edilebilir.</a:t>
            </a:r>
            <a:endParaRPr lang="tr-TR" dirty="0" smtClean="0"/>
          </a:p>
          <a:p>
            <a:endParaRPr lang="tr-TR" dirty="0" smtClean="0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Uygulama-Dengeli Parantezler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1115616" y="3890665"/>
            <a:ext cx="525658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tr-TR" sz="2800" dirty="0" err="1"/>
              <a:t>void</a:t>
            </a:r>
            <a:r>
              <a:rPr lang="tr-TR" sz="2800" dirty="0"/>
              <a:t> function1</a:t>
            </a:r>
            <a:r>
              <a:rPr lang="tr-TR" sz="2800" b="1" dirty="0">
                <a:solidFill>
                  <a:srgbClr val="009900"/>
                </a:solidFill>
              </a:rPr>
              <a:t>(</a:t>
            </a:r>
            <a:r>
              <a:rPr lang="tr-TR" sz="2800" dirty="0" err="1"/>
              <a:t>int</a:t>
            </a:r>
            <a:r>
              <a:rPr lang="tr-TR" sz="2800" dirty="0"/>
              <a:t> x</a:t>
            </a:r>
            <a:r>
              <a:rPr lang="tr-TR" sz="2800" b="1" dirty="0">
                <a:solidFill>
                  <a:srgbClr val="009900"/>
                </a:solidFill>
              </a:rPr>
              <a:t>)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b="1" dirty="0">
                <a:solidFill>
                  <a:srgbClr val="0070C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int</a:t>
            </a:r>
            <a:r>
              <a:rPr lang="tr-TR" sz="2800" dirty="0"/>
              <a:t> A</a:t>
            </a:r>
            <a:r>
              <a:rPr lang="tr-TR" sz="2800" b="1" dirty="0">
                <a:solidFill>
                  <a:srgbClr val="FF3300"/>
                </a:solidFill>
              </a:rPr>
              <a:t>[</a:t>
            </a:r>
            <a:r>
              <a:rPr lang="tr-TR" sz="2800" dirty="0"/>
              <a:t>10</a:t>
            </a:r>
            <a:r>
              <a:rPr lang="tr-TR" sz="2800" b="1" dirty="0">
                <a:solidFill>
                  <a:srgbClr val="FF3300"/>
                </a:solidFill>
              </a:rPr>
              <a:t>]</a:t>
            </a:r>
            <a:r>
              <a:rPr lang="tr-TR" sz="2800" dirty="0"/>
              <a:t>;</a:t>
            </a:r>
          </a:p>
          <a:p>
            <a:pPr marL="400050" lvl="1" indent="0">
              <a:buNone/>
            </a:pPr>
            <a:r>
              <a:rPr lang="tr-TR" sz="28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9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Yığıt</a:t>
            </a:r>
            <a:r>
              <a:rPr lang="tr-TR" dirty="0" smtClean="0"/>
              <a:t> nasıl çalışır?</a:t>
            </a:r>
            <a:endParaRPr lang="tr-TR" dirty="0"/>
          </a:p>
        </p:txBody>
      </p:sp>
      <p:grpSp>
        <p:nvGrpSpPr>
          <p:cNvPr id="10" name="Grup 9"/>
          <p:cNvGrpSpPr/>
          <p:nvPr/>
        </p:nvGrpSpPr>
        <p:grpSpPr>
          <a:xfrm>
            <a:off x="3995539" y="3070701"/>
            <a:ext cx="1800200" cy="2808312"/>
            <a:chOff x="1259632" y="2204864"/>
            <a:chExt cx="1224136" cy="1872208"/>
          </a:xfrm>
        </p:grpSpPr>
        <p:cxnSp>
          <p:nvCxnSpPr>
            <p:cNvPr id="5" name="Düz Bağlayıcı 4"/>
            <p:cNvCxnSpPr/>
            <p:nvPr/>
          </p:nvCxnSpPr>
          <p:spPr>
            <a:xfrm>
              <a:off x="1259632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>
            <a:xfrm>
              <a:off x="1259632" y="4077072"/>
              <a:ext cx="12241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2483768" y="2204864"/>
              <a:ext cx="0" cy="187220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Metin kutusu 18"/>
          <p:cNvSpPr txBox="1"/>
          <p:nvPr/>
        </p:nvSpPr>
        <p:spPr>
          <a:xfrm>
            <a:off x="4463591" y="6095037"/>
            <a:ext cx="82809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Yığıt</a:t>
            </a:r>
            <a:endParaRPr lang="tr-TR" dirty="0" smtClean="0"/>
          </a:p>
          <a:p>
            <a:pPr algn="ctr"/>
            <a:r>
              <a:rPr lang="tr-TR" dirty="0" smtClean="0"/>
              <a:t>(</a:t>
            </a:r>
            <a:r>
              <a:rPr lang="tr-TR" dirty="0" err="1" smtClean="0"/>
              <a:t>Stack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6" name="Bulut Belirtme Çizgisi 5"/>
          <p:cNvSpPr/>
          <p:nvPr/>
        </p:nvSpPr>
        <p:spPr>
          <a:xfrm>
            <a:off x="683568" y="2708920"/>
            <a:ext cx="3096344" cy="1080120"/>
          </a:xfrm>
          <a:prstGeom prst="cloudCallout">
            <a:avLst>
              <a:gd name="adj1" fmla="val 65196"/>
              <a:gd name="adj2" fmla="val 356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sz="2000" dirty="0" smtClean="0"/>
              <a:t>stack1.pop(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87624" y="112474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/>
              <a:t>Pop ile </a:t>
            </a:r>
            <a:r>
              <a:rPr lang="tr-TR" sz="2400" dirty="0" err="1"/>
              <a:t>yığıtın</a:t>
            </a:r>
            <a:r>
              <a:rPr lang="tr-TR" sz="2400" dirty="0"/>
              <a:t> üstünden bir eleman çıkarıyoruz.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067547" y="5301208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10</a:t>
            </a:r>
            <a:endParaRPr lang="tr-TR" dirty="0"/>
          </a:p>
        </p:txBody>
      </p:sp>
      <p:sp>
        <p:nvSpPr>
          <p:cNvPr id="12" name="Yay 11"/>
          <p:cNvSpPr/>
          <p:nvPr/>
        </p:nvSpPr>
        <p:spPr>
          <a:xfrm rot="16200000">
            <a:off x="5220072" y="2700536"/>
            <a:ext cx="1584176" cy="1584176"/>
          </a:xfrm>
          <a:prstGeom prst="arc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4067944" y="4797152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20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067944" y="4293096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156176" y="2461701"/>
            <a:ext cx="165618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x=</a:t>
            </a:r>
            <a:r>
              <a:rPr lang="tr-TR" b="1" dirty="0" smtClean="0">
                <a:solidFill>
                  <a:srgbClr val="FF0066"/>
                </a:solidFill>
              </a:rPr>
              <a:t>40</a:t>
            </a:r>
            <a:endParaRPr lang="tr-TR" b="1" dirty="0">
              <a:solidFill>
                <a:srgbClr val="FF0066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067944" y="3789040"/>
            <a:ext cx="1656184" cy="4320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9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2796</Words>
  <Application>Microsoft Office PowerPoint</Application>
  <PresentationFormat>Ekran Gösterisi (4:3)</PresentationFormat>
  <Paragraphs>774</Paragraphs>
  <Slides>81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81</vt:i4>
      </vt:variant>
    </vt:vector>
  </HeadingPairs>
  <TitlesOfParts>
    <vt:vector size="87" baseType="lpstr">
      <vt:lpstr>Arial</vt:lpstr>
      <vt:lpstr>Calibri</vt:lpstr>
      <vt:lpstr>Courier New</vt:lpstr>
      <vt:lpstr>Symbol</vt:lpstr>
      <vt:lpstr>Wingdings</vt:lpstr>
      <vt:lpstr>Ofis Teması</vt:lpstr>
      <vt:lpstr>Yığıt Soyut Veri Tipi (Stack ADT) Yığıt Veri Yapısı</vt:lpstr>
      <vt:lpstr>Yığıt 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nasıl çalışır?</vt:lpstr>
      <vt:lpstr>Yığıt üzerinde tanımlı temel işlemler 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Stack ADT – Dizi ile gerçekleştirme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Bağlı Yığıt Veri Yapısı</vt:lpstr>
      <vt:lpstr>Stack uygulaması: Infix, Prefix, Postfix</vt:lpstr>
      <vt:lpstr>Infix, Prefix, Postfix</vt:lpstr>
      <vt:lpstr>Infix, Prefix, Postfix</vt:lpstr>
      <vt:lpstr>Infix, Prefix, Postfix</vt:lpstr>
      <vt:lpstr>Infix, Prefix, Postfix</vt:lpstr>
      <vt:lpstr>Infix, Prefix, Postfix</vt:lpstr>
      <vt:lpstr>Örnek 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Örnek: Infix’den postfix’e dönüşüm</vt:lpstr>
      <vt:lpstr>Uygulama</vt:lpstr>
      <vt:lpstr>Algoritma- Infix’den postfix’e dönüşüm</vt:lpstr>
      <vt:lpstr>Postfix dönüşümünün değerlendirilmesi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Bir postfix ifadenin hesaplanması</vt:lpstr>
      <vt:lpstr>Algoritma- Bir postfix ifadenin hesaplanması</vt:lpstr>
      <vt:lpstr>Uygulama-Dengeli Parantezler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ADT</dc:title>
  <dc:creator>xyz</dc:creator>
  <cp:lastModifiedBy>ahmet</cp:lastModifiedBy>
  <cp:revision>163</cp:revision>
  <dcterms:created xsi:type="dcterms:W3CDTF">2015-11-04T20:19:11Z</dcterms:created>
  <dcterms:modified xsi:type="dcterms:W3CDTF">2022-03-14T13:04:36Z</dcterms:modified>
</cp:coreProperties>
</file>