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5EEDA1-5ADB-4BC3-A67B-47FCF1F73943}">
  <a:tblStyle styleId="{705EEDA1-5ADB-4BC3-A67B-47FCF1F739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indent="0" lvl="1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indent="0" lvl="2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indent="0" lvl="3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indent="0" lvl="4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indent="0" lvl="5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indent="0" lvl="6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indent="0" lvl="7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indent="0" lvl="8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indent="0" lvl="1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indent="0" lvl="2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indent="0" lvl="3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indent="0" lvl="4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indent="0" lvl="5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indent="0" lvl="6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indent="0" lvl="7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indent="0" lvl="8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35940" y="1510703"/>
            <a:ext cx="7727950" cy="451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ctrTitle"/>
          </p:nvPr>
        </p:nvSpPr>
        <p:spPr>
          <a:xfrm>
            <a:off x="1837054" y="1906904"/>
            <a:ext cx="5469890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597814" y="1517141"/>
            <a:ext cx="3977004" cy="4382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289296" y="1517141"/>
            <a:ext cx="2510790" cy="4013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5940" y="1510703"/>
            <a:ext cx="7727950" cy="451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Relationship Id="rId4" Type="http://schemas.openxmlformats.org/officeDocument/2006/relationships/image" Target="../media/image14.jpg"/><Relationship Id="rId5" Type="http://schemas.openxmlformats.org/officeDocument/2006/relationships/image" Target="../media/image27.jpg"/><Relationship Id="rId6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Relationship Id="rId5" Type="http://schemas.openxmlformats.org/officeDocument/2006/relationships/image" Target="../media/image2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59.png"/><Relationship Id="rId5" Type="http://schemas.openxmlformats.org/officeDocument/2006/relationships/image" Target="../media/image52.jpg"/><Relationship Id="rId6" Type="http://schemas.openxmlformats.org/officeDocument/2006/relationships/image" Target="../media/image4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9.jpg"/><Relationship Id="rId4" Type="http://schemas.openxmlformats.org/officeDocument/2006/relationships/image" Target="../media/image43.png"/><Relationship Id="rId5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jpg"/><Relationship Id="rId4" Type="http://schemas.openxmlformats.org/officeDocument/2006/relationships/image" Target="../media/image2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Relationship Id="rId5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4.png"/><Relationship Id="rId4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7.png"/><Relationship Id="rId4" Type="http://schemas.openxmlformats.org/officeDocument/2006/relationships/image" Target="../media/image3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8.jpg"/><Relationship Id="rId4" Type="http://schemas.openxmlformats.org/officeDocument/2006/relationships/hyperlink" Target="https://www.google.com/intl/en/ipv6/statistics.htm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5.jpg"/><Relationship Id="rId4" Type="http://schemas.openxmlformats.org/officeDocument/2006/relationships/hyperlink" Target="https://www.google.com/intl/en/ipv6/statistic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311700" y="1232750"/>
            <a:ext cx="8520600" cy="3034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4400"/>
              <a:t>Ağ Programlama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4400"/>
              <a:t>(Network Programming)</a:t>
            </a:r>
            <a:br>
              <a:rPr lang="en-US" sz="4400"/>
            </a:b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1. GİRİŞ &amp; TEMEL KAVRAMLAR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341008" y="46482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Dr.Öğr. Üyesi Ahmet KARADOĞAN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4" y="764755"/>
            <a:ext cx="8028685" cy="511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430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İletim, Sinyal..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35940" y="1526489"/>
            <a:ext cx="7741284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-343535" lvl="0" marL="355600" marR="508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Sayısal iletişim ikili tabanda kodlanmış bilgi veya verinin	sistemler arasında aktarılmasını kapsar.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İletim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Paralel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Seri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Asenkron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19318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Senkron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26797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Sinyal (İşaret), fiziksel değişkenlerin durumu hakkında bilgi taşıyan ve matematiksel olarak fonksiyon (İşlev) biçiminde gösterilen kavrama denir.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19300"/>
            <a:ext cx="6439847" cy="495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463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Bant Genişliği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17868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Otoban Benzetmesi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521" y="1471394"/>
            <a:ext cx="6187379" cy="477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4745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Ağ Bileşenleri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535940" y="1507044"/>
            <a:ext cx="3507740" cy="434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Ağ Sınıflandırılması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Lan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Wan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Ağ Cihazları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Aktif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Pasif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Topoloji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7891" y="2448691"/>
            <a:ext cx="4902496" cy="331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188845" y="166573"/>
            <a:ext cx="476948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Ağın Sınıflandırılması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535940" y="925524"/>
            <a:ext cx="5439410" cy="5287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Coğrafi koşullara göre;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LAN, MAN, WAN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Topolojilerine göre;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Bus, Ring, Star, Tree, Mesh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Ortamlarına göre;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OSI, TCP/IP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Ethernet, Token Ring, FDDI, ATM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İletim Yöntemleri;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Aktif (Ağ Cihazları);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19736"/>
              </a:lnSpc>
              <a:spcBef>
                <a:spcPts val="1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Modem, NIC, Repeater, Hub, Switch, Router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Pasif (Kablolar);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Coaxial, UTP, STP, Fiber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673857" y="461594"/>
            <a:ext cx="3799204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LAN, MAN, WAN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535940" y="1506394"/>
            <a:ext cx="6376670" cy="41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LAN - Yerel alan ağları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(Local Area Networks, LANs)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MAN - Metropol alan ağları (Metropolitan Area Networks, MAN)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132651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WAN - Geniş alan ağları (Wide Area Networks, WAN)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3553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535940" y="1610309"/>
            <a:ext cx="7919720" cy="130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1630" lvl="0" marL="35369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Ev, okul, laboratuvar, iş binaları vb. gibi sınırlı coğrafi 	alanda bilgisayarları ve araçları birbirine bağlayan bir 	bilgisayar ağıdır.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29" y="3140964"/>
            <a:ext cx="3836639" cy="287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34315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535940" y="1540129"/>
            <a:ext cx="7924165" cy="2513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LAN ağlarından daha büyük bir ağ yapısıdır.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Metropol olarak adlandırılmasının sebebi genellikle şehrin bir kısmını ya da tamamını kapsamasındandır.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1429385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Kampüs ağları adıyla da anılan bu ağlar, üniversite kampüslerinde ve büyük işyerlerinde kullanılır.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Değişik donanım ve aktarım ortamları kullanılır.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26"/>
          <p:cNvGrpSpPr/>
          <p:nvPr/>
        </p:nvGrpSpPr>
        <p:grpSpPr>
          <a:xfrm>
            <a:off x="3002026" y="4293057"/>
            <a:ext cx="3298063" cy="2326386"/>
            <a:chOff x="3002026" y="4293057"/>
            <a:chExt cx="3298063" cy="2326386"/>
          </a:xfrm>
        </p:grpSpPr>
        <p:pic>
          <p:nvPicPr>
            <p:cNvPr id="161" name="Google Shape;16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026" y="4293057"/>
              <a:ext cx="3298063" cy="2326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6"/>
            <p:cNvSpPr/>
            <p:nvPr/>
          </p:nvSpPr>
          <p:spPr>
            <a:xfrm>
              <a:off x="4482846" y="4293108"/>
              <a:ext cx="403860" cy="269240"/>
            </a:xfrm>
            <a:custGeom>
              <a:rect b="b" l="l" r="r" t="t"/>
              <a:pathLst>
                <a:path extrusionOk="0" h="269239" w="403860">
                  <a:moveTo>
                    <a:pt x="403847" y="0"/>
                  </a:moveTo>
                  <a:lnTo>
                    <a:pt x="0" y="0"/>
                  </a:lnTo>
                  <a:lnTo>
                    <a:pt x="0" y="269239"/>
                  </a:lnTo>
                  <a:lnTo>
                    <a:pt x="403847" y="269239"/>
                  </a:lnTo>
                  <a:lnTo>
                    <a:pt x="40384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" name="Google Shape;163;p26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981450" y="461594"/>
            <a:ext cx="118427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35940" y="1610309"/>
            <a:ext cx="7691755" cy="1818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3535" lvl="0" marL="355600" marR="5880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Birden fazla cihazın birbiri ile iletişim kurmasını sağlayan fiziksel veya mantıksal büyük ağdır.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Yerel alan ağlarının birbirine bağlanmasını sağlayan çok geniş ağlardır. En geniş alan ağı İnternettir.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57" y="3518484"/>
            <a:ext cx="5328539" cy="3110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609600"/>
            <a:ext cx="852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Dersin Amacı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/>
              <a:t>Temel bilgisayar ağ yapısını öğrenmek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/>
              <a:t>Bilgisayarlar arası haberleşmeyi, veri alışverişini sağlamak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/>
              <a:t>Server-client (sunucu-istemci) mimarisine dayalı uygulama geliştirmek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875">
            <a:spAutoFit/>
          </a:bodyPr>
          <a:lstStyle/>
          <a:p>
            <a:pPr indent="0" lvl="0" marL="2393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Ağ Topolojileri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535940" y="1348232"/>
            <a:ext cx="7555865" cy="3369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Bir ağdaki bilgisayarların nasıl yerleşeceğini, nasıl bağlanacağını, veri iletiminin nasıl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olacağını belirleyen genel yapıdır.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015" marR="1003935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Fiziksel topoloji: Ağın fiziksel olarak nasıl 	görüneceğini belirler (Fiziksel katman)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015" marR="7239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Mantıksal topoloji: Bir ağdaki veri akışının nasıl 	olacağını belirler (Veri iletim katmanı)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792" y="4728083"/>
            <a:ext cx="3274514" cy="212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81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Topolojiler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7" y="1916823"/>
            <a:ext cx="6489394" cy="420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11252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Ağ Donanımları(Cihazları)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535940" y="1510703"/>
            <a:ext cx="7727950" cy="451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NIC – Network Interface Card(Ağ Arabirim Kartı)</a:t>
            </a:r>
            <a:endParaRPr sz="3000"/>
          </a:p>
          <a:p>
            <a:pPr indent="-342900" lvl="0" marL="355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Repeater (Tekrarlayıcı-Yenileyici)</a:t>
            </a:r>
            <a:endParaRPr sz="3000"/>
          </a:p>
          <a:p>
            <a:pPr indent="-342900" lvl="0" marL="355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Hub (Dağıtıcı)</a:t>
            </a:r>
            <a:endParaRPr sz="3000"/>
          </a:p>
          <a:p>
            <a:pPr indent="-342900" lvl="0" marL="35560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Switch (Anahtar)</a:t>
            </a:r>
            <a:endParaRPr sz="3000"/>
          </a:p>
          <a:p>
            <a:pPr indent="-342900" lvl="0" marL="355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Bridge (Köprü)</a:t>
            </a:r>
            <a:endParaRPr sz="3000"/>
          </a:p>
          <a:p>
            <a:pPr indent="0" lvl="0" marL="469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600"/>
              <a:t>Brouter (Köprü-Yönlendirici)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Router (Yönlendirici)</a:t>
            </a:r>
            <a:endParaRPr sz="3000"/>
          </a:p>
          <a:p>
            <a:pPr indent="-342900" lvl="0" marL="355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Gateway (Ağ Geçidi - Geçityolu)</a:t>
            </a:r>
            <a:endParaRPr sz="3000"/>
          </a:p>
          <a:p>
            <a:pPr indent="-342900" lvl="0" marL="35560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Firewall (Ateş Duvarı)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594" y="1628736"/>
            <a:ext cx="6548882" cy="432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1250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Ağ Cihazları ve Simgeleri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1250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Ağ Cihazları ve Simgeleri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7" y="1628813"/>
            <a:ext cx="6768211" cy="444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34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 </a:t>
            </a:r>
            <a:r>
              <a:rPr lang="en-US" sz="3100"/>
              <a:t>– Network Interface Card (Ağ Arabirim Kartı)</a:t>
            </a:r>
            <a:endParaRPr sz="3100"/>
          </a:p>
        </p:txBody>
      </p:sp>
      <p:sp>
        <p:nvSpPr>
          <p:cNvPr id="208" name="Google Shape;208;p33"/>
          <p:cNvSpPr txBox="1"/>
          <p:nvPr/>
        </p:nvSpPr>
        <p:spPr>
          <a:xfrm>
            <a:off x="535940" y="1570685"/>
            <a:ext cx="8157209" cy="4265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-343535" lvl="0" marL="355600" marR="1125220" rtl="0" algn="l">
              <a:lnSpc>
                <a:spcPct val="108148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Ağ adaptörü veya ağ kartı (ethernet) kartı olarak adlandırılır.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Sinyalleri alma gönderme işlemlerini yapar.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193675" rtl="0" algn="l">
              <a:lnSpc>
                <a:spcPct val="108148"/>
              </a:lnSpc>
              <a:spcBef>
                <a:spcPts val="685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Veri paketlerini parçalara ayırma birleştirme işlemlerini yapar.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Fiziksel adrese sahiptir (MAC Adresi) 48 bittir. (16 lık)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OSI de Fiziksel(1) ve Veri iletim(2) katmanlarında yer alır.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1124585" rtl="0" algn="l">
              <a:lnSpc>
                <a:spcPct val="108148"/>
              </a:lnSpc>
              <a:spcBef>
                <a:spcPts val="69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Ethernet, ATM, FDDI, TokenRing, ISDN kullanılan teknolojilerdir.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PCI, USB, PCMCIA bağlantı yuvalarına takılırlar.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124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(Anahtar)</a:t>
            </a: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535940" y="1638046"/>
            <a:ext cx="8021320" cy="420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3535" lvl="0" marL="355600" marR="62928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Kendisine bağlı cihazlara anahtarlamalı bir yol sunar. 8, 12, 16, 24, 36 portlu olabilirler.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Paket aktarımında MAC adreslerini kullanır.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Adreslerine göre sadece iki cihazın birbirleri ile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5080" rtl="0" algn="l">
              <a:lnSpc>
                <a:spcPct val="96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haberleşmesine olanak sağlar diğer cihazlar paket trafiğinden etkilenmez.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779780" rtl="0" algn="l">
              <a:lnSpc>
                <a:spcPct val="96000"/>
              </a:lnSpc>
              <a:spcBef>
                <a:spcPts val="72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Diğer cihazlar kendi aralarında trafiğe devam edebilirler.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OSI de genelde ikinci katmanda çalışırlar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(bazen 3)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Ethernet, ATM teknolojilerini kullanırlar.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6288" y="0"/>
            <a:ext cx="2267711" cy="166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47" y="2337456"/>
            <a:ext cx="8109334" cy="2106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>
            <p:ph type="title"/>
          </p:nvPr>
        </p:nvSpPr>
        <p:spPr>
          <a:xfrm>
            <a:off x="3813809" y="461594"/>
            <a:ext cx="151701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955" y="2997073"/>
            <a:ext cx="2291044" cy="226606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>
            <p:ph type="title"/>
          </p:nvPr>
        </p:nvSpPr>
        <p:spPr>
          <a:xfrm>
            <a:off x="2252598" y="272288"/>
            <a:ext cx="46577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Router (Yönlendirici)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535940" y="1133119"/>
            <a:ext cx="6452870" cy="4599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Ağın ve paketlerin yönlendirilmesini sağlar.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IP adreslerini kullanır. OSI de 3.katmandadır.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En iyi yolun bulunması işlevini yapar.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Ağlar arası haberleşme için ara bağlantı sağlar.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LAN-LAN, LAN-MAN, LAN-WAN da işlev yapar.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Cihaz, işlemci, ram ve işletim sistemine sahiptir.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Yönlendirme tablosuna sahiptir.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Konfigürasyonu yapılabilir. Kurallar vb..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Farklı portlara (şaseler) sahiptir.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Statik, Dinamik yönlendirme.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3" y="6093294"/>
            <a:ext cx="1656207" cy="41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7801" y="5800737"/>
            <a:ext cx="1800225" cy="105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92090" y="5371719"/>
            <a:ext cx="2592323" cy="148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430" y="1706079"/>
            <a:ext cx="8079141" cy="4509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>
            <p:ph type="title"/>
          </p:nvPr>
        </p:nvSpPr>
        <p:spPr>
          <a:xfrm>
            <a:off x="3790950" y="461594"/>
            <a:ext cx="156400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11700" y="609600"/>
            <a:ext cx="852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Ağ Programlama Kullanım Alanları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/>
              <a:t>Ağ üzerinden karşılıklı oyun uygulamaları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/>
              <a:t>Dosya alışverişi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/>
              <a:t>Anlık mesajlaşma, chat uygulamaları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/>
              <a:t>Dağıtık sistemlerin yönetimi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/>
              <a:t>E-posta uygulamaları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/>
              <a:t>Veri trafiği takibi/analizi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790950" y="461594"/>
            <a:ext cx="156400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Router</a:t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641" y="1338262"/>
            <a:ext cx="6064414" cy="500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16630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Firewall(Ateş Duvarı)</a:t>
            </a:r>
            <a:endParaRPr/>
          </a:p>
        </p:txBody>
      </p:sp>
      <p:sp>
        <p:nvSpPr>
          <p:cNvPr id="249" name="Google Shape;249;p39"/>
          <p:cNvSpPr txBox="1"/>
          <p:nvPr/>
        </p:nvSpPr>
        <p:spPr>
          <a:xfrm>
            <a:off x="535940" y="1420113"/>
            <a:ext cx="7840345" cy="422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6305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Ağ erişimine ilişkin içerden veya dışarıdan yetkisiz her erişime engel olmak için veya paketleri süzmek için kullanılan güvenlik amaçlı donanım veya yazılımdır.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Kurallar tanımlanır. IP ler tanımlanır.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Portlar kullanılır. Servislere erişim ayarlanır.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Genelde İzin ver veya yasakla prensibine göre çalışır.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78" y="188595"/>
            <a:ext cx="1296162" cy="1375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720" y="5182450"/>
            <a:ext cx="3096386" cy="166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4189" y="5159768"/>
            <a:ext cx="2664333" cy="157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135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Kablolama Sınıflamaları</a:t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535940" y="1513495"/>
            <a:ext cx="6049645" cy="438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Coaxial (Koaksiyel – Eş eksenli) [BNC]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Thin (thinnet) (İnce)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Thick (thicknet) (Kalın)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Twisted-Pair (Çift-bükümlü) [RJ45]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STP (Korumalı Çift-bükümlü)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UTP (Korumasız Çift-bükümlü)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Straight-through (Düz)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Cross-over (Ters)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Rollover ()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Fiber-Optik [ST /SC / MT-RJ]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6210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Coaxial(Koaksiyel – Eş eksenli)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4" y="4149077"/>
            <a:ext cx="8774557" cy="217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6498" y="1435988"/>
            <a:ext cx="2771775" cy="241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41"/>
          <p:cNvGrpSpPr/>
          <p:nvPr/>
        </p:nvGrpSpPr>
        <p:grpSpPr>
          <a:xfrm>
            <a:off x="257949" y="1196721"/>
            <a:ext cx="4674096" cy="2857499"/>
            <a:chOff x="257949" y="1196721"/>
            <a:chExt cx="4674096" cy="2857499"/>
          </a:xfrm>
        </p:grpSpPr>
        <p:pic>
          <p:nvPicPr>
            <p:cNvPr id="267" name="Google Shape;267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7949" y="1196721"/>
              <a:ext cx="3810000" cy="2857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91865" y="2492883"/>
              <a:ext cx="1440180" cy="14401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9074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Twisted-Pair (Çift-bükümlü)</a:t>
            </a:r>
            <a:endParaRPr/>
          </a:p>
        </p:txBody>
      </p:sp>
      <p:grpSp>
        <p:nvGrpSpPr>
          <p:cNvPr id="274" name="Google Shape;274;p42"/>
          <p:cNvGrpSpPr/>
          <p:nvPr/>
        </p:nvGrpSpPr>
        <p:grpSpPr>
          <a:xfrm>
            <a:off x="0" y="1124711"/>
            <a:ext cx="9099423" cy="3168396"/>
            <a:chOff x="0" y="1124711"/>
            <a:chExt cx="9099423" cy="3168396"/>
          </a:xfrm>
        </p:grpSpPr>
        <p:pic>
          <p:nvPicPr>
            <p:cNvPr id="275" name="Google Shape;275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555017"/>
              <a:ext cx="5436108" cy="1967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6108" y="1124711"/>
              <a:ext cx="3663315" cy="31683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7" name="Google Shape;27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514" y="4404575"/>
            <a:ext cx="8856980" cy="190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7349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Fiber-Optik</a:t>
            </a:r>
            <a:endParaRPr/>
          </a:p>
        </p:txBody>
      </p:sp>
      <p:pic>
        <p:nvPicPr>
          <p:cNvPr id="283" name="Google Shape;2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3" y="1196301"/>
            <a:ext cx="4447186" cy="499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7" y="2924936"/>
            <a:ext cx="4176522" cy="229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762000" y="1600200"/>
            <a:ext cx="7332345" cy="1898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IP VE SINIFLANDIRMASI </a:t>
            </a:r>
            <a:br>
              <a:rPr b="1" lang="en-US" sz="40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IPv4-IPv6 </a:t>
            </a:r>
            <a:br>
              <a:rPr b="1" lang="en-US" sz="40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ALT AĞLAR(SUBNET)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954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Adresi ve Sınıflandırması</a:t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535940" y="1607642"/>
            <a:ext cx="6896734" cy="486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265" lvl="0" marL="35433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IP adresi belli bir ağa bağlı cihazların ağ 	üzerinden birbirlerine veri yollamak için 	kullandıkları haberleşme yöntemidir.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rtl="0" algn="just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(Internet Protocol Address)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IPV4 adresleri 4 hanelidir. Ve aralarında nokta bulunur.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Örnek : 192.168.2.1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Her hane 256 adet ip no barındırır.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39065" lvl="0" marL="354965" rtl="0" algn="just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34651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v4</a:t>
            </a:r>
            <a:endParaRPr/>
          </a:p>
        </p:txBody>
      </p:sp>
      <p:sp>
        <p:nvSpPr>
          <p:cNvPr id="301" name="Google Shape;301;p46"/>
          <p:cNvSpPr txBox="1"/>
          <p:nvPr/>
        </p:nvSpPr>
        <p:spPr>
          <a:xfrm>
            <a:off x="535940" y="1143000"/>
            <a:ext cx="7859395" cy="1593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Teorik olarak 256x256x256x256 = 4 Milyar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48196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Tükenmek üzeredir ve birçok güvenlik açığı barındırmaktadır.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276600"/>
            <a:ext cx="4447452" cy="37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940" y="4786855"/>
            <a:ext cx="8256395" cy="93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688" y="5887584"/>
            <a:ext cx="8427695" cy="78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47"/>
          <p:cNvGraphicFramePr/>
          <p:nvPr/>
        </p:nvGraphicFramePr>
        <p:xfrm>
          <a:off x="174752" y="2812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{705EEDA1-5ADB-4BC3-A67B-47FCF1F73943}</a:tableStyleId>
              </a:tblPr>
              <a:tblGrid>
                <a:gridCol w="2304425"/>
                <a:gridCol w="2376800"/>
                <a:gridCol w="3888750"/>
              </a:tblGrid>
              <a:tr h="346075">
                <a:tc>
                  <a:txBody>
                    <a:bodyPr/>
                    <a:lstStyle/>
                    <a:p>
                      <a:pPr indent="0" lvl="0" marL="662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Notasyon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Değer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09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Dot-decimalden çevirim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6633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Dot-decimal notation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192.0.2.235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9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Dotted Hexadecimal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74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0xC0.0x00.0x02.0xEB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74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9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 oktet bireysel olarak onaltılık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19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şekle dönüştürülür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Dotted Octal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74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0300.0000.0002.0353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74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910" marR="52260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 oktet bireysel olarak sekizlik şekle dönüştürülür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A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Hexadecimal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74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0xC00002EB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74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910" marR="2946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Dotted-hexadecimalden oktetlerin birleştirilmesi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1212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A4575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3221226219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9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Onluk düzende belirtilmiş 32 bit sayı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A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Octal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812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030000001353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812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9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Sekizlik düzende belirtilmiş 32 bit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19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sayı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25" marB="0" marR="0" marL="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pic>
        <p:nvPicPr>
          <p:cNvPr id="310" name="Google Shape;3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02" y="243672"/>
            <a:ext cx="4456853" cy="241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11700" y="457200"/>
            <a:ext cx="852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Ders İçeriği</a:t>
            </a:r>
            <a:endParaRPr/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11700" y="1524000"/>
            <a:ext cx="852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810"/>
              <a:buFont typeface="Calibri"/>
              <a:buAutoNum type="arabicPeriod"/>
            </a:pPr>
            <a:r>
              <a:rPr lang="en-US"/>
              <a:t>Temel Kavramlar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84084"/>
              <a:buFont typeface="Calibri"/>
              <a:buAutoNum type="alphaLcPeriod"/>
            </a:pPr>
            <a:r>
              <a:rPr lang="en-US"/>
              <a:t>Bilgisayar Ağları, OSI modeli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84084"/>
              <a:buFont typeface="Calibri"/>
              <a:buAutoNum type="alphaLcPeriod"/>
            </a:pPr>
            <a:r>
              <a:rPr lang="en-US"/>
              <a:t>TCP/IP Protokolleri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84084"/>
              <a:buFont typeface="Calibri"/>
              <a:buAutoNum type="alphaLcPeriod"/>
            </a:pPr>
            <a:r>
              <a:rPr lang="en-US"/>
              <a:t>IPv4 ve IPv6 adresleme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810"/>
              <a:buFont typeface="Calibri"/>
              <a:buAutoNum type="arabicPeriod"/>
            </a:pPr>
            <a:r>
              <a:rPr lang="en-US"/>
              <a:t>Socket Programlama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810"/>
              <a:buFont typeface="Calibri"/>
              <a:buAutoNum type="arabicPeriod"/>
            </a:pPr>
            <a:r>
              <a:rPr lang="en-US"/>
              <a:t>TCP Protokolü ve TCP Socket Programlama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810"/>
              <a:buFont typeface="Calibri"/>
              <a:buAutoNum type="arabicPeriod"/>
            </a:pPr>
            <a:r>
              <a:rPr lang="en-US"/>
              <a:t>UDP Protokolü ve UDP Socket Programlama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810"/>
              <a:buFont typeface="Calibri"/>
              <a:buAutoNum type="arabicPeriod"/>
            </a:pPr>
            <a:r>
              <a:rPr lang="en-US"/>
              <a:t>Thread-Multithread kullanımı, çoklu istemci desteği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810"/>
              <a:buFont typeface="Calibri"/>
              <a:buAutoNum type="arabicPeriod"/>
            </a:pPr>
            <a:r>
              <a:rPr lang="en-US"/>
              <a:t>Asenkron ağ programlama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810"/>
              <a:buFont typeface="Calibri"/>
              <a:buAutoNum type="arabicPeriod"/>
            </a:pPr>
            <a:r>
              <a:rPr lang="en-US"/>
              <a:t>Servlet Programlama ve Web Uygulamaları, JSP, Server/Client iletişimi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34651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v4</a:t>
            </a:r>
            <a:endParaRPr/>
          </a:p>
        </p:txBody>
      </p:sp>
      <p:pic>
        <p:nvPicPr>
          <p:cNvPr id="316" name="Google Shape;3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33" y="1725104"/>
            <a:ext cx="6767471" cy="4651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1850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v4 Sınıflaması</a:t>
            </a:r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38" y="1693239"/>
            <a:ext cx="8143269" cy="406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1850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v4 Sınıflaması</a:t>
            </a:r>
            <a:endParaRPr/>
          </a:p>
        </p:txBody>
      </p:sp>
      <p:pic>
        <p:nvPicPr>
          <p:cNvPr id="328" name="Google Shape;32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576" y="1745823"/>
            <a:ext cx="8198115" cy="2041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551" y="3993106"/>
            <a:ext cx="8175896" cy="249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3740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Public(Genel) ve Private(Özel) IP</a:t>
            </a:r>
            <a:endParaRPr/>
          </a:p>
        </p:txBody>
      </p:sp>
      <p:pic>
        <p:nvPicPr>
          <p:cNvPr id="335" name="Google Shape;33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17" y="4727500"/>
            <a:ext cx="8126102" cy="1517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51"/>
          <p:cNvGrpSpPr/>
          <p:nvPr/>
        </p:nvGrpSpPr>
        <p:grpSpPr>
          <a:xfrm>
            <a:off x="221388" y="1340738"/>
            <a:ext cx="8922610" cy="3316478"/>
            <a:chOff x="221388" y="1340738"/>
            <a:chExt cx="8922610" cy="3316478"/>
          </a:xfrm>
        </p:grpSpPr>
        <p:pic>
          <p:nvPicPr>
            <p:cNvPr id="337" name="Google Shape;337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1388" y="1903075"/>
              <a:ext cx="7607129" cy="24183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03594" y="1340738"/>
              <a:ext cx="3240404" cy="33164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51"/>
          <p:cNvSpPr txBox="1"/>
          <p:nvPr/>
        </p:nvSpPr>
        <p:spPr>
          <a:xfrm>
            <a:off x="330200" y="6327140"/>
            <a:ext cx="101536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Loopback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51"/>
          <p:cNvSpPr txBox="1"/>
          <p:nvPr/>
        </p:nvSpPr>
        <p:spPr>
          <a:xfrm>
            <a:off x="1545082" y="6327140"/>
            <a:ext cx="218630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127.0.0.1 (localhost)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329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 ağ (Subnet)</a:t>
            </a:r>
            <a:endParaRPr/>
          </a:p>
        </p:txBody>
      </p:sp>
      <p:pic>
        <p:nvPicPr>
          <p:cNvPr id="346" name="Google Shape;34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726" y="1287780"/>
            <a:ext cx="52006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201" y="3116579"/>
            <a:ext cx="52006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9201" y="4945405"/>
            <a:ext cx="52006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2"/>
          <p:cNvSpPr txBox="1"/>
          <p:nvPr/>
        </p:nvSpPr>
        <p:spPr>
          <a:xfrm>
            <a:off x="2350261" y="2506217"/>
            <a:ext cx="44430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3 bits borrowed allows 2</a:t>
            </a:r>
            <a:r>
              <a:rPr b="1" baseline="30000" lang="en-US" sz="18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-2 or 6 subnets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2"/>
          <p:cNvSpPr txBox="1"/>
          <p:nvPr/>
        </p:nvSpPr>
        <p:spPr>
          <a:xfrm>
            <a:off x="2286254" y="4335526"/>
            <a:ext cx="45688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5 bits borrowed allows 2</a:t>
            </a:r>
            <a:r>
              <a:rPr b="1" baseline="30000" lang="en-US" sz="180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-2 or 30 subnets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2"/>
          <p:cNvSpPr txBox="1"/>
          <p:nvPr/>
        </p:nvSpPr>
        <p:spPr>
          <a:xfrm>
            <a:off x="2054605" y="6164681"/>
            <a:ext cx="50342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12 bits borrowed allows 2</a:t>
            </a:r>
            <a:r>
              <a:rPr b="1" baseline="30000" lang="en-US" sz="1800"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-2 or 4094 subnets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98" y="235942"/>
            <a:ext cx="7891954" cy="315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044" y="3563184"/>
            <a:ext cx="7971799" cy="287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34651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v6</a:t>
            </a:r>
            <a:endParaRPr/>
          </a:p>
        </p:txBody>
      </p:sp>
      <p:sp>
        <p:nvSpPr>
          <p:cNvPr id="363" name="Google Shape;363;p54"/>
          <p:cNvSpPr txBox="1"/>
          <p:nvPr/>
        </p:nvSpPr>
        <p:spPr>
          <a:xfrm>
            <a:off x="535940" y="1510703"/>
            <a:ext cx="7754620" cy="383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Internet Protokol Version 6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Internet Protokol sürüm 6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32 bitlik bir adres yapısına sahip olan IPv4'ün adreslemede artık yetersiz kalması ve ciddi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14338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sıkıntılar meydana getirmesi üzerine geliştirilmiştir.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153" y="836675"/>
            <a:ext cx="29908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9317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v4 – v6</a:t>
            </a:r>
            <a:endParaRPr/>
          </a:p>
        </p:txBody>
      </p:sp>
      <p:pic>
        <p:nvPicPr>
          <p:cNvPr id="370" name="Google Shape;37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877" y="1844801"/>
            <a:ext cx="8169929" cy="345290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5"/>
          <p:cNvSpPr txBox="1"/>
          <p:nvPr/>
        </p:nvSpPr>
        <p:spPr>
          <a:xfrm>
            <a:off x="575259" y="5687364"/>
            <a:ext cx="13785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Billion :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Milyar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34651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v6</a:t>
            </a:r>
            <a:endParaRPr/>
          </a:p>
        </p:txBody>
      </p:sp>
      <p:sp>
        <p:nvSpPr>
          <p:cNvPr id="377" name="Google Shape;377;p56"/>
          <p:cNvSpPr txBox="1"/>
          <p:nvPr>
            <p:ph idx="1" type="body"/>
          </p:nvPr>
        </p:nvSpPr>
        <p:spPr>
          <a:xfrm>
            <a:off x="535940" y="1510703"/>
            <a:ext cx="7727950" cy="451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IPV6 adresleri 8 hanelidir.</a:t>
            </a:r>
            <a:endParaRPr/>
          </a:p>
          <a:p>
            <a:pPr indent="-343535" lvl="0" marL="355600" marR="394335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Araları “:” ile ayrılır. Her hane hexadecimal olarak ifade edilir.</a:t>
            </a:r>
            <a:endParaRPr/>
          </a:p>
          <a:p>
            <a:pPr indent="-343535" lvl="0" marL="355600" marR="116713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IPV6’da IPV4’de olduğu gibi IP sıkıntısı yaşanmayacaktır.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Her hane 65536 adet ipv6 adresini barındırır.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En küçük adres 0 en büyük adres FFFF’dir.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Örnek : 2001:a98:c040:111d:0:0:0:1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34651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v6</a:t>
            </a:r>
            <a:endParaRPr/>
          </a:p>
        </p:txBody>
      </p:sp>
      <p:pic>
        <p:nvPicPr>
          <p:cNvPr id="383" name="Google Shape;38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958" y="2100271"/>
            <a:ext cx="7527291" cy="38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311700" y="1232750"/>
            <a:ext cx="8520600" cy="3034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TEMEL KAVRAMLAR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9" y="226326"/>
            <a:ext cx="9134810" cy="640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type="title"/>
          </p:nvPr>
        </p:nvSpPr>
        <p:spPr>
          <a:xfrm>
            <a:off x="3041142" y="461594"/>
            <a:ext cx="306387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v4	/	IP v6</a:t>
            </a:r>
            <a:endParaRPr/>
          </a:p>
        </p:txBody>
      </p:sp>
      <p:pic>
        <p:nvPicPr>
          <p:cNvPr id="394" name="Google Shape;39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3" y="1700796"/>
            <a:ext cx="9021543" cy="32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20" y="3052686"/>
            <a:ext cx="4447452" cy="37631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9"/>
          <p:cNvSpPr txBox="1"/>
          <p:nvPr/>
        </p:nvSpPr>
        <p:spPr>
          <a:xfrm>
            <a:off x="325018" y="2048078"/>
            <a:ext cx="8309609" cy="140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adet IPv6 adresi demektir. 32 bitlik adres (IPv4) yapısı demek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7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7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adet IPv4 adresi demektir.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59"/>
          <p:cNvGraphicFramePr/>
          <p:nvPr/>
        </p:nvGraphicFramePr>
        <p:xfrm>
          <a:off x="2375598" y="40003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{705EEDA1-5ADB-4BC3-A67B-47FCF1F73943}</a:tableStyleId>
              </a:tblPr>
              <a:tblGrid>
                <a:gridCol w="1985650"/>
                <a:gridCol w="1985650"/>
              </a:tblGrid>
              <a:tr h="5175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6440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en-US" sz="4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lang="en-US" sz="1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A1A9B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A9B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A9B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A9B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Dodesilyon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50" marB="0" marR="0" marL="0">
                    <a:lnL cap="flat" cmpd="sng" w="9525">
                      <a:solidFill>
                        <a:srgbClr val="A1A9B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A9B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A9B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A9B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684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v4 / IP v6</a:t>
            </a:r>
            <a:endParaRPr/>
          </a:p>
        </p:txBody>
      </p:sp>
      <p:pic>
        <p:nvPicPr>
          <p:cNvPr id="403" name="Google Shape;40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37" y="1916772"/>
            <a:ext cx="8136890" cy="388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9317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v4 – v6</a:t>
            </a:r>
            <a:endParaRPr/>
          </a:p>
        </p:txBody>
      </p:sp>
      <p:pic>
        <p:nvPicPr>
          <p:cNvPr id="409" name="Google Shape;40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17" y="1521801"/>
            <a:ext cx="8784812" cy="484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900">
            <a:spAutoFit/>
          </a:bodyPr>
          <a:lstStyle/>
          <a:p>
            <a:pPr indent="0" lvl="0" marL="272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IP v6 Google</a:t>
            </a:r>
            <a:endParaRPr sz="4000"/>
          </a:p>
        </p:txBody>
      </p:sp>
      <p:pic>
        <p:nvPicPr>
          <p:cNvPr id="415" name="Google Shape;41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940" y="841844"/>
            <a:ext cx="7577455" cy="561149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2"/>
          <p:cNvSpPr txBox="1"/>
          <p:nvPr/>
        </p:nvSpPr>
        <p:spPr>
          <a:xfrm>
            <a:off x="1914905" y="6472529"/>
            <a:ext cx="49085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https://www.google.com/intl/en/ipv6/statistics.html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225">
            <a:spAutoFit/>
          </a:bodyPr>
          <a:lstStyle/>
          <a:p>
            <a:pPr indent="0" lvl="0" marL="272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IP v6 Google</a:t>
            </a:r>
            <a:endParaRPr sz="4000"/>
          </a:p>
        </p:txBody>
      </p:sp>
      <p:pic>
        <p:nvPicPr>
          <p:cNvPr id="422" name="Google Shape;42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58" y="849210"/>
            <a:ext cx="8156277" cy="560412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3"/>
          <p:cNvSpPr txBox="1"/>
          <p:nvPr/>
        </p:nvSpPr>
        <p:spPr>
          <a:xfrm>
            <a:off x="1914905" y="6472529"/>
            <a:ext cx="49085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https://www.google.com/intl/en/ipv6/statistics.html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4864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Bilgisayar Ağı (Network) Nedir?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35940" y="1604594"/>
            <a:ext cx="7893050" cy="276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İki veya daha fazla bilgisayarın kablolu ya da kablosuz iletişim araçları üzerinden yazılım ve donanım bileşenleri ile birlikte bağlanması ile	meydana getirilen sistem bütünüdür.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4864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Bilgisayar Ağı (Network) Nedir?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535940" y="1607642"/>
            <a:ext cx="7957184" cy="4123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Kaynakların ve bilginin (veri, ses, görüntü veya video) paylaşılması ve kişiler arasında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iletişimin sağlanmasıdır.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40830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Çeşitli yöntem ve teknolojiler ile bağlanarak bilgisayar ağını oluştururlar.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10223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Kaynakların etkin paylaşımını sağlayıp bilgi akışını hızlandırarak verimli bir iletişim ortamı sunar.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392" y="44679"/>
            <a:ext cx="6758940" cy="676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18884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Ağ Kullanım Yerleri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35940" y="1509978"/>
            <a:ext cx="2753995" cy="431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İletişim,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Veri paylaşımı,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Haberleşme,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İnternet,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Ticaret,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Bankacılık,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Eğitim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873" y="1772792"/>
            <a:ext cx="5303774" cy="369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