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9144000" cy="6858000"/>
  <p:embeddedFontLst>
    <p:embeddedFont>
      <p:font typeface="Quattrocento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CBB4AF-FD98-4AAA-ACF3-B24D8B215308}">
  <a:tblStyle styleId="{39CBB4AF-FD98-4AAA-ACF3-B24D8B2153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algn="r"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ctrTitle"/>
          </p:nvPr>
        </p:nvSpPr>
        <p:spPr>
          <a:xfrm>
            <a:off x="1837054" y="1906904"/>
            <a:ext cx="546989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597814" y="1517141"/>
            <a:ext cx="3977004" cy="438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289296" y="1517141"/>
            <a:ext cx="2510790" cy="401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311700" y="1232750"/>
            <a:ext cx="8520600" cy="3034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tr-TR">
                <a:solidFill>
                  <a:schemeClr val="dk2"/>
                </a:solidFill>
              </a:rPr>
              <a:t>2- AĞ KATMANLARI </a:t>
            </a:r>
            <a:br>
              <a:rPr lang="tr-TR">
                <a:solidFill>
                  <a:schemeClr val="dk2"/>
                </a:solidFill>
              </a:rPr>
            </a:br>
            <a:r>
              <a:rPr lang="tr-TR">
                <a:solidFill>
                  <a:schemeClr val="dk2"/>
                </a:solidFill>
              </a:rPr>
              <a:t>OSI, TCP MODELLERİ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341008" y="46482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tr-TR" sz="4000"/>
              <a:t>Ağ Programlama</a:t>
            </a:r>
            <a:endParaRPr i="1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Taşıma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38200" y="1524000"/>
            <a:ext cx="7569200" cy="51975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4572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Uygulamaların adreslenmesi sağlanır. Port adresi burada belirlenir.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Ağ katmanı paketler arasında ilişki oluşturmaz. Bu katmanda oluşturulur; sıralama, akış denetimi, hata denetimi. Mesajlar segmentlere bölünerek sıra numarası eklenir. Sıralama işlemi yapılır.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Uçtan uca akış denetimi ve hata denetimi yapılır. Veri Bağlantı katmanı iki komşu düğüm arasında yapar. 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TCP ve UDP burada çalışır.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Taşıma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 – Port Adresi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838200" y="1524000"/>
            <a:ext cx="7569200" cy="4239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97" r="-28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2" y="116649"/>
            <a:ext cx="7416800" cy="658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Ağ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838200" y="1524000"/>
            <a:ext cx="7569200" cy="2496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4572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Mantıksal adresleme yapılır. Alıcı ve göndericinin mantıksal adresleri pakete eklenir. 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Yönlendirme işlemi bu katmanın görevidir. Paketlerin nereye yönlendirileceğine karar verilir.</a:t>
            </a:r>
            <a:endParaRPr/>
          </a:p>
          <a:p>
            <a:pPr indent="-2794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Ağ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 – IP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Adresleme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8756417" cy="425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Ağ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 – Yönlendirme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28800"/>
            <a:ext cx="8880097" cy="316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Veri Bağlantı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38200" y="1524001"/>
            <a:ext cx="8077200" cy="4051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276860" lvl="0" marL="289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Fiziksel katmandaki basit veri iletimini güvenilir bağlantıya çevirir.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5430" lvl="0" marL="27813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Ağ katmanından gelen verileri çerçeve(</a:t>
            </a:r>
            <a:r>
              <a:rPr b="1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frame)</a:t>
            </a: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’lere böler.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860" lvl="0" marL="2895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1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Fiziksel adresleme yapılır</a:t>
            </a: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Çerçevevelere header (alıcı ve verici adresleri) ve trailer (hata denetim bilgisi) ekler.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860" lvl="0" marL="2895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Hata denetimi yapar. Kaybolan ve bozulan çerçeveler yeniden gönderilir (retransmit).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860" lvl="0" marL="2895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Erişim denetimi yapar. İletim ortamının cihazlar arasında nasıl paylaşılacağı belirlenir.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Fiziksel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49300" y="1524000"/>
            <a:ext cx="7658100" cy="503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276860" lvl="0" marL="2895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b="0" i="0" lang="tr-T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Fiziksel ortamda bitlerin taşıması için gerekli işlemler gerçekleştirilir. Bitlerin gösterimi tanımlanır (modülasyon, kanal kodlama v.s.)</a:t>
            </a:r>
            <a:endParaRPr/>
          </a:p>
          <a:p>
            <a:pPr indent="-276860" lvl="0" marL="28956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b="0" i="0" lang="tr-T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 iletim hızı belirlenir. (bps)</a:t>
            </a:r>
            <a:endParaRPr/>
          </a:p>
          <a:p>
            <a:pPr indent="-276860" lvl="0" marL="28956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b="0" i="0" lang="tr-T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Alıcı ve gönderici arasında bit seviyesinde senkronizasyon yapılır. Ağ topoloji tanımlanır.(mesh, star, bus, ring)</a:t>
            </a:r>
            <a:endParaRPr/>
          </a:p>
          <a:p>
            <a:pPr indent="-276860" lvl="0" marL="28956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b="0" i="0" lang="tr-T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İletim modu tanımlanır. (simplex, half-dublex, full-dublex)</a:t>
            </a:r>
            <a:endParaRPr/>
          </a:p>
          <a:p>
            <a:pPr indent="-99059" lvl="0" marL="28956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0"/>
            <a:ext cx="7108698" cy="684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905001" y="303657"/>
            <a:ext cx="4216526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/>
              <a:t>TCP/IP Model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474370" y="1204036"/>
            <a:ext cx="5090160" cy="305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727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TCP/IP Modeli Amerikan Savunma Bakanlığı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tarafından heterojen ağlarda kesintisiz bağlantılı iletişim için geliştirilmiştir.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4 katmandan oluşur.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273" y="1777009"/>
            <a:ext cx="32004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7" y="4253054"/>
            <a:ext cx="360045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228600" y="1510703"/>
            <a:ext cx="8763000" cy="542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4572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Bilgisayar ağlarının kullanılmaya başlandığı ilk yıllarda bilgisayar üretici firmalar kendi ürünlerine özel ağ sistemleri geliştirdiler(ör; IBM)</a:t>
            </a:r>
            <a:endParaRPr/>
          </a:p>
          <a:p>
            <a:pPr indent="-457200" lvl="0" marL="46990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Her firmanın kullandığı teknoloji farklı olduğundan diğer ağlarla iletişim kurulamadı</a:t>
            </a:r>
            <a:endParaRPr/>
          </a:p>
          <a:p>
            <a:pPr indent="-457200" lvl="0" marL="46990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Tüm ağ sistemlerinin iletişimi için ortak standart bir model oluşturulması gerekirdi</a:t>
            </a:r>
            <a:endParaRPr/>
          </a:p>
          <a:p>
            <a:pPr indent="-457200" lvl="0" marL="46990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ISO </a:t>
            </a:r>
            <a:r>
              <a:rPr i="1" lang="tr-TR" sz="2000">
                <a:latin typeface="Calibri"/>
                <a:ea typeface="Calibri"/>
                <a:cs typeface="Calibri"/>
                <a:sym typeface="Calibri"/>
              </a:rPr>
              <a:t>(International Organization for Standardization-Uluslar arası Standartlar Kuruluşu) </a:t>
            </a: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1978 yılında ortaya çıkarılıp 1984 yılında düzenlenerek yayınlanmıştır.</a:t>
            </a:r>
            <a:endParaRPr/>
          </a:p>
          <a:p>
            <a:pPr indent="-457200" lvl="0" marL="46990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Donanım ve yazılım üreticileri bu modeli referans alarak ürünler ortaya çıkarmaktadır.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457200"/>
            <a:ext cx="802533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OSI Modeli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15" y="1347252"/>
            <a:ext cx="7788944" cy="42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8"/>
          <p:cNvGraphicFramePr/>
          <p:nvPr/>
        </p:nvGraphicFramePr>
        <p:xfrm>
          <a:off x="246761" y="1119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{39CBB4AF-FD98-4AAA-ACF3-B24D8B215308}</a:tableStyleId>
              </a:tblPr>
              <a:tblGrid>
                <a:gridCol w="1224275"/>
                <a:gridCol w="5502275"/>
                <a:gridCol w="1987550"/>
              </a:tblGrid>
              <a:tr h="308600"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Katman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Açıklama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Protokoller</a:t>
                      </a:r>
                      <a:endParaRPr sz="1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4E4"/>
                    </a:solidFill>
                  </a:tcPr>
                </a:tc>
              </a:tr>
              <a:tr h="1449075"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Uygulama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" marR="92646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TCP/IP uygulama protokollerini ve ana bilgisayar programlarının ağı kullanmak için taşıma katmanı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hizmetleriyle nasıl bir arabirim oluşturacağını tanımlar.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415" marR="3378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HTTP, Telnet, FTP, TFTP, SNMP, DNS,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8415" marR="25654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SMTP, X Windows, diğer uygulama protokolleri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800"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Taşıma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" marR="12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 bilgisayarlar arasında iletişim oturumu yönetimi sağlar. Veri taşınırken kullanılan bağlantının hizmet düzeyini ve durumunu tanımlar.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TCP, UDP, RTP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4750"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" marR="2279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Verileri IP veri birimleri olarak paketler. Bu paketler, veri birimlerini ana bilgisayarlar ve ağlar arasında iletmek için kullanılan kaynak ve hedef bilgilerini içerir. IP veri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birimlerinin yönlendirilmesini gerçekleştirir.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IP, ICMP, ARP, RARP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7350"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Ağ arabirimi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Koaksiyel kablo, optik fiber veya çift bükümlü bakır kablo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7145" marR="342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gibi bir ağ ortamıyla doğrudan arabirim oluşturan donanım aygıtları tarafından bitlerin elektriksel olarak nasıl işaret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7145" marR="3651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haline getirileceği de dahil olmak üzere verilerin fiziksel olarak ağ içinden nasıl gönderileceğini belirtir.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415" marR="4235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Ethernet, Token Ring, FDDI, X.25,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8415" marR="330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 Relay, RS-232, v.35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ABAB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8"/>
          <p:cNvSpPr txBox="1"/>
          <p:nvPr>
            <p:ph type="title"/>
          </p:nvPr>
        </p:nvSpPr>
        <p:spPr>
          <a:xfrm>
            <a:off x="3826002" y="303657"/>
            <a:ext cx="149415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TCP/IP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801116" y="3989830"/>
            <a:ext cx="304927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b="1" lang="tr-TR" sz="4000">
                <a:latin typeface="Calibri"/>
                <a:ea typeface="Calibri"/>
                <a:cs typeface="Calibri"/>
                <a:sym typeface="Calibri"/>
              </a:rPr>
              <a:t>PROTOKOLLER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44" y="4797123"/>
            <a:ext cx="3351657" cy="1944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350">
            <a:spAutoFit/>
          </a:bodyPr>
          <a:lstStyle/>
          <a:p>
            <a:pPr indent="0" lvl="0" marL="3058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Protokol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330200" y="1492376"/>
            <a:ext cx="7734934" cy="4010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842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Protokoller, bilgisayarlar arası iletişimde kullanılan ağ dilleridir. (kurallarıdır.)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Ağ protokolleri verinin cihazlar arasında nasıl taşınacağını ve ekstra olarak veri ile hangi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bilgilerin gönderileceğini belirler.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417194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En sık kullanılan ve bilinen protokol TCP/IP protokol grubudur.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64198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tr-TR" sz="20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tr-TR" sz="2000">
                <a:latin typeface="Calibri"/>
                <a:ea typeface="Calibri"/>
                <a:cs typeface="Calibri"/>
                <a:sym typeface="Calibri"/>
              </a:rPr>
              <a:t>Internet erişimi tamamen TCP/IP’ye dayanır.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28" y="1169631"/>
            <a:ext cx="8136890" cy="5283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1825">
            <a:spAutoFit/>
          </a:bodyPr>
          <a:lstStyle/>
          <a:p>
            <a:pPr indent="0" lvl="0" marL="2914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Protokollerin Standartlaştırılması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1467992" y="157048"/>
            <a:ext cx="62083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Protokol Kümeleri(Yığınları)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546303" y="917905"/>
            <a:ext cx="6386195" cy="510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IBM System Network Architecture (SNA)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Digital DECnet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Novell Netware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Apple AppleTalk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NetBEUI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IPX/SPX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tr-TR" sz="2700">
                <a:latin typeface="Calibri"/>
                <a:ea typeface="Calibri"/>
                <a:cs typeface="Calibri"/>
                <a:sym typeface="Calibri"/>
              </a:rPr>
              <a:t>TCP/IP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TCP (Transmission Control Protocol)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UDP (User Datagram Protocol)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IP (Internet Protocol)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ICMP (Internet Control Message Protocol)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IGMP (Internet Group Management Protocol)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550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tr-TR" sz="2400">
                <a:latin typeface="Calibri"/>
                <a:ea typeface="Calibri"/>
                <a:cs typeface="Calibri"/>
                <a:sym typeface="Calibri"/>
              </a:rPr>
              <a:t>ARP (Address Resolution Protocol)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9" y="25224"/>
            <a:ext cx="6840728" cy="67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37" y="332651"/>
            <a:ext cx="8208899" cy="611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8" y="30"/>
            <a:ext cx="6840727" cy="684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446" y="260654"/>
            <a:ext cx="6952573" cy="60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228600" y="1510703"/>
            <a:ext cx="8763000" cy="384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2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pen </a:t>
            </a:r>
            <a:r>
              <a:rPr b="1" lang="tr-TR" sz="32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ystems </a:t>
            </a:r>
            <a:r>
              <a:rPr b="1" lang="tr-TR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nterconnection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(Açık Sistem Arabağlantısı Modeli)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508000" marR="144145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b="0" i="0" lang="tr-TR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OSI bir ağ mimarisinin tasarlanması ve anlaşılmasında kullanılan kavramsal (gerçeklenmemiş) bir model,</a:t>
            </a:r>
            <a:r>
              <a:rPr b="0" i="0" lang="tr-TR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bir standarttır</a:t>
            </a:r>
            <a:r>
              <a:rPr b="0" i="0" lang="tr-TR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9565" lvl="0" marL="50736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b="0" i="0" lang="tr-TR" sz="2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İki sistemin altyapılarına bağlı kalmaksızın iletişimini sağlayan protokoller kümesidir.</a:t>
            </a:r>
            <a:endParaRPr b="0" i="0" sz="2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9565" lvl="0" marL="50736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OSI modeli 7 katmandan oluşur.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50736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 katman iletişim için kendisine atanmış bazı işlemleri yapar.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457200"/>
            <a:ext cx="802533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OSI Modeli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42" y="548640"/>
            <a:ext cx="8288054" cy="534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19" y="908685"/>
            <a:ext cx="8669776" cy="446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08773"/>
            <a:ext cx="8578924" cy="483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559333" y="-23926"/>
            <a:ext cx="8025333" cy="1345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8850">
            <a:spAutoFit/>
          </a:bodyPr>
          <a:lstStyle/>
          <a:p>
            <a:pPr indent="0" lvl="0" marL="21374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İnternet İletişimi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535940" y="1509978"/>
            <a:ext cx="1815464" cy="431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TCP / IP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IP Adresi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DHCP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HTTP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DNS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E-mail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FTP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tr-TR" sz="3200">
                <a:latin typeface="Calibri"/>
                <a:ea typeface="Calibri"/>
                <a:cs typeface="Calibri"/>
                <a:sym typeface="Calibri"/>
              </a:rPr>
              <a:t>SNMP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145" y="1772754"/>
            <a:ext cx="6462395" cy="397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28" y="116587"/>
            <a:ext cx="6857238" cy="666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036" y="116662"/>
            <a:ext cx="6737350" cy="655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16586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16586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16573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16586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59333" y="609600"/>
            <a:ext cx="802533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OSI Modeli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35940" y="1510703"/>
            <a:ext cx="77279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10703"/>
            <a:ext cx="8279866" cy="47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9" y="188658"/>
            <a:ext cx="6624701" cy="644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9" y="188658"/>
            <a:ext cx="6624701" cy="644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074" y="188671"/>
            <a:ext cx="6663308" cy="648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9" y="188582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9" y="188595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9" y="188595"/>
            <a:ext cx="6696709" cy="6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3600"/>
            <a:ext cx="8568944" cy="388848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/>
        </p:nvSpPr>
        <p:spPr>
          <a:xfrm>
            <a:off x="618496" y="1302603"/>
            <a:ext cx="8331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tr-T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Gönderici ve alıcıdaki eş katmanlar aynı protokolü kullanır</a:t>
            </a:r>
            <a:endParaRPr sz="2400"/>
          </a:p>
        </p:txBody>
      </p:sp>
      <p:sp>
        <p:nvSpPr>
          <p:cNvPr id="78" name="Google Shape;78;p12"/>
          <p:cNvSpPr txBox="1"/>
          <p:nvPr/>
        </p:nvSpPr>
        <p:spPr>
          <a:xfrm>
            <a:off x="399288" y="457200"/>
            <a:ext cx="802533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>
                <a:latin typeface="Calibri"/>
                <a:ea typeface="Calibri"/>
                <a:cs typeface="Calibri"/>
                <a:sym typeface="Calibri"/>
              </a:rPr>
              <a:t>OSI Modeli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3" y="404647"/>
            <a:ext cx="7560818" cy="574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Uygulama Katmanı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838200" y="1524000"/>
            <a:ext cx="7569200" cy="3474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4572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Uygulamaların	ağa	erişimini	sağlayan protokollerdir.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Uygulamanın kendisi değildir.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Örneğin;	bir	web	tarayıcısının	kullandığı http gibi.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HTTP,	FTP,	SMTP,	Telnet,	DHCP, SIP	 vs. protokoller uygulama katmanında çalışır.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Sunum Katmanı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838200" y="1524000"/>
            <a:ext cx="7569200" cy="2612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4572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Uygulama katmanı için standart bir arayüz sağlamak için veri formatlarını dönüştürür.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Format/kod dönüşümleri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Şifreleme/şifre çözme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Sıkıştırma/Açma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749300" y="609600"/>
            <a:ext cx="66421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rebuchet MS"/>
              <a:buNone/>
            </a:pPr>
            <a:r>
              <a:rPr b="1" i="0" lang="tr-TR" sz="3200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Oturum</a:t>
            </a:r>
            <a:r>
              <a:rPr b="1" i="0" lang="tr-TR" sz="32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 Katmanı</a:t>
            </a:r>
            <a:endParaRPr b="1" i="0" sz="32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38200" y="1524000"/>
            <a:ext cx="7569200" cy="1950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457200" lvl="0" marL="469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Yerel ve uzak uygulamalar arası bağlantıları oluşturur, oturumları yönetir</a:t>
            </a:r>
            <a:endParaRPr/>
          </a:p>
          <a:p>
            <a:pPr indent="-457200" lvl="0" marL="469900" rtl="0" algn="just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tr-TR" sz="2800">
                <a:latin typeface="Calibri"/>
                <a:ea typeface="Calibri"/>
                <a:cs typeface="Calibri"/>
                <a:sym typeface="Calibri"/>
              </a:rPr>
              <a:t>İki sistemin dialog kurmasına imkan verir (dialog control).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